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1" r:id="rId5"/>
  </p:sldMasterIdLst>
  <p:notesMasterIdLst>
    <p:notesMasterId r:id="rId19"/>
  </p:notesMasterIdLst>
  <p:sldIdLst>
    <p:sldId id="780" r:id="rId6"/>
    <p:sldId id="793" r:id="rId7"/>
    <p:sldId id="794" r:id="rId8"/>
    <p:sldId id="795" r:id="rId9"/>
    <p:sldId id="790" r:id="rId10"/>
    <p:sldId id="791" r:id="rId11"/>
    <p:sldId id="301" r:id="rId12"/>
    <p:sldId id="792" r:id="rId13"/>
    <p:sldId id="302" r:id="rId14"/>
    <p:sldId id="297" r:id="rId15"/>
    <p:sldId id="782" r:id="rId16"/>
    <p:sldId id="298" r:id="rId17"/>
    <p:sldId id="783" r:id="rId18"/>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17043BE-D525-BE19-7FB2-7E4E608D9033}" name="Scilla, Ryan M." initials="SRM" userId="Scilla, Ryan M." providerId="None"/>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BA32C"/>
    <a:srgbClr val="053C68"/>
    <a:srgbClr val="333D48"/>
    <a:srgbClr val="09406B"/>
    <a:srgbClr val="087797"/>
    <a:srgbClr val="35A6BB"/>
    <a:srgbClr val="587984"/>
    <a:srgbClr val="E4E4E4"/>
    <a:srgbClr val="D9D9D9"/>
    <a:srgbClr val="40BAD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055" autoAdjust="0"/>
    <p:restoredTop sz="84750" autoAdjust="0"/>
  </p:normalViewPr>
  <p:slideViewPr>
    <p:cSldViewPr snapToGrid="0">
      <p:cViewPr varScale="1">
        <p:scale>
          <a:sx n="60" d="100"/>
          <a:sy n="60" d="100"/>
        </p:scale>
        <p:origin x="88" y="44"/>
      </p:cViewPr>
      <p:guideLst/>
    </p:cSldViewPr>
  </p:slideViewPr>
  <p:outlineViewPr>
    <p:cViewPr>
      <p:scale>
        <a:sx n="33" d="100"/>
        <a:sy n="33" d="100"/>
      </p:scale>
      <p:origin x="0" y="-3176"/>
    </p:cViewPr>
  </p:outlineViewPr>
  <p:notesTextViewPr>
    <p:cViewPr>
      <p:scale>
        <a:sx n="3" d="2"/>
        <a:sy n="3" d="2"/>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Ohira, Yumi" userId="c56dc2de-bf24-4bf1-8798-5d292934ca86" providerId="ADAL" clId="{2B8FA369-5CD2-41EF-846A-FA2199AD7546}"/>
    <pc:docChg chg="custSel modSld">
      <pc:chgData name="Ohira, Yumi" userId="c56dc2de-bf24-4bf1-8798-5d292934ca86" providerId="ADAL" clId="{2B8FA369-5CD2-41EF-846A-FA2199AD7546}" dt="2025-01-08T14:20:32.846" v="13" actId="14100"/>
      <pc:docMkLst>
        <pc:docMk/>
      </pc:docMkLst>
      <pc:sldChg chg="modSp mod">
        <pc:chgData name="Ohira, Yumi" userId="c56dc2de-bf24-4bf1-8798-5d292934ca86" providerId="ADAL" clId="{2B8FA369-5CD2-41EF-846A-FA2199AD7546}" dt="2025-01-08T14:20:32.846" v="13" actId="14100"/>
        <pc:sldMkLst>
          <pc:docMk/>
          <pc:sldMk cId="1637440392" sldId="793"/>
        </pc:sldMkLst>
        <pc:spChg chg="mod">
          <ac:chgData name="Ohira, Yumi" userId="c56dc2de-bf24-4bf1-8798-5d292934ca86" providerId="ADAL" clId="{2B8FA369-5CD2-41EF-846A-FA2199AD7546}" dt="2025-01-08T14:20:32.846" v="13" actId="14100"/>
          <ac:spMkLst>
            <pc:docMk/>
            <pc:sldMk cId="1637440392" sldId="793"/>
            <ac:spMk id="3" creationId="{11FDDAE7-561D-9D80-665E-941AD7C9EE39}"/>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275093E4-084A-457C-90C3-1E6D23714699}" type="datetimeFigureOut">
              <a:rPr lang="en-US" smtClean="0"/>
              <a:t>1/8/2025</a:t>
            </a:fld>
            <a:endParaRPr lang="en-US"/>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658AF54E-AFFE-4B7E-B78E-EC2A86AFC742}" type="slidenum">
              <a:rPr lang="en-US" smtClean="0"/>
              <a:t>‹#›</a:t>
            </a:fld>
            <a:endParaRPr lang="en-US"/>
          </a:p>
        </p:txBody>
      </p:sp>
    </p:spTree>
    <p:extLst>
      <p:ext uri="{BB962C8B-B14F-4D97-AF65-F5344CB8AC3E}">
        <p14:creationId xmlns:p14="http://schemas.microsoft.com/office/powerpoint/2010/main" val="26927066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ctr" defTabSz="931774">
              <a:defRPr/>
            </a:pPr>
            <a:r>
              <a:rPr lang="en-US" sz="1200" b="1" i="1" dirty="0">
                <a:latin typeface="Calibri" panose="020F0502020204030204" pitchFamily="34" charset="0"/>
                <a:ea typeface="Calibri" panose="020F0502020204030204" pitchFamily="34" charset="0"/>
              </a:rPr>
              <a:t>The subacute rehabilitation and long-term care settings present underutilized opportunities for geriatric education and interprofessional teaming. </a:t>
            </a:r>
          </a:p>
          <a:p>
            <a:pPr algn="ctr"/>
            <a:endParaRPr lang="en-US" sz="1200" b="1" dirty="0">
              <a:solidFill>
                <a:srgbClr val="09406B"/>
              </a:solidFill>
            </a:endParaRPr>
          </a:p>
          <a:p>
            <a:pPr algn="ctr"/>
            <a:r>
              <a:rPr lang="en-US" sz="1200" b="1" dirty="0">
                <a:solidFill>
                  <a:srgbClr val="09406B"/>
                </a:solidFill>
              </a:rPr>
              <a:t>Target Audience</a:t>
            </a:r>
          </a:p>
          <a:p>
            <a:pPr algn="ctr"/>
            <a:r>
              <a:rPr lang="en-US" sz="1200" dirty="0">
                <a:solidFill>
                  <a:srgbClr val="09406B"/>
                </a:solidFill>
              </a:rPr>
              <a:t>Physicians, residents, other health professions educators and health professions trainees in the long-term care environment </a:t>
            </a:r>
          </a:p>
          <a:p>
            <a:pPr algn="ctr"/>
            <a:endParaRPr lang="en-US" sz="1200" dirty="0">
              <a:solidFill>
                <a:srgbClr val="09406B"/>
              </a:solidFill>
            </a:endParaRPr>
          </a:p>
          <a:p>
            <a:pPr algn="ctr"/>
            <a:r>
              <a:rPr lang="en-US" sz="1200" b="1" dirty="0">
                <a:solidFill>
                  <a:srgbClr val="09406B"/>
                </a:solidFill>
              </a:rPr>
              <a:t>NCICLE Teaming Pathway 1</a:t>
            </a:r>
          </a:p>
          <a:p>
            <a:pPr algn="ctr"/>
            <a:r>
              <a:rPr lang="en-US" sz="1200" dirty="0">
                <a:solidFill>
                  <a:srgbClr val="09406B"/>
                </a:solidFill>
              </a:rPr>
              <a:t>	Clinical learning environment promotes teaming as an essential part of interprofessional learning and development</a:t>
            </a:r>
          </a:p>
          <a:p>
            <a:pPr algn="ctr"/>
            <a:r>
              <a:rPr lang="en-US" dirty="0"/>
              <a:t>https://ncicle.org/t-pathway-1</a:t>
            </a:r>
            <a:endParaRPr lang="en-US" sz="1200" dirty="0">
              <a:solidFill>
                <a:srgbClr val="09406B"/>
              </a:solidFill>
            </a:endParaRP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658AF54E-AFFE-4B7E-B78E-EC2A86AFC742}" type="slidenum">
              <a:rPr lang="en-US" smtClean="0"/>
              <a:t>1</a:t>
            </a:fld>
            <a:endParaRPr lang="en-US"/>
          </a:p>
        </p:txBody>
      </p:sp>
    </p:spTree>
    <p:extLst>
      <p:ext uri="{BB962C8B-B14F-4D97-AF65-F5344CB8AC3E}">
        <p14:creationId xmlns:p14="http://schemas.microsoft.com/office/powerpoint/2010/main" val="33966051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u="sng" dirty="0">
                <a:solidFill>
                  <a:srgbClr val="333D48"/>
                </a:solidFill>
                <a:latin typeface="Arial" panose="020B0604020202020204" pitchFamily="34" charset="0"/>
                <a:cs typeface="Arial" panose="020B0604020202020204" pitchFamily="34" charset="0"/>
              </a:rPr>
              <a:t>Key Takeaway</a:t>
            </a:r>
          </a:p>
          <a:p>
            <a:pPr algn="l"/>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lang="en-US" sz="1200" b="1" dirty="0">
                <a:solidFill>
                  <a:srgbClr val="333D48"/>
                </a:solidFill>
                <a:latin typeface="Arial" panose="020B0604020202020204" pitchFamily="34" charset="0"/>
                <a:cs typeface="Arial" panose="020B0604020202020204" pitchFamily="34" charset="0"/>
              </a:rPr>
              <a:t>Success Factor #2: use </a:t>
            </a:r>
            <a:r>
              <a:rPr lang="en-US" sz="1200" b="1" dirty="0">
                <a:effectLst/>
                <a:latin typeface="Arial" panose="020B0604020202020204" pitchFamily="34" charset="0"/>
                <a:ea typeface="Calibri" panose="020F0502020204030204" pitchFamily="34" charset="0"/>
                <a:cs typeface="Arial" panose="020B0604020202020204" pitchFamily="34" charset="0"/>
              </a:rPr>
              <a:t>multiple approaches to </a:t>
            </a:r>
            <a:r>
              <a:rPr lang="en-US" sz="1200" b="1" dirty="0">
                <a:solidFill>
                  <a:srgbClr val="333D48"/>
                </a:solidFill>
                <a:latin typeface="Arial" panose="020B0604020202020204" pitchFamily="34" charset="0"/>
                <a:cs typeface="Arial" panose="020B0604020202020204" pitchFamily="34" charset="0"/>
              </a:rPr>
              <a:t>optimize trainees’ cognitive load, including psychological safety, relationship building, and support for clinical workflows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pc="-20" dirty="0">
              <a:solidFill>
                <a:srgbClr val="333D48"/>
              </a:solidFill>
              <a:latin typeface="Arial" panose="020B0604020202020204" pitchFamily="34" charset="0"/>
              <a:ea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pc="-20" dirty="0">
                <a:solidFill>
                  <a:srgbClr val="333D48"/>
                </a:solidFill>
                <a:latin typeface="Arial" panose="020B0604020202020204" pitchFamily="34" charset="0"/>
                <a:ea typeface="Arial" panose="020B0604020202020204" pitchFamily="34" charset="0"/>
                <a:cs typeface="Arial" panose="020B0604020202020204" pitchFamily="34" charset="0"/>
              </a:rPr>
              <a:t>This</a:t>
            </a:r>
            <a:r>
              <a:rPr lang="en-US" spc="15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cs typeface="Arial" panose="020B0604020202020204" pitchFamily="34" charset="0"/>
              </a:rPr>
              <a:t>approach</a:t>
            </a:r>
            <a:r>
              <a:rPr lang="en-US"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cs typeface="Arial" panose="020B0604020202020204" pitchFamily="34" charset="0"/>
              </a:rPr>
              <a:t>could</a:t>
            </a:r>
            <a:r>
              <a:rPr lang="en-US"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cs typeface="Arial" panose="020B0604020202020204" pitchFamily="34" charset="0"/>
              </a:rPr>
              <a:t>benefit</a:t>
            </a:r>
            <a:r>
              <a:rPr lang="en-US" spc="14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cs typeface="Arial" panose="020B0604020202020204" pitchFamily="34" charset="0"/>
              </a:rPr>
              <a:t>other types of clinical</a:t>
            </a:r>
            <a:r>
              <a:rPr lang="en-US" spc="8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cs typeface="Arial" panose="020B0604020202020204" pitchFamily="34" charset="0"/>
              </a:rPr>
              <a:t>learning</a:t>
            </a:r>
            <a:r>
              <a:rPr lang="en-US"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cs typeface="Arial" panose="020B0604020202020204" pitchFamily="34" charset="0"/>
              </a:rPr>
              <a:t>environments.</a:t>
            </a:r>
            <a:endParaRPr lang="en-US" spc="-20" dirty="0">
              <a:latin typeface="Arial" panose="020B0604020202020204" pitchFamily="34" charset="0"/>
              <a:ea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658AF54E-AFFE-4B7E-B78E-EC2A86AFC742}" type="slidenum">
              <a:rPr lang="en-US" smtClean="0"/>
              <a:t>13</a:t>
            </a:fld>
            <a:endParaRPr lang="en-US"/>
          </a:p>
        </p:txBody>
      </p:sp>
    </p:spTree>
    <p:extLst>
      <p:ext uri="{BB962C8B-B14F-4D97-AF65-F5344CB8AC3E}">
        <p14:creationId xmlns:p14="http://schemas.microsoft.com/office/powerpoint/2010/main" val="18919038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7001" marR="142354">
              <a:lnSpc>
                <a:spcPct val="133000"/>
              </a:lnSpc>
              <a:spcBef>
                <a:spcPts val="397"/>
              </a:spcBef>
            </a:pPr>
            <a:r>
              <a:rPr lang="en-US" sz="1200" u="sng" dirty="0">
                <a:solidFill>
                  <a:srgbClr val="053C68"/>
                </a:solidFill>
                <a:latin typeface="Arial" panose="020B0604020202020204" pitchFamily="34" charset="0"/>
                <a:ea typeface="Arial" panose="020B0604020202020204" pitchFamily="34" charset="0"/>
                <a:cs typeface="Arial" panose="020B0604020202020204" pitchFamily="34" charset="0"/>
              </a:rPr>
              <a:t>Goal</a:t>
            </a:r>
          </a:p>
          <a:p>
            <a:pPr marL="77001" marR="142354">
              <a:lnSpc>
                <a:spcPct val="133000"/>
              </a:lnSpc>
              <a:spcBef>
                <a:spcPts val="397"/>
              </a:spcBef>
            </a:pPr>
            <a:r>
              <a:rPr lang="en-US" sz="1200" b="1" dirty="0">
                <a:solidFill>
                  <a:srgbClr val="053C68"/>
                </a:solidFill>
                <a:latin typeface="Arial" panose="020B0604020202020204" pitchFamily="34" charset="0"/>
                <a:ea typeface="Arial" panose="020B0604020202020204" pitchFamily="34" charset="0"/>
                <a:cs typeface="Arial" panose="020B0604020202020204" pitchFamily="34" charset="0"/>
              </a:rPr>
              <a:t>Create a resident-focused,</a:t>
            </a:r>
            <a:r>
              <a:rPr lang="en-US" sz="1200" b="1" spc="15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b="1" dirty="0">
                <a:solidFill>
                  <a:srgbClr val="053C68"/>
                </a:solidFill>
                <a:latin typeface="Arial" panose="020B0604020202020204" pitchFamily="34" charset="0"/>
                <a:ea typeface="Arial" panose="020B0604020202020204" pitchFamily="34" charset="0"/>
                <a:cs typeface="Arial" panose="020B0604020202020204" pitchFamily="34" charset="0"/>
              </a:rPr>
              <a:t>interprofessional</a:t>
            </a:r>
            <a:r>
              <a:rPr lang="en-US" sz="1200" b="1" spc="12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b="1" dirty="0">
                <a:solidFill>
                  <a:srgbClr val="053C68"/>
                </a:solidFill>
                <a:latin typeface="Arial" panose="020B0604020202020204" pitchFamily="34" charset="0"/>
                <a:ea typeface="Arial" panose="020B0604020202020204" pitchFamily="34" charset="0"/>
                <a:cs typeface="Arial" panose="020B0604020202020204" pitchFamily="34" charset="0"/>
              </a:rPr>
              <a:t>rotation in the VA Geriatric Evaluation and Management (GEM)/subacute rehabilitation and long-term and clinical</a:t>
            </a:r>
            <a:r>
              <a:rPr lang="en-US" sz="1200" b="1" spc="12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b="1" dirty="0">
                <a:solidFill>
                  <a:srgbClr val="053C68"/>
                </a:solidFill>
                <a:latin typeface="Arial" panose="020B0604020202020204" pitchFamily="34" charset="0"/>
                <a:ea typeface="Arial" panose="020B0604020202020204" pitchFamily="34" charset="0"/>
                <a:cs typeface="Arial" panose="020B0604020202020204" pitchFamily="34" charset="0"/>
              </a:rPr>
              <a:t>learning environments (CLEs)</a:t>
            </a:r>
            <a:r>
              <a:rPr lang="en-US" sz="1200" b="0" dirty="0">
                <a:solidFill>
                  <a:srgbClr val="053C68"/>
                </a:solidFill>
                <a:latin typeface="Arial" panose="020B0604020202020204" pitchFamily="34" charset="0"/>
                <a:ea typeface="Arial" panose="020B0604020202020204" pitchFamily="34" charset="0"/>
                <a:cs typeface="Arial" panose="020B0604020202020204" pitchFamily="34" charset="0"/>
              </a:rPr>
              <a:t> by</a:t>
            </a:r>
            <a:endParaRPr lang="en-US" sz="1200" b="1"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825380" marR="142354" lvl="1" indent="-291179">
              <a:lnSpc>
                <a:spcPct val="133000"/>
              </a:lnSpc>
              <a:spcBef>
                <a:spcPts val="397"/>
              </a:spcBef>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Influencing the dynamic</a:t>
            </a:r>
            <a:r>
              <a:rPr lang="en-US" sz="1200" spc="12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interplay</a:t>
            </a:r>
            <a:r>
              <a:rPr lang="en-US" sz="1200" spc="12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between patient,</a:t>
            </a:r>
            <a:r>
              <a:rPr lang="en-US" sz="1200" spc="11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faculty,</a:t>
            </a:r>
            <a:r>
              <a:rPr lang="en-US" sz="1200" spc="11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and learner within the CLE (Wong, Holmboe 2016)</a:t>
            </a:r>
          </a:p>
          <a:p>
            <a:pPr marL="825380" marR="142354" lvl="1" indent="-291179">
              <a:lnSpc>
                <a:spcPct val="130000"/>
              </a:lnSpc>
              <a:spcBef>
                <a:spcPts val="20"/>
              </a:spcBef>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Providing an array</a:t>
            </a:r>
            <a:r>
              <a:rPr lang="en-US" sz="1200" spc="12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of</a:t>
            </a:r>
            <a:r>
              <a:rPr lang="en-US" sz="1200" spc="11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resources and activities to help residents</a:t>
            </a:r>
            <a:r>
              <a:rPr lang="en-US" sz="1200" spc="204"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achieve the learning outcomes</a:t>
            </a:r>
          </a:p>
          <a:p>
            <a:pPr marL="825380" marR="142354" lvl="1" indent="-291179">
              <a:lnSpc>
                <a:spcPct val="130000"/>
              </a:lnSpc>
              <a:spcBef>
                <a:spcPts val="20"/>
              </a:spcBef>
              <a:buFont typeface="Arial" panose="020B0604020202020204" pitchFamily="34" charset="0"/>
              <a:buChar char="•"/>
            </a:pPr>
            <a:endParaRPr lang="en-US" sz="1200"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77001" marR="142354" lvl="0" indent="0">
              <a:lnSpc>
                <a:spcPct val="130000"/>
              </a:lnSpc>
              <a:spcBef>
                <a:spcPts val="20"/>
              </a:spcBef>
              <a:buFont typeface="Arial" panose="020B0604020202020204" pitchFamily="34" charset="0"/>
              <a:buNone/>
            </a:pPr>
            <a:r>
              <a:rPr lang="en-US" sz="1200" u="sng" dirty="0">
                <a:solidFill>
                  <a:srgbClr val="053C68"/>
                </a:solidFill>
                <a:latin typeface="Arial" panose="020B0604020202020204" pitchFamily="34" charset="0"/>
                <a:ea typeface="Arial" panose="020B0604020202020204" pitchFamily="34" charset="0"/>
                <a:cs typeface="Arial" panose="020B0604020202020204" pitchFamily="34" charset="0"/>
              </a:rPr>
              <a:t>Implementation</a:t>
            </a:r>
            <a:endParaRPr lang="en-US" sz="1200" u="none"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77001" marR="142354" lvl="0" indent="0">
              <a:lnSpc>
                <a:spcPct val="130000"/>
              </a:lnSpc>
              <a:spcBef>
                <a:spcPts val="20"/>
              </a:spcBef>
              <a:buFont typeface="Arial" panose="020B0604020202020204" pitchFamily="34" charset="0"/>
              <a:buNone/>
            </a:pPr>
            <a:r>
              <a:rPr lang="en-US" sz="1200" dirty="0">
                <a:effectLst/>
                <a:latin typeface="Arial" panose="020B0604020202020204" pitchFamily="34" charset="0"/>
                <a:ea typeface="Calibri" panose="020F0502020204030204" pitchFamily="34" charset="0"/>
                <a:cs typeface="Arial" panose="020B0604020202020204" pitchFamily="34" charset="0"/>
              </a:rPr>
              <a:t>Approximately 240 PGY2-3 family medicine and internal medicine residents from four Boston-area programs, and 33 PGY4 subspecialty geriatrics trainees from two programs. </a:t>
            </a:r>
          </a:p>
          <a:p>
            <a:pPr marL="77001" marR="142354" lvl="0" indent="0">
              <a:lnSpc>
                <a:spcPct val="130000"/>
              </a:lnSpc>
              <a:spcBef>
                <a:spcPts val="20"/>
              </a:spcBef>
              <a:buFont typeface="Arial" panose="020B0604020202020204" pitchFamily="34" charset="0"/>
              <a:buNone/>
            </a:pPr>
            <a:r>
              <a:rPr lang="en-US" sz="1200" dirty="0">
                <a:effectLst/>
                <a:latin typeface="Arial" panose="020B0604020202020204" pitchFamily="34" charset="0"/>
                <a:ea typeface="Calibri" panose="020F0502020204030204" pitchFamily="34" charset="0"/>
                <a:cs typeface="Arial" panose="020B0604020202020204" pitchFamily="34" charset="0"/>
              </a:rPr>
              <a:t>Rotations were 2-4 weeks in length. </a:t>
            </a:r>
            <a:endParaRPr lang="en-US" sz="1200" u="sng"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534201" marR="142354" lvl="1" indent="0">
              <a:lnSpc>
                <a:spcPct val="130000"/>
              </a:lnSpc>
              <a:spcBef>
                <a:spcPts val="20"/>
              </a:spcBef>
              <a:buFont typeface="Arial" panose="020B0604020202020204" pitchFamily="34" charset="0"/>
              <a:buNone/>
            </a:pPr>
            <a:endParaRPr lang="en-US" sz="1200"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825380" marR="142354" lvl="1" indent="-291179">
              <a:lnSpc>
                <a:spcPct val="130000"/>
              </a:lnSpc>
              <a:spcBef>
                <a:spcPts val="20"/>
              </a:spcBef>
              <a:buFont typeface="Arial" panose="020B0604020202020204" pitchFamily="34" charset="0"/>
              <a:buChar char="•"/>
            </a:pPr>
            <a:endParaRPr lang="en-US" sz="1200"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77001" marR="142354" lvl="0" indent="0">
              <a:lnSpc>
                <a:spcPct val="130000"/>
              </a:lnSpc>
              <a:spcBef>
                <a:spcPts val="20"/>
              </a:spcBef>
              <a:buFont typeface="Arial" panose="020B0604020202020204" pitchFamily="34" charset="0"/>
              <a:buNone/>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Reference:</a:t>
            </a:r>
          </a:p>
          <a:p>
            <a:pPr marL="77001" marR="142354" lvl="0" indent="0" algn="l" defTabSz="914400" rtl="0" eaLnBrk="1" fontAlgn="auto" latinLnBrk="0" hangingPunct="1">
              <a:lnSpc>
                <a:spcPct val="130000"/>
              </a:lnSpc>
              <a:spcBef>
                <a:spcPts val="20"/>
              </a:spcBef>
              <a:spcAft>
                <a:spcPts val="0"/>
              </a:spcAft>
              <a:buClrTx/>
              <a:buSzTx/>
              <a:buFont typeface="Arial" panose="020B0604020202020204" pitchFamily="34" charset="0"/>
              <a:buNone/>
              <a:tabLst/>
              <a:defRPr/>
            </a:pPr>
            <a:r>
              <a:rPr lang="en-US" sz="1200" dirty="0">
                <a:effectLst/>
                <a:latin typeface="Arial" panose="020B0604020202020204" pitchFamily="34" charset="0"/>
                <a:ea typeface="MS Mincho" panose="02020609040205080304" pitchFamily="49" charset="-128"/>
                <a:cs typeface="Arial" panose="020B0604020202020204" pitchFamily="34" charset="0"/>
              </a:rPr>
              <a:t>Wong BM, Holmboe ES.  Transforming the academic faculty perspective in graduate medical education to better align educational and clinical outcomes. Academic Medicine 2016; 91:473–479.</a:t>
            </a:r>
          </a:p>
          <a:p>
            <a:pPr marL="77001" marR="142354" lvl="0" indent="0">
              <a:lnSpc>
                <a:spcPct val="130000"/>
              </a:lnSpc>
              <a:spcBef>
                <a:spcPts val="20"/>
              </a:spcBef>
              <a:buFont typeface="Arial" panose="020B0604020202020204" pitchFamily="34" charset="0"/>
              <a:buNone/>
            </a:pPr>
            <a:endParaRPr lang="en-US" sz="1200" dirty="0">
              <a:solidFill>
                <a:srgbClr val="053C68"/>
              </a:solidFill>
              <a:latin typeface="Arial"/>
              <a:ea typeface="Arial" panose="020B0604020202020204" pitchFamily="34" charset="0"/>
              <a:cs typeface="Arial"/>
            </a:endParaRPr>
          </a:p>
        </p:txBody>
      </p:sp>
      <p:sp>
        <p:nvSpPr>
          <p:cNvPr id="4" name="Slide Number Placeholder 3"/>
          <p:cNvSpPr>
            <a:spLocks noGrp="1"/>
          </p:cNvSpPr>
          <p:nvPr>
            <p:ph type="sldNum" sz="quarter" idx="5"/>
          </p:nvPr>
        </p:nvSpPr>
        <p:spPr/>
        <p:txBody>
          <a:bodyPr/>
          <a:lstStyle/>
          <a:p>
            <a:pPr defTabSz="931774">
              <a:defRPr/>
            </a:pPr>
            <a:fld id="{2750AAA3-BB1A-4583-A176-C0701F36B560}" type="slidenum">
              <a:rPr lang="en-US">
                <a:solidFill>
                  <a:prstClr val="black"/>
                </a:solidFill>
                <a:latin typeface="Calibri" panose="020F0502020204030204"/>
              </a:rPr>
              <a:pPr defTabSz="931774">
                <a:defRPr/>
              </a:pPr>
              <a:t>5</a:t>
            </a:fld>
            <a:endParaRPr lang="en-US">
              <a:solidFill>
                <a:prstClr val="black"/>
              </a:solidFill>
              <a:latin typeface="Calibri" panose="020F0502020204030204"/>
            </a:endParaRPr>
          </a:p>
        </p:txBody>
      </p:sp>
    </p:spTree>
    <p:extLst>
      <p:ext uri="{BB962C8B-B14F-4D97-AF65-F5344CB8AC3E}">
        <p14:creationId xmlns:p14="http://schemas.microsoft.com/office/powerpoint/2010/main" val="2627290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7001" marR="142354" lvl="0" indent="0" algn="l" defTabSz="914400" rtl="0" eaLnBrk="1" fontAlgn="auto" latinLnBrk="0" hangingPunct="1">
              <a:lnSpc>
                <a:spcPct val="130000"/>
              </a:lnSpc>
              <a:spcBef>
                <a:spcPts val="20"/>
              </a:spcBef>
              <a:spcAft>
                <a:spcPts val="0"/>
              </a:spcAft>
              <a:buClrTx/>
              <a:buSzTx/>
              <a:buFont typeface="Arial" panose="020B0604020202020204" pitchFamily="34" charset="0"/>
              <a:buNone/>
              <a:tabLst/>
              <a:defRPr/>
            </a:pPr>
            <a:r>
              <a:rPr lang="en-US" sz="1200" b="0" u="sng" dirty="0">
                <a:solidFill>
                  <a:srgbClr val="333D48"/>
                </a:solidFill>
                <a:effectLst/>
                <a:latin typeface="Arial" panose="020B0604020202020204" pitchFamily="34" charset="0"/>
                <a:ea typeface="Arial" panose="020B0604020202020204" pitchFamily="34" charset="0"/>
                <a:cs typeface="Arial" panose="020B0604020202020204" pitchFamily="34" charset="0"/>
              </a:rPr>
              <a:t>Geriatric Medicine Rotation Instructional Design: Curriculum</a:t>
            </a:r>
          </a:p>
          <a:p>
            <a:pPr marL="77001" marR="142354" lvl="0" indent="0" algn="l" defTabSz="914400" rtl="0" eaLnBrk="1" fontAlgn="auto" latinLnBrk="0" hangingPunct="1">
              <a:lnSpc>
                <a:spcPct val="130000"/>
              </a:lnSpc>
              <a:spcBef>
                <a:spcPts val="20"/>
              </a:spcBef>
              <a:spcAft>
                <a:spcPts val="0"/>
              </a:spcAft>
              <a:buClrTx/>
              <a:buSzTx/>
              <a:buFont typeface="Arial" panose="020B0604020202020204" pitchFamily="34" charset="0"/>
              <a:buNone/>
              <a:tabLst/>
              <a:defRPr/>
            </a:pPr>
            <a:endParaRPr lang="en-US" sz="1200" b="0" dirty="0">
              <a:solidFill>
                <a:srgbClr val="333D48"/>
              </a:solidFill>
              <a:effectLst/>
              <a:latin typeface="Arial" panose="020B0604020202020204" pitchFamily="34" charset="0"/>
              <a:ea typeface="Arial" panose="020B0604020202020204" pitchFamily="34" charset="0"/>
              <a:cs typeface="Arial" panose="020B0604020202020204" pitchFamily="34" charset="0"/>
            </a:endParaRPr>
          </a:p>
          <a:p>
            <a:pPr marL="77001" marR="142354" lvl="0" indent="0" algn="l" defTabSz="914400" rtl="0" eaLnBrk="1" fontAlgn="auto" latinLnBrk="0" hangingPunct="1">
              <a:lnSpc>
                <a:spcPct val="130000"/>
              </a:lnSpc>
              <a:spcBef>
                <a:spcPts val="20"/>
              </a:spcBef>
              <a:spcAft>
                <a:spcPts val="0"/>
              </a:spcAft>
              <a:buClrTx/>
              <a:buSzTx/>
              <a:buFont typeface="Arial" panose="020B0604020202020204" pitchFamily="34" charset="0"/>
              <a:buNone/>
              <a:tabLst/>
              <a:defRPr/>
            </a:pPr>
            <a:r>
              <a:rPr lang="en-US" sz="1200" b="0" dirty="0">
                <a:solidFill>
                  <a:srgbClr val="053C68"/>
                </a:solidFill>
                <a:latin typeface="Arial" panose="020B0604020202020204" pitchFamily="34" charset="0"/>
                <a:ea typeface="Arial" panose="020B0604020202020204" pitchFamily="34" charset="0"/>
                <a:cs typeface="Arial" panose="020B0604020202020204" pitchFamily="34" charset="0"/>
              </a:rPr>
              <a:t>Premise: interprofessional teaming is integral</a:t>
            </a:r>
            <a:r>
              <a:rPr lang="en-US" sz="1200" b="0" spc="14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b="0" dirty="0">
                <a:solidFill>
                  <a:srgbClr val="053C68"/>
                </a:solidFill>
                <a:latin typeface="Arial" panose="020B0604020202020204" pitchFamily="34" charset="0"/>
                <a:ea typeface="Arial" panose="020B0604020202020204" pitchFamily="34" charset="0"/>
                <a:cs typeface="Arial" panose="020B0604020202020204" pitchFamily="34" charset="0"/>
              </a:rPr>
              <a:t>to the practice of</a:t>
            </a:r>
            <a:r>
              <a:rPr lang="en-US" sz="1200" b="0" spc="17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b="0" dirty="0">
                <a:solidFill>
                  <a:srgbClr val="053C68"/>
                </a:solidFill>
                <a:latin typeface="Arial" panose="020B0604020202020204" pitchFamily="34" charset="0"/>
                <a:ea typeface="Arial" panose="020B0604020202020204" pitchFamily="34" charset="0"/>
                <a:cs typeface="Arial" panose="020B0604020202020204" pitchFamily="34" charset="0"/>
              </a:rPr>
              <a:t>geriatric</a:t>
            </a:r>
            <a:r>
              <a:rPr lang="en-US" sz="1200" b="0" spc="189"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b="0" dirty="0">
                <a:solidFill>
                  <a:srgbClr val="053C68"/>
                </a:solidFill>
                <a:latin typeface="Arial" panose="020B0604020202020204" pitchFamily="34" charset="0"/>
                <a:ea typeface="Arial" panose="020B0604020202020204" pitchFamily="34" charset="0"/>
                <a:cs typeface="Arial" panose="020B0604020202020204" pitchFamily="34" charset="0"/>
              </a:rPr>
              <a:t>medicine.</a:t>
            </a:r>
          </a:p>
          <a:p>
            <a:pPr marL="77001" marR="142354" lvl="0" indent="0" algn="l" defTabSz="914400" rtl="0" eaLnBrk="1" fontAlgn="auto" latinLnBrk="0" hangingPunct="1">
              <a:lnSpc>
                <a:spcPct val="130000"/>
              </a:lnSpc>
              <a:spcBef>
                <a:spcPts val="20"/>
              </a:spcBef>
              <a:spcAft>
                <a:spcPts val="0"/>
              </a:spcAft>
              <a:buClrTx/>
              <a:buSzTx/>
              <a:buFont typeface="Arial" panose="020B0604020202020204" pitchFamily="34" charset="0"/>
              <a:buNone/>
              <a:tabLst/>
              <a:defRPr/>
            </a:pPr>
            <a:endParaRPr lang="en-US" sz="1200" b="0"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77001" marR="142354" lvl="0" indent="0" algn="l" defTabSz="914400" rtl="0" eaLnBrk="1" fontAlgn="auto" latinLnBrk="0" hangingPunct="1">
              <a:lnSpc>
                <a:spcPct val="130000"/>
              </a:lnSpc>
              <a:spcBef>
                <a:spcPts val="20"/>
              </a:spcBef>
              <a:spcAft>
                <a:spcPts val="0"/>
              </a:spcAft>
              <a:buClrTx/>
              <a:buSzTx/>
              <a:buFont typeface="Arial" panose="020B0604020202020204" pitchFamily="34" charset="0"/>
              <a:buNone/>
              <a:tabLst/>
              <a:defRPr/>
            </a:pPr>
            <a:r>
              <a:rPr lang="en-US" sz="1200" b="0" spc="-20" dirty="0">
                <a:solidFill>
                  <a:srgbClr val="333D48"/>
                </a:solidFill>
                <a:latin typeface="Arial" panose="020B0604020202020204" pitchFamily="34" charset="0"/>
                <a:ea typeface="Arial" panose="020B0604020202020204" pitchFamily="34" charset="0"/>
                <a:cs typeface="Arial" panose="020B0604020202020204" pitchFamily="34" charset="0"/>
              </a:rPr>
              <a:t>We</a:t>
            </a:r>
            <a:r>
              <a:rPr lang="en-US" sz="1200" b="0" spc="13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b="0" spc="-20" dirty="0">
                <a:solidFill>
                  <a:srgbClr val="333D48"/>
                </a:solidFill>
                <a:latin typeface="Arial" panose="020B0604020202020204" pitchFamily="34" charset="0"/>
                <a:ea typeface="Arial" panose="020B0604020202020204" pitchFamily="34" charset="0"/>
                <a:cs typeface="Arial" panose="020B0604020202020204" pitchFamily="34" charset="0"/>
              </a:rPr>
              <a:t>used</a:t>
            </a:r>
            <a:r>
              <a:rPr lang="en-US" sz="1200" b="0" spc="13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b="0" spc="-20" dirty="0">
                <a:solidFill>
                  <a:srgbClr val="333D48"/>
                </a:solidFill>
                <a:latin typeface="Arial" panose="020B0604020202020204" pitchFamily="34" charset="0"/>
                <a:ea typeface="Arial" panose="020B0604020202020204" pitchFamily="34" charset="0"/>
                <a:cs typeface="Arial" panose="020B0604020202020204" pitchFamily="34" charset="0"/>
              </a:rPr>
              <a:t>constructivist</a:t>
            </a:r>
            <a:r>
              <a:rPr lang="en-US" sz="1200" b="0" spc="204"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b="0" spc="-20" dirty="0">
                <a:solidFill>
                  <a:srgbClr val="333D48"/>
                </a:solidFill>
                <a:latin typeface="Arial" panose="020B0604020202020204" pitchFamily="34" charset="0"/>
                <a:ea typeface="Arial" panose="020B0604020202020204" pitchFamily="34" charset="0"/>
                <a:cs typeface="Arial" panose="020B0604020202020204" pitchFamily="34" charset="0"/>
              </a:rPr>
              <a:t>instructional</a:t>
            </a:r>
            <a:r>
              <a:rPr lang="en-US" sz="1200" b="0" spc="17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b="0" spc="-20" dirty="0">
                <a:solidFill>
                  <a:srgbClr val="333D48"/>
                </a:solidFill>
                <a:latin typeface="Arial" panose="020B0604020202020204" pitchFamily="34" charset="0"/>
                <a:ea typeface="Arial" panose="020B0604020202020204" pitchFamily="34" charset="0"/>
                <a:cs typeface="Arial" panose="020B0604020202020204" pitchFamily="34" charset="0"/>
              </a:rPr>
              <a:t>design</a:t>
            </a:r>
            <a:r>
              <a:rPr lang="en-US" sz="1200" b="0" spc="13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b="0" spc="-20" dirty="0">
                <a:solidFill>
                  <a:srgbClr val="333D48"/>
                </a:solidFill>
                <a:latin typeface="Arial" panose="020B0604020202020204" pitchFamily="34" charset="0"/>
                <a:ea typeface="Arial" panose="020B0604020202020204" pitchFamily="34" charset="0"/>
                <a:cs typeface="Arial" panose="020B0604020202020204" pitchFamily="34" charset="0"/>
              </a:rPr>
              <a:t>and</a:t>
            </a:r>
            <a:r>
              <a:rPr lang="en-US" sz="1200" b="0" spc="13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b="0" spc="-20" dirty="0">
                <a:solidFill>
                  <a:srgbClr val="333D48"/>
                </a:solidFill>
                <a:latin typeface="Arial" panose="020B0604020202020204" pitchFamily="34" charset="0"/>
                <a:ea typeface="Arial" panose="020B0604020202020204" pitchFamily="34" charset="0"/>
                <a:cs typeface="Arial" panose="020B0604020202020204" pitchFamily="34" charset="0"/>
              </a:rPr>
              <a:t>rapid-cycle improvements to</a:t>
            </a:r>
            <a:r>
              <a:rPr lang="en-US" sz="1200" b="0" spc="13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effectLst/>
                <a:latin typeface="Arial" panose="020B0604020202020204" pitchFamily="34" charset="0"/>
                <a:ea typeface="Calibri" panose="020F0502020204030204" pitchFamily="34" charset="0"/>
                <a:cs typeface="Arial" panose="020B0604020202020204" pitchFamily="34" charset="0"/>
              </a:rPr>
              <a:t>create a patient-centered, scaffolded constructivist </a:t>
            </a:r>
            <a:r>
              <a:rPr lang="en-US" sz="1200" b="0" spc="-20" dirty="0">
                <a:solidFill>
                  <a:srgbClr val="333D48"/>
                </a:solidFill>
                <a:latin typeface="Arial" panose="020B0604020202020204" pitchFamily="34" charset="0"/>
                <a:ea typeface="Arial" panose="020B0604020202020204" pitchFamily="34" charset="0"/>
                <a:cs typeface="Arial" panose="020B0604020202020204" pitchFamily="34" charset="0"/>
              </a:rPr>
              <a:t>CLE,</a:t>
            </a:r>
            <a:r>
              <a:rPr lang="en-US" sz="1200" dirty="0">
                <a:effectLst/>
                <a:latin typeface="Arial" panose="020B0604020202020204" pitchFamily="34" charset="0"/>
                <a:ea typeface="Calibri" panose="020F0502020204030204" pitchFamily="34" charset="0"/>
                <a:cs typeface="Arial" panose="020B0604020202020204" pitchFamily="34" charset="0"/>
              </a:rPr>
              <a:t> an environment in which the patient benefits from the learner being active, constructing meaning from experience, pursuing understanding by reasoning about gaps in their knowledge, and being a sense-maker (Jonassen 1999, Reiser 2014).</a:t>
            </a:r>
            <a:endParaRPr lang="en-US" sz="1200" b="0" dirty="0">
              <a:solidFill>
                <a:srgbClr val="333D48"/>
              </a:solidFill>
              <a:effectLst/>
              <a:latin typeface="Arial" panose="020B0604020202020204" pitchFamily="34" charset="0"/>
              <a:ea typeface="Arial" panose="020B0604020202020204" pitchFamily="34" charset="0"/>
              <a:cs typeface="Arial" panose="020B0604020202020204" pitchFamily="34" charset="0"/>
            </a:endParaRPr>
          </a:p>
          <a:p>
            <a:pPr marL="77001" marR="142354" indent="0">
              <a:lnSpc>
                <a:spcPct val="130000"/>
              </a:lnSpc>
              <a:spcBef>
                <a:spcPts val="20"/>
              </a:spcBef>
              <a:buFont typeface="Arial" panose="020B0604020202020204" pitchFamily="34" charset="0"/>
              <a:buNone/>
            </a:pPr>
            <a:endParaRPr lang="en-US" sz="1200" b="0" u="none" dirty="0">
              <a:solidFill>
                <a:schemeClr val="tx1"/>
              </a:solidFill>
              <a:effectLst/>
              <a:latin typeface="Arial" panose="020B0604020202020204" pitchFamily="34" charset="0"/>
              <a:ea typeface="Arial" panose="020B0604020202020204" pitchFamily="34" charset="0"/>
              <a:cs typeface="Arial" panose="020B0604020202020204" pitchFamily="34" charset="0"/>
            </a:endParaRPr>
          </a:p>
          <a:p>
            <a:pPr marL="77001" marR="142354" indent="0">
              <a:lnSpc>
                <a:spcPct val="130000"/>
              </a:lnSpc>
              <a:spcBef>
                <a:spcPts val="20"/>
              </a:spcBef>
              <a:buFont typeface="Arial" panose="020B0604020202020204" pitchFamily="34" charset="0"/>
              <a:buNone/>
            </a:pPr>
            <a:r>
              <a:rPr lang="en-US" sz="1200" u="sng" dirty="0">
                <a:solidFill>
                  <a:srgbClr val="053C68"/>
                </a:solidFill>
                <a:latin typeface="Arial" panose="020B0604020202020204" pitchFamily="34" charset="0"/>
                <a:ea typeface="Arial" panose="020B0604020202020204" pitchFamily="34" charset="0"/>
                <a:cs typeface="Arial" panose="020B0604020202020204" pitchFamily="34" charset="0"/>
              </a:rPr>
              <a:t>Learning Outcomes</a:t>
            </a:r>
          </a:p>
          <a:p>
            <a:pPr marL="880655" marR="142354" lvl="1" indent="-291179">
              <a:lnSpc>
                <a:spcPct val="130000"/>
              </a:lnSpc>
              <a:spcBef>
                <a:spcPts val="20"/>
              </a:spcBef>
              <a:buFont typeface="Arial" panose="020B0604020202020204" pitchFamily="34" charset="0"/>
              <a:buChar char="•"/>
            </a:pP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Provide</a:t>
            </a:r>
            <a:r>
              <a:rPr lang="en-US" sz="1200" spc="56" dirty="0">
                <a:solidFill>
                  <a:srgbClr val="053C68"/>
                </a:solidFill>
                <a:latin typeface="Arial" panose="020B0604020202020204" pitchFamily="34" charset="0"/>
                <a:ea typeface="Arial" panose="020B0604020202020204" pitchFamily="34" charset="0"/>
                <a:cs typeface="Arial" panose="020B0604020202020204" pitchFamily="34" charset="0"/>
              </a:rPr>
              <a:t> A</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ge-Friendly</a:t>
            </a:r>
            <a:r>
              <a:rPr lang="en-US" sz="1200" spc="12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healthcare,</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focusing</a:t>
            </a:r>
            <a:r>
              <a:rPr lang="en-US" sz="1200" spc="56"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on</a:t>
            </a:r>
            <a:r>
              <a:rPr lang="en-US" sz="1200" spc="61"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the</a:t>
            </a:r>
            <a:r>
              <a:rPr lang="en-US" sz="1200" spc="56"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5Ms:</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Mobility,</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Mind,</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Medications,</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Multicomplexity,</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and</a:t>
            </a:r>
            <a:r>
              <a:rPr lang="en-US" sz="1200" spc="56"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effectLst/>
                <a:latin typeface="Arial" panose="020B0604020202020204" pitchFamily="34" charset="0"/>
                <a:ea typeface="Arial" panose="020B0604020202020204" pitchFamily="34" charset="0"/>
                <a:cs typeface="Arial" panose="020B0604020202020204" pitchFamily="34" charset="0"/>
              </a:rPr>
              <a:t>Matters</a:t>
            </a:r>
            <a:r>
              <a:rPr lang="en-US" sz="1200" spc="12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spc="-10" dirty="0">
                <a:solidFill>
                  <a:srgbClr val="053C68"/>
                </a:solidFill>
                <a:latin typeface="Arial" panose="020B0604020202020204" pitchFamily="34" charset="0"/>
                <a:ea typeface="Arial" panose="020B0604020202020204" pitchFamily="34" charset="0"/>
                <a:cs typeface="Arial" panose="020B0604020202020204" pitchFamily="34" charset="0"/>
              </a:rPr>
              <a:t>Most</a:t>
            </a:r>
          </a:p>
          <a:p>
            <a:pPr marL="880655" marR="142354" lvl="1" indent="-291179">
              <a:lnSpc>
                <a:spcPct val="130000"/>
              </a:lnSpc>
              <a:spcBef>
                <a:spcPts val="20"/>
              </a:spcBef>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Integrate</a:t>
            </a:r>
            <a:r>
              <a:rPr lang="en-US" sz="1200" spc="25"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with</a:t>
            </a:r>
            <a:r>
              <a:rPr lang="en-US" sz="1200" spc="31"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and</a:t>
            </a:r>
            <a:r>
              <a:rPr lang="en-US" sz="1200" spc="31"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learn</a:t>
            </a:r>
            <a:r>
              <a:rPr lang="en-US" sz="1200" spc="31"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from,</a:t>
            </a:r>
            <a:r>
              <a:rPr lang="en-US" sz="1200" spc="8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with,</a:t>
            </a:r>
            <a:r>
              <a:rPr lang="en-US" sz="1200" spc="76"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and</a:t>
            </a:r>
            <a:r>
              <a:rPr lang="en-US" sz="1200" spc="31"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about</a:t>
            </a:r>
            <a:r>
              <a:rPr lang="en-US" sz="1200" spc="76"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the</a:t>
            </a:r>
            <a:r>
              <a:rPr lang="en-US" sz="1200" spc="31"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interprofessional</a:t>
            </a:r>
            <a:r>
              <a:rPr lang="en-US" sz="1200" spc="56"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geriatrics</a:t>
            </a:r>
            <a:r>
              <a:rPr lang="en-US" sz="1200" spc="9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care</a:t>
            </a:r>
            <a:r>
              <a:rPr lang="en-US" sz="1200" spc="31"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spc="-20" dirty="0">
                <a:solidFill>
                  <a:srgbClr val="053C68"/>
                </a:solidFill>
                <a:latin typeface="Arial" panose="020B0604020202020204" pitchFamily="34" charset="0"/>
                <a:ea typeface="Arial" panose="020B0604020202020204" pitchFamily="34" charset="0"/>
                <a:cs typeface="Arial" panose="020B0604020202020204" pitchFamily="34" charset="0"/>
              </a:rPr>
              <a:t>team</a:t>
            </a:r>
          </a:p>
          <a:p>
            <a:pPr marL="880655" marR="142354" lvl="1" indent="-291179">
              <a:lnSpc>
                <a:spcPct val="130000"/>
              </a:lnSpc>
              <a:spcBef>
                <a:spcPts val="20"/>
              </a:spcBef>
              <a:buFont typeface="Arial" panose="020B0604020202020204" pitchFamily="34" charset="0"/>
              <a:buChar char="•"/>
            </a:pPr>
            <a:r>
              <a:rPr lang="en-US" sz="1200" spc="-20" dirty="0">
                <a:solidFill>
                  <a:srgbClr val="053C68"/>
                </a:solidFill>
                <a:latin typeface="Arial" panose="020B0604020202020204" pitchFamily="34" charset="0"/>
                <a:ea typeface="Arial" panose="020B0604020202020204" pitchFamily="34" charset="0"/>
                <a:cs typeface="Arial" panose="020B0604020202020204" pitchFamily="34" charset="0"/>
              </a:rPr>
              <a:t>Practice mindful awareness abilities </a:t>
            </a:r>
          </a:p>
          <a:p>
            <a:endParaRPr lang="en-US" sz="1200" dirty="0">
              <a:latin typeface="Arial" panose="020B060402020202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References:</a:t>
            </a:r>
          </a:p>
          <a:p>
            <a:pPr marL="0" marR="0" lvl="0" indent="0" algn="l" defTabSz="914400" rtl="0" eaLnBrk="1" fontAlgn="auto" latinLnBrk="0" hangingPunct="1">
              <a:lnSpc>
                <a:spcPct val="100000"/>
              </a:lnSpc>
              <a:spcBef>
                <a:spcPts val="0"/>
              </a:spcBef>
              <a:spcAft>
                <a:spcPts val="600"/>
              </a:spcAft>
              <a:buClrTx/>
              <a:buSzPts val="1000"/>
              <a:buFont typeface="Calibri" panose="020F0502020204030204" pitchFamily="34" charset="0"/>
              <a:buNone/>
              <a:tabLst/>
              <a:defRPr/>
            </a:pPr>
            <a:r>
              <a:rPr lang="en-US" sz="1200" dirty="0">
                <a:effectLst/>
                <a:latin typeface="Arial" panose="020B0604020202020204" pitchFamily="34" charset="0"/>
                <a:ea typeface="MS Mincho" panose="02020609040205080304" pitchFamily="49" charset="-128"/>
                <a:cs typeface="Arial" panose="020B0604020202020204" pitchFamily="34" charset="0"/>
              </a:rPr>
              <a:t>Bowen RS. Understanding by Design. Vanderbilt University Center for Teaching. https://cft.vanderbilt.edu/guides-sub-pages/understanding-by-design/. Published 2017, accessed 8/13/2023.</a:t>
            </a:r>
          </a:p>
          <a:p>
            <a:pPr marL="0" marR="0" lvl="0" indent="0">
              <a:spcBef>
                <a:spcPts val="0"/>
              </a:spcBef>
              <a:spcAft>
                <a:spcPts val="600"/>
              </a:spcAft>
              <a:buSzPts val="1000"/>
              <a:buFont typeface="Calibri" panose="020F0502020204030204" pitchFamily="34" charset="0"/>
              <a:buNone/>
            </a:pPr>
            <a:r>
              <a:rPr lang="en-US" sz="1200" dirty="0">
                <a:effectLst/>
                <a:latin typeface="Arial" panose="020B0604020202020204" pitchFamily="34" charset="0"/>
                <a:ea typeface="MS Mincho" panose="02020609040205080304" pitchFamily="49" charset="-128"/>
                <a:cs typeface="Arial" panose="020B0604020202020204" pitchFamily="34" charset="0"/>
              </a:rPr>
              <a:t>Jonassen D. Designing constructivist learning environments. In </a:t>
            </a:r>
            <a:r>
              <a:rPr lang="en-US" sz="1200" dirty="0" err="1">
                <a:effectLst/>
                <a:latin typeface="Arial" panose="020B0604020202020204" pitchFamily="34" charset="0"/>
                <a:ea typeface="MS Mincho" panose="02020609040205080304" pitchFamily="49" charset="-128"/>
                <a:cs typeface="Arial" panose="020B0604020202020204" pitchFamily="34" charset="0"/>
              </a:rPr>
              <a:t>Reigeluth</a:t>
            </a:r>
            <a:r>
              <a:rPr lang="en-US" sz="1200" dirty="0">
                <a:effectLst/>
                <a:latin typeface="Arial" panose="020B0604020202020204" pitchFamily="34" charset="0"/>
                <a:ea typeface="MS Mincho" panose="02020609040205080304" pitchFamily="49" charset="-128"/>
                <a:cs typeface="Arial" panose="020B0604020202020204" pitchFamily="34" charset="0"/>
              </a:rPr>
              <a:t> C, ed. Instructional Design Theories and Models: A New Paradigm of Instructional Theory, Vol. II; 1999:215-239.</a:t>
            </a:r>
          </a:p>
          <a:p>
            <a:pPr marL="0" marR="0" lvl="0" indent="0">
              <a:spcBef>
                <a:spcPts val="0"/>
              </a:spcBef>
              <a:spcAft>
                <a:spcPts val="600"/>
              </a:spcAft>
              <a:buSzPts val="1000"/>
              <a:buFont typeface="Calibri" panose="020F0502020204030204" pitchFamily="34" charset="0"/>
              <a:buNone/>
            </a:pPr>
            <a:r>
              <a:rPr lang="en-US" sz="1200" dirty="0">
                <a:effectLst/>
                <a:latin typeface="Arial" panose="020B0604020202020204" pitchFamily="34" charset="0"/>
                <a:ea typeface="MS Mincho" panose="02020609040205080304" pitchFamily="49" charset="-128"/>
                <a:cs typeface="Arial" panose="020B0604020202020204" pitchFamily="34" charset="0"/>
              </a:rPr>
              <a:t>Reiser BJ, Iris T. Scaffolding. In: Sawyer RK, ed. The Cambridge Handbook of the Learning Sciences. Second ed. Cambridge University Press; 2014:44-62.</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333333"/>
                </a:solidFill>
                <a:effectLst/>
                <a:latin typeface="Arial" panose="020B0604020202020204" pitchFamily="34" charset="0"/>
                <a:ea typeface="Calibri" panose="020F0502020204030204" pitchFamily="34" charset="0"/>
                <a:cs typeface="Arial" panose="020B0604020202020204" pitchFamily="34" charset="0"/>
              </a:rPr>
              <a:t>Tinetti M, Huang A, Molnar F. The geriatrics 5M's: a new way of communicating what we do. J Am Geri Soc. 2017 Sep;65(9):2115.</a:t>
            </a:r>
          </a:p>
          <a:p>
            <a:endParaRPr lang="en-US" dirty="0"/>
          </a:p>
        </p:txBody>
      </p:sp>
      <p:sp>
        <p:nvSpPr>
          <p:cNvPr id="4" name="Slide Number Placeholder 3"/>
          <p:cNvSpPr>
            <a:spLocks noGrp="1"/>
          </p:cNvSpPr>
          <p:nvPr>
            <p:ph type="sldNum" sz="quarter" idx="5"/>
          </p:nvPr>
        </p:nvSpPr>
        <p:spPr/>
        <p:txBody>
          <a:bodyPr/>
          <a:lstStyle/>
          <a:p>
            <a:fld id="{658AF54E-AFFE-4B7E-B78E-EC2A86AFC742}" type="slidenum">
              <a:rPr lang="en-US" smtClean="0"/>
              <a:t>6</a:t>
            </a:fld>
            <a:endParaRPr lang="en-US"/>
          </a:p>
        </p:txBody>
      </p:sp>
    </p:spTree>
    <p:extLst>
      <p:ext uri="{BB962C8B-B14F-4D97-AF65-F5344CB8AC3E}">
        <p14:creationId xmlns:p14="http://schemas.microsoft.com/office/powerpoint/2010/main" val="22286766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77001" marR="200590" lvl="0" indent="0" algn="l" defTabSz="914400" rtl="0" eaLnBrk="1" fontAlgn="auto" latinLnBrk="0" hangingPunct="1">
              <a:lnSpc>
                <a:spcPct val="133000"/>
              </a:lnSpc>
              <a:spcBef>
                <a:spcPts val="0"/>
              </a:spcBef>
              <a:spcAft>
                <a:spcPts val="0"/>
              </a:spcAft>
              <a:buClrTx/>
              <a:buSzTx/>
              <a:buFont typeface="Arial" panose="020B0604020202020204" pitchFamily="34" charset="0"/>
              <a:buNone/>
              <a:tabLst/>
              <a:defRPr/>
            </a:pPr>
            <a:r>
              <a:rPr lang="en-US" sz="1200" b="0" u="sng" dirty="0">
                <a:solidFill>
                  <a:srgbClr val="333D48"/>
                </a:solidFill>
                <a:effectLst/>
                <a:latin typeface="Arial" panose="020B0604020202020204" pitchFamily="34" charset="0"/>
                <a:ea typeface="Arial" panose="020B0604020202020204" pitchFamily="34" charset="0"/>
                <a:cs typeface="Arial" panose="020B0604020202020204" pitchFamily="34" charset="0"/>
              </a:rPr>
              <a:t>Geriatric Medicine Rotation Instructional Design: </a:t>
            </a:r>
            <a:r>
              <a:rPr lang="en-US" sz="1200" b="0" u="sng" dirty="0">
                <a:solidFill>
                  <a:srgbClr val="333D48"/>
                </a:solidFill>
                <a:latin typeface="Arial" panose="020B0604020202020204" pitchFamily="34" charset="0"/>
                <a:cs typeface="Arial" panose="020B0604020202020204" pitchFamily="34" charset="0"/>
              </a:rPr>
              <a:t>Team Integration</a:t>
            </a:r>
          </a:p>
          <a:p>
            <a:pPr marL="77001" marR="200590" lvl="0" indent="0" algn="l" defTabSz="914400" rtl="0" eaLnBrk="1" fontAlgn="auto" latinLnBrk="0" hangingPunct="1">
              <a:lnSpc>
                <a:spcPct val="133000"/>
              </a:lnSpc>
              <a:spcBef>
                <a:spcPts val="0"/>
              </a:spcBef>
              <a:spcAft>
                <a:spcPts val="0"/>
              </a:spcAft>
              <a:buClrTx/>
              <a:buSzTx/>
              <a:buFont typeface="Arial" panose="020B0604020202020204" pitchFamily="34" charset="0"/>
              <a:buNone/>
              <a:tabLst/>
              <a:defRPr/>
            </a:pPr>
            <a:endParaRPr lang="en-US" sz="1200" b="0" dirty="0">
              <a:solidFill>
                <a:srgbClr val="333D48"/>
              </a:solidFill>
              <a:latin typeface="Arial" panose="020B0604020202020204" pitchFamily="34" charset="0"/>
              <a:cs typeface="Arial" panose="020B0604020202020204" pitchFamily="34" charset="0"/>
            </a:endParaRPr>
          </a:p>
          <a:p>
            <a:pPr marL="368180" marR="200590" lvl="0" indent="-291179" algn="l" defTabSz="914400" rtl="0" eaLnBrk="1" fontAlgn="auto" latinLnBrk="0" hangingPunct="1">
              <a:lnSpc>
                <a:spcPct val="133000"/>
              </a:lnSpc>
              <a:spcBef>
                <a:spcPts val="0"/>
              </a:spcBef>
              <a:spcAft>
                <a:spcPts val="0"/>
              </a:spcAft>
              <a:buClrTx/>
              <a:buSzTx/>
              <a:buFont typeface="Arial" panose="020B0604020202020204" pitchFamily="34" charset="0"/>
              <a:buChar char="•"/>
              <a:tabLst/>
              <a:defRP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Emphasized at resident</a:t>
            </a:r>
            <a:r>
              <a:rPr lang="en-US" sz="1200" spc="17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orientation (see “</a:t>
            </a:r>
            <a:r>
              <a:rPr lang="en-US" sz="1200" dirty="0">
                <a:solidFill>
                  <a:srgbClr val="2F5496"/>
                </a:solidFill>
                <a:effectLst/>
                <a:latin typeface="Arial" panose="020B0604020202020204" pitchFamily="34" charset="0"/>
                <a:ea typeface="Calibri" panose="020F0502020204030204" pitchFamily="34" charset="0"/>
                <a:cs typeface="Arial" panose="020B0604020202020204" pitchFamily="34" charset="0"/>
              </a:rPr>
              <a:t>Rotation Director and Facilitators’ Guide</a:t>
            </a:r>
            <a:r>
              <a:rPr lang="en-US" sz="1200" spc="0" dirty="0">
                <a:solidFill>
                  <a:schemeClr val="tx1"/>
                </a:solidFill>
                <a:effectLst/>
                <a:latin typeface="Arial" panose="020B0604020202020204" pitchFamily="34" charset="0"/>
                <a:ea typeface="Calibri" panose="020F0502020204030204" pitchFamily="34" charset="0"/>
                <a:cs typeface="Arial" panose="020B0604020202020204" pitchFamily="34" charset="0"/>
              </a:rPr>
              <a:t>,” p.4)</a:t>
            </a:r>
            <a:endParaRPr lang="en-US" sz="1200" spc="408"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368180" marR="200590" indent="-291179">
              <a:lnSpc>
                <a:spcPct val="133000"/>
              </a:lnSpc>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Residents read</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articles,</a:t>
            </a:r>
            <a:r>
              <a:rPr lang="en-US" sz="1200" spc="17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join</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interprofessional</a:t>
            </a:r>
            <a:r>
              <a:rPr lang="en-US" sz="1200" spc="14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morning</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huddle,</a:t>
            </a:r>
            <a:r>
              <a:rPr lang="en-US" sz="1200" spc="17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and</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participate</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in</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team</a:t>
            </a:r>
            <a:r>
              <a:rPr lang="en-US" sz="1200" spc="15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meetings</a:t>
            </a:r>
            <a:r>
              <a:rPr lang="en-US" sz="1200" spc="173" dirty="0">
                <a:solidFill>
                  <a:srgbClr val="053C68"/>
                </a:solidFill>
                <a:latin typeface="Arial" panose="020B0604020202020204" pitchFamily="34" charset="0"/>
                <a:ea typeface="Arial" panose="020B0604020202020204" pitchFamily="34" charset="0"/>
                <a:cs typeface="Arial" panose="020B0604020202020204" pitchFamily="34" charset="0"/>
              </a:rPr>
              <a:t> </a:t>
            </a:r>
          </a:p>
          <a:p>
            <a:pPr marL="368180" marR="200590" indent="-291179">
              <a:lnSpc>
                <a:spcPct val="133000"/>
              </a:lnSpc>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Examples:</a:t>
            </a:r>
          </a:p>
          <a:p>
            <a:pPr marL="880655" marR="200590" lvl="1" indent="-291179">
              <a:lnSpc>
                <a:spcPct val="133000"/>
              </a:lnSpc>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Perform comprehensive</a:t>
            </a:r>
            <a:r>
              <a:rPr lang="en-US" sz="1200" spc="13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geriatric</a:t>
            </a:r>
            <a:r>
              <a:rPr lang="en-US" sz="1200" spc="204"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assessments</a:t>
            </a:r>
            <a:r>
              <a:rPr lang="en-US" sz="1200" spc="204"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(CGAs) at</a:t>
            </a:r>
            <a:r>
              <a:rPr lang="en-US" sz="1200" spc="204"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patients’</a:t>
            </a:r>
            <a:r>
              <a:rPr lang="en-US" sz="1200" spc="17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bedsides and by seeking interprofessional</a:t>
            </a:r>
            <a:r>
              <a:rPr lang="en-US" sz="1200" spc="11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input</a:t>
            </a:r>
            <a:r>
              <a:rPr lang="en-US" sz="1200" spc="13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at</a:t>
            </a:r>
            <a:r>
              <a:rPr lang="en-US" sz="1200" spc="13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 weekly</a:t>
            </a:r>
            <a:r>
              <a:rPr lang="en-US" sz="1200" spc="14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CGA</a:t>
            </a:r>
            <a:r>
              <a:rPr lang="en-US" sz="1200" spc="13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team</a:t>
            </a:r>
            <a:r>
              <a:rPr lang="en-US" sz="1200" spc="11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meeting (available in Resource D)</a:t>
            </a:r>
            <a:endParaRPr lang="en-US" sz="1200" spc="138"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880655" marR="200590" lvl="1" indent="-291179">
              <a:lnSpc>
                <a:spcPct val="133000"/>
              </a:lnSpc>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Attend weekly scheduled “tag-team” meetings to learn</a:t>
            </a:r>
            <a:r>
              <a:rPr lang="en-US" sz="1200" spc="10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or</a:t>
            </a:r>
            <a:r>
              <a:rPr lang="en-US" sz="1200" spc="10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observe</a:t>
            </a:r>
            <a:r>
              <a:rPr lang="en-US" sz="1200" spc="10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patient</a:t>
            </a:r>
            <a:r>
              <a:rPr lang="en-US" sz="1200" spc="16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care</a:t>
            </a:r>
            <a:r>
              <a:rPr lang="en-US" sz="1200" spc="10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from</a:t>
            </a:r>
            <a:r>
              <a:rPr lang="en-US" sz="1200" spc="14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the</a:t>
            </a:r>
            <a:r>
              <a:rPr lang="en-US" sz="1200" spc="10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perspective</a:t>
            </a:r>
            <a:r>
              <a:rPr lang="en-US" sz="1200" spc="10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of</a:t>
            </a:r>
            <a:r>
              <a:rPr lang="en-US" sz="1200" spc="16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the</a:t>
            </a:r>
            <a:r>
              <a:rPr lang="en-US" sz="1200" spc="10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associated</a:t>
            </a:r>
            <a:r>
              <a:rPr lang="en-US" sz="1200" spc="10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health</a:t>
            </a:r>
            <a:r>
              <a:rPr lang="en-US" sz="1200" spc="107"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professional</a:t>
            </a:r>
            <a:r>
              <a:rPr lang="en-US" sz="1200" spc="14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of</a:t>
            </a:r>
            <a:r>
              <a:rPr lang="en-US" sz="1200" spc="16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their</a:t>
            </a:r>
            <a:r>
              <a:rPr lang="en-US" sz="1200" spc="10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choice</a:t>
            </a:r>
            <a:endParaRPr lang="en-US" sz="1200" spc="408"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880655" marR="200590" lvl="1" indent="-291179">
              <a:lnSpc>
                <a:spcPct val="133000"/>
              </a:lnSpc>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Join short “about</a:t>
            </a:r>
            <a:r>
              <a:rPr lang="en-US" sz="1200" spc="15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my</a:t>
            </a:r>
            <a:r>
              <a:rPr lang="en-US" sz="1200" spc="16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profession” sessions</a:t>
            </a:r>
            <a:r>
              <a:rPr lang="en-US" sz="1200" spc="16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led twice weekly</a:t>
            </a:r>
            <a:r>
              <a:rPr lang="en-US" sz="1200" spc="16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by</a:t>
            </a:r>
            <a:r>
              <a:rPr lang="en-US" sz="1200" spc="168"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team</a:t>
            </a:r>
            <a:r>
              <a:rPr lang="en-US" sz="1200" spc="13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members</a:t>
            </a:r>
            <a:r>
              <a:rPr lang="en-US" sz="1200" spc="168" dirty="0">
                <a:solidFill>
                  <a:srgbClr val="053C68"/>
                </a:solidFill>
                <a:latin typeface="Arial" panose="020B0604020202020204" pitchFamily="34" charset="0"/>
                <a:ea typeface="Arial" panose="020B0604020202020204" pitchFamily="34" charset="0"/>
                <a:cs typeface="Arial" panose="020B0604020202020204" pitchFamily="34" charset="0"/>
              </a:rPr>
              <a:t> </a:t>
            </a:r>
            <a:endParaRPr lang="en-US" sz="1200" dirty="0">
              <a:solidFill>
                <a:srgbClr val="053C68"/>
              </a:solidFill>
              <a:latin typeface="Arial" panose="020B0604020202020204" pitchFamily="34" charset="0"/>
              <a:ea typeface="Arial" panose="020B0604020202020204" pitchFamily="34" charset="0"/>
              <a:cs typeface="Arial" panose="020B0604020202020204" pitchFamily="34" charset="0"/>
            </a:endParaRPr>
          </a:p>
          <a:p>
            <a:pPr marL="880655" marR="200590" lvl="1" indent="-291179">
              <a:lnSpc>
                <a:spcPct val="133000"/>
              </a:lnSpc>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Participate in case-based workshop,</a:t>
            </a:r>
            <a:r>
              <a:rPr lang="en-US" sz="1200" spc="15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adopting the persona of</a:t>
            </a:r>
            <a:r>
              <a:rPr lang="en-US" sz="1200" spc="15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other professionals</a:t>
            </a:r>
            <a:r>
              <a:rPr lang="en-US" sz="1200" spc="15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(Resource E)</a:t>
            </a:r>
            <a:r>
              <a:rPr lang="en-US" sz="1200" spc="408" dirty="0">
                <a:solidFill>
                  <a:srgbClr val="053C68"/>
                </a:solidFill>
                <a:latin typeface="Arial" panose="020B0604020202020204" pitchFamily="34" charset="0"/>
                <a:ea typeface="Arial" panose="020B0604020202020204" pitchFamily="34" charset="0"/>
                <a:cs typeface="Arial" panose="020B0604020202020204" pitchFamily="34" charset="0"/>
              </a:rPr>
              <a:t> </a:t>
            </a:r>
          </a:p>
          <a:p>
            <a:pPr marL="368180" marR="200590" indent="-291179">
              <a:lnSpc>
                <a:spcPct val="133000"/>
              </a:lnSpc>
              <a:buFont typeface="Arial" panose="020B0604020202020204" pitchFamily="34" charset="0"/>
              <a:buChar char="•"/>
            </a:pP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Many</a:t>
            </a:r>
            <a:r>
              <a:rPr lang="en-US" sz="1200" spc="15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VA</a:t>
            </a:r>
            <a:r>
              <a:rPr lang="en-US" sz="1200" spc="132"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Bedford associated health professionals</a:t>
            </a:r>
            <a:r>
              <a:rPr lang="en-US" sz="1200" spc="15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enthusiastically</a:t>
            </a:r>
            <a:r>
              <a:rPr lang="en-US" sz="1200" spc="153" dirty="0">
                <a:solidFill>
                  <a:srgbClr val="053C6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053C68"/>
                </a:solidFill>
                <a:latin typeface="Arial" panose="020B0604020202020204" pitchFamily="34" charset="0"/>
                <a:ea typeface="Arial" panose="020B0604020202020204" pitchFamily="34" charset="0"/>
                <a:cs typeface="Arial" panose="020B0604020202020204" pitchFamily="34" charset="0"/>
              </a:rPr>
              <a:t>embraced learning from, with, and about the medical residents </a:t>
            </a:r>
            <a:endParaRPr lang="en-US" sz="1200" dirty="0">
              <a:solidFill>
                <a:srgbClr val="053C68"/>
              </a:solidFill>
              <a:latin typeface="Arial" panose="020B0604020202020204" pitchFamily="34" charset="0"/>
              <a:cs typeface="Arial" panose="020B0604020202020204" pitchFamily="34" charset="0"/>
            </a:endParaRPr>
          </a:p>
          <a:p>
            <a:pPr defTabSz="931774">
              <a:defRPr/>
            </a:pPr>
            <a:endPar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defTabSz="931774">
              <a:defRPr/>
            </a:pPr>
            <a:endPar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31774" rtl="0" eaLnBrk="1" fontAlgn="auto" latinLnBrk="0" hangingPunct="1">
              <a:lnSpc>
                <a:spcPct val="100000"/>
              </a:lnSpc>
              <a:spcBef>
                <a:spcPts val="0"/>
              </a:spcBef>
              <a:spcAft>
                <a:spcPts val="0"/>
              </a:spcAft>
              <a:buClrTx/>
              <a:buSzTx/>
              <a:buFontTx/>
              <a:buNone/>
              <a:tabLst/>
              <a:defRPr/>
            </a:pPr>
            <a:r>
              <a:rPr lang="en-US" sz="1200" kern="1200" dirty="0">
                <a:solidFill>
                  <a:srgbClr val="BFBFBF"/>
                </a:solidFill>
                <a:effectLst/>
                <a:latin typeface="Arial" panose="020B0604020202020204" pitchFamily="34" charset="0"/>
                <a:ea typeface="Calibri" panose="020F0502020204030204" pitchFamily="34" charset="0"/>
                <a:cs typeface="Arial" panose="020B0604020202020204" pitchFamily="34" charset="0"/>
              </a:rPr>
              <a:t>Venn diagram adapted from: Interprofessional Education Collaborative. Core competencies for interprofessional collaborative practice: 2016 update. Washington, DC: Interprofessional Education Collaborative</a:t>
            </a: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defTabSz="931774">
              <a:defRPr/>
            </a:pPr>
            <a:endParaRPr lang="en-US" dirty="0">
              <a:solidFill>
                <a:srgbClr val="000000"/>
              </a:solidFill>
              <a:latin typeface="Arial" panose="020B0604020202020204" pitchFamily="34"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58AF54E-AFFE-4B7E-B78E-EC2A86AFC742}" type="slidenum">
              <a:rPr lang="en-US" smtClean="0"/>
              <a:t>7</a:t>
            </a:fld>
            <a:endParaRPr lang="en-US"/>
          </a:p>
        </p:txBody>
      </p:sp>
    </p:spTree>
    <p:extLst>
      <p:ext uri="{BB962C8B-B14F-4D97-AF65-F5344CB8AC3E}">
        <p14:creationId xmlns:p14="http://schemas.microsoft.com/office/powerpoint/2010/main" val="21278883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0" u="sng" dirty="0">
                <a:solidFill>
                  <a:srgbClr val="333D48"/>
                </a:solidFill>
                <a:effectLst/>
                <a:latin typeface="Arial" panose="020B0604020202020204" pitchFamily="34" charset="0"/>
                <a:ea typeface="Arial" panose="020B0604020202020204" pitchFamily="34" charset="0"/>
              </a:rPr>
              <a:t>Geriatric Medicine Rotation</a:t>
            </a:r>
            <a:r>
              <a:rPr lang="en-US" sz="1200" b="0" u="sng" dirty="0">
                <a:solidFill>
                  <a:srgbClr val="333D48"/>
                </a:solidFill>
              </a:rPr>
              <a:t>: Optimize Cognitive Load</a:t>
            </a:r>
          </a:p>
          <a:p>
            <a:pPr marL="0" lvl="0" indent="0">
              <a:buFont typeface="Arial" panose="020B0604020202020204" pitchFamily="34" charset="0"/>
              <a:buNone/>
            </a:pPr>
            <a:endParaRPr lang="en-US" spc="-20" dirty="0">
              <a:solidFill>
                <a:srgbClr val="333D48"/>
              </a:solidFill>
              <a:latin typeface="Arial" panose="020B0604020202020204" pitchFamily="34" charset="0"/>
              <a:ea typeface="Arial" panose="020B0604020202020204" pitchFamily="34" charset="0"/>
            </a:endParaRPr>
          </a:p>
          <a:p>
            <a:pPr marL="171450" lvl="0" indent="-171450">
              <a:buFont typeface="Arial" panose="020B0604020202020204" pitchFamily="34" charset="0"/>
              <a:buChar char="•"/>
            </a:pPr>
            <a:r>
              <a:rPr lang="en-US" spc="-20" dirty="0">
                <a:solidFill>
                  <a:srgbClr val="333D48"/>
                </a:solidFill>
                <a:latin typeface="Arial" panose="020B0604020202020204" pitchFamily="34" charset="0"/>
                <a:ea typeface="Arial" panose="020B0604020202020204" pitchFamily="34" charset="0"/>
              </a:rPr>
              <a:t>Addressing</a:t>
            </a:r>
            <a:r>
              <a:rPr lang="en-US" spc="138"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cognitive</a:t>
            </a:r>
            <a:r>
              <a:rPr lang="en-US" spc="138"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load</a:t>
            </a:r>
            <a:r>
              <a:rPr lang="en-US" spc="138"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associated</a:t>
            </a:r>
            <a:r>
              <a:rPr lang="en-US" spc="138"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with</a:t>
            </a:r>
            <a:r>
              <a:rPr lang="en-US" spc="138"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an unfamiliar electronic</a:t>
            </a:r>
            <a:r>
              <a:rPr lang="en-US" spc="204"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health record,</a:t>
            </a:r>
            <a:r>
              <a:rPr lang="en-US" spc="189"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medical</a:t>
            </a:r>
            <a:r>
              <a:rPr lang="en-US" spc="158"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discipline,</a:t>
            </a:r>
            <a:r>
              <a:rPr lang="en-US" spc="189"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clinical</a:t>
            </a:r>
            <a:r>
              <a:rPr lang="en-US" spc="158"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workflow,</a:t>
            </a:r>
            <a:r>
              <a:rPr lang="en-US" spc="189"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and local</a:t>
            </a:r>
            <a:r>
              <a:rPr lang="en-US" spc="158"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culture was</a:t>
            </a:r>
            <a:r>
              <a:rPr lang="en-US" spc="204"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critical</a:t>
            </a:r>
            <a:endParaRPr lang="en-US" spc="189" dirty="0">
              <a:solidFill>
                <a:srgbClr val="333D48"/>
              </a:solidFill>
              <a:latin typeface="Arial" panose="020B0604020202020204" pitchFamily="34" charset="0"/>
              <a:ea typeface="Arial" panose="020B0604020202020204" pitchFamily="34" charset="0"/>
            </a:endParaRPr>
          </a:p>
          <a:p>
            <a:pPr marL="171450" lvl="0" indent="-171450">
              <a:buFont typeface="Arial" panose="020B0604020202020204" pitchFamily="34" charset="0"/>
              <a:buChar char="•"/>
            </a:pPr>
            <a:r>
              <a:rPr lang="en-US" spc="-20" dirty="0">
                <a:solidFill>
                  <a:srgbClr val="333D48"/>
                </a:solidFill>
                <a:latin typeface="Arial" panose="020B0604020202020204" pitchFamily="34" charset="0"/>
                <a:ea typeface="Arial" panose="020B0604020202020204" pitchFamily="34" charset="0"/>
              </a:rPr>
              <a:t>Tactics</a:t>
            </a:r>
            <a:r>
              <a:rPr lang="en-US" spc="204"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included focusing on psychological</a:t>
            </a:r>
            <a:r>
              <a:rPr lang="en-US" spc="117"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safety,</a:t>
            </a:r>
            <a:r>
              <a:rPr lang="en-US" spc="143"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relationship-building,</a:t>
            </a:r>
            <a:r>
              <a:rPr lang="en-US" spc="143"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and</a:t>
            </a:r>
            <a:r>
              <a:rPr lang="en-US" spc="87"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support</a:t>
            </a:r>
            <a:r>
              <a:rPr lang="en-US" spc="143"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for</a:t>
            </a:r>
            <a:r>
              <a:rPr lang="en-US" spc="82"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clinical</a:t>
            </a:r>
            <a:r>
              <a:rPr lang="en-US" spc="117" dirty="0">
                <a:solidFill>
                  <a:srgbClr val="333D48"/>
                </a:solidFill>
                <a:latin typeface="Arial" panose="020B0604020202020204" pitchFamily="34" charset="0"/>
                <a:ea typeface="Arial" panose="020B0604020202020204" pitchFamily="34" charset="0"/>
              </a:rPr>
              <a:t> </a:t>
            </a:r>
            <a:r>
              <a:rPr lang="en-US" spc="-20" dirty="0">
                <a:solidFill>
                  <a:srgbClr val="333D48"/>
                </a:solidFill>
                <a:latin typeface="Arial" panose="020B0604020202020204" pitchFamily="34" charset="0"/>
                <a:ea typeface="Arial" panose="020B0604020202020204" pitchFamily="34" charset="0"/>
              </a:rPr>
              <a:t>workflows</a:t>
            </a:r>
            <a:endParaRPr lang="en-US" spc="143" dirty="0">
              <a:solidFill>
                <a:srgbClr val="333D48"/>
              </a:solidFill>
              <a:latin typeface="Arial" panose="020B0604020202020204" pitchFamily="34" charset="0"/>
              <a:ea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658AF54E-AFFE-4B7E-B78E-EC2A86AFC742}" type="slidenum">
              <a:rPr lang="en-US" smtClean="0"/>
              <a:t>8</a:t>
            </a:fld>
            <a:endParaRPr lang="en-US"/>
          </a:p>
        </p:txBody>
      </p:sp>
    </p:spTree>
    <p:extLst>
      <p:ext uri="{BB962C8B-B14F-4D97-AF65-F5344CB8AC3E}">
        <p14:creationId xmlns:p14="http://schemas.microsoft.com/office/powerpoint/2010/main" val="18298969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u="sng" dirty="0">
                <a:solidFill>
                  <a:srgbClr val="333D48"/>
                </a:solidFill>
                <a:effectLst/>
                <a:latin typeface="Arial" panose="020B0604020202020204" pitchFamily="34" charset="0"/>
                <a:ea typeface="Arial" panose="020B0604020202020204" pitchFamily="34" charset="0"/>
                <a:cs typeface="Arial" panose="020B0604020202020204" pitchFamily="34" charset="0"/>
              </a:rPr>
              <a:t>Program Evaluation</a:t>
            </a:r>
            <a:endParaRPr lang="en-US" sz="1200" b="0" u="sng" dirty="0">
              <a:solidFill>
                <a:srgbClr val="333D48"/>
              </a:solidFill>
              <a:latin typeface="Arial" panose="020B0604020202020204" pitchFamily="34" charset="0"/>
              <a:cs typeface="Arial" panose="020B0604020202020204" pitchFamily="34" charset="0"/>
            </a:endParaRPr>
          </a:p>
          <a:p>
            <a:pPr marL="0" indent="0">
              <a:buFont typeface="Arial" panose="020B0604020202020204" pitchFamily="34" charset="0"/>
              <a:buNone/>
            </a:pPr>
            <a:endParaRPr lang="en-US" sz="1200" dirty="0">
              <a:solidFill>
                <a:srgbClr val="333D48"/>
              </a:solidFill>
              <a:latin typeface="Arial" panose="020B0604020202020204" pitchFamily="34" charset="0"/>
              <a:ea typeface="Arial" panose="020B0604020202020204" pitchFamily="34" charset="0"/>
              <a:cs typeface="Arial" panose="020B0604020202020204" pitchFamily="34" charset="0"/>
            </a:endParaRPr>
          </a:p>
          <a:p>
            <a:pPr marL="349415" indent="-349415">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Methodology</a:t>
            </a:r>
          </a:p>
          <a:p>
            <a:pPr marL="861891" lvl="1" indent="-349415">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53</a:t>
            </a:r>
            <a:r>
              <a:rPr lang="en-US" sz="1200" spc="4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internal</a:t>
            </a:r>
            <a:r>
              <a:rPr lang="en-US" sz="1200" spc="7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medicine,</a:t>
            </a:r>
            <a:r>
              <a:rPr lang="en-US" sz="1200" spc="9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family</a:t>
            </a: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medicine,</a:t>
            </a:r>
            <a:r>
              <a:rPr lang="en-US" sz="1200" spc="9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spc="-25" dirty="0">
                <a:solidFill>
                  <a:srgbClr val="333D48"/>
                </a:solidFill>
                <a:latin typeface="Arial" panose="020B0604020202020204" pitchFamily="34" charset="0"/>
                <a:ea typeface="Arial" panose="020B0604020202020204" pitchFamily="34" charset="0"/>
                <a:cs typeface="Arial" panose="020B0604020202020204" pitchFamily="34" charset="0"/>
              </a:rPr>
              <a:t>and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subspecialty</a:t>
            </a:r>
            <a:r>
              <a:rPr lang="en-US" sz="1200"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geriatrics</a:t>
            </a:r>
            <a:r>
              <a:rPr lang="en-US" sz="1200"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trainees</a:t>
            </a:r>
            <a:r>
              <a:rPr lang="en-US" sz="1200" spc="92" dirty="0">
                <a:solidFill>
                  <a:srgbClr val="333D48"/>
                </a:solidFill>
                <a:latin typeface="Arial" panose="020B0604020202020204" pitchFamily="34" charset="0"/>
                <a:ea typeface="Arial" panose="020B0604020202020204" pitchFamily="34" charset="0"/>
                <a:cs typeface="Arial" panose="020B0604020202020204" pitchFamily="34" charset="0"/>
              </a:rPr>
              <a:t> </a:t>
            </a:r>
          </a:p>
          <a:p>
            <a:pPr marL="861891" lvl="1" indent="-349415">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2-4-week</a:t>
            </a:r>
            <a:r>
              <a:rPr lang="en-US" sz="1200" spc="9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rotations</a:t>
            </a:r>
            <a:r>
              <a:rPr lang="en-US" sz="1200"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from</a:t>
            </a:r>
            <a:r>
              <a:rPr lang="en-US" sz="1200" spc="6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11/2021</a:t>
            </a:r>
            <a:r>
              <a:rPr lang="en-US" sz="1200" spc="3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to</a:t>
            </a:r>
            <a:r>
              <a:rPr lang="en-US" sz="1200" spc="3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spc="-10" dirty="0">
                <a:solidFill>
                  <a:srgbClr val="333D48"/>
                </a:solidFill>
                <a:latin typeface="Arial" panose="020B0604020202020204" pitchFamily="34" charset="0"/>
                <a:ea typeface="Arial" panose="020B0604020202020204" pitchFamily="34" charset="0"/>
                <a:cs typeface="Arial" panose="020B0604020202020204" pitchFamily="34" charset="0"/>
              </a:rPr>
              <a:t>11/2022</a:t>
            </a:r>
            <a:endParaRPr lang="en-US" sz="1200" spc="-10" dirty="0">
              <a:solidFill>
                <a:schemeClr val="tx1"/>
              </a:solidFill>
              <a:latin typeface="Arial" panose="020B0604020202020204" pitchFamily="34" charset="0"/>
              <a:ea typeface="Arial" panose="020B0604020202020204" pitchFamily="34" charset="0"/>
              <a:cs typeface="Arial" panose="020B0604020202020204" pitchFamily="34" charset="0"/>
            </a:endParaRPr>
          </a:p>
          <a:p>
            <a:pPr marL="861891" lvl="1" indent="-349415">
              <a:buFont typeface="Arial" panose="020B0604020202020204" pitchFamily="34" charset="0"/>
              <a:buChar char="•"/>
            </a:pPr>
            <a:r>
              <a:rPr lang="en-US" sz="1200" dirty="0">
                <a:solidFill>
                  <a:srgbClr val="333333"/>
                </a:solidFill>
                <a:latin typeface="Arial" panose="020B0604020202020204" pitchFamily="34" charset="0"/>
                <a:ea typeface="Calibri" panose="020F0502020204030204" pitchFamily="34" charset="0"/>
                <a:cs typeface="Arial" panose="020B0604020202020204" pitchFamily="34" charset="0"/>
              </a:rPr>
              <a:t>Approaches to assessment</a:t>
            </a:r>
          </a:p>
          <a:p>
            <a:pPr marL="1428750" marR="0" lvl="2" indent="-514350">
              <a:lnSpc>
                <a:spcPct val="107000"/>
              </a:lnSpc>
              <a:spcBef>
                <a:spcPts val="0"/>
              </a:spcBef>
              <a:spcAft>
                <a:spcPts val="0"/>
              </a:spcAft>
              <a:buFont typeface="Courier New" panose="02070309020205020404" pitchFamily="49" charset="0"/>
              <a:buChar char="o"/>
            </a:pPr>
            <a:r>
              <a:rPr lang="en-US" sz="1200" dirty="0">
                <a:solidFill>
                  <a:srgbClr val="333333"/>
                </a:solidFill>
                <a:latin typeface="Arial" panose="020B0604020202020204" pitchFamily="34" charset="0"/>
                <a:cs typeface="Arial" panose="020B0604020202020204" pitchFamily="34" charset="0"/>
              </a:rPr>
              <a:t>Confidence: 14 Likert items, retrospective pre-/post (Wu et al 2020)</a:t>
            </a:r>
          </a:p>
          <a:p>
            <a:pPr marL="1428750" marR="0" lvl="2" indent="-514350">
              <a:lnSpc>
                <a:spcPct val="107000"/>
              </a:lnSpc>
              <a:spcBef>
                <a:spcPts val="0"/>
              </a:spcBef>
              <a:spcAft>
                <a:spcPts val="0"/>
              </a:spcAft>
              <a:buFont typeface="Courier New" panose="02070309020205020404" pitchFamily="49" charset="0"/>
              <a:buChar char="o"/>
            </a:pPr>
            <a:r>
              <a:rPr lang="en-US" sz="1200" dirty="0">
                <a:solidFill>
                  <a:srgbClr val="333333"/>
                </a:solidFill>
                <a:latin typeface="Arial" panose="020B0604020202020204" pitchFamily="34" charset="0"/>
                <a:cs typeface="Arial" panose="020B0604020202020204" pitchFamily="34" charset="0"/>
              </a:rPr>
              <a:t>Knowledge: 23 MCQ items, pre-/post (Reuben et al 1997)</a:t>
            </a:r>
          </a:p>
          <a:p>
            <a:pPr marL="1428750" marR="0" lvl="2" indent="-514350" algn="l" defTabSz="914400" rtl="0" eaLnBrk="1" fontAlgn="auto" latinLnBrk="0" hangingPunct="1">
              <a:lnSpc>
                <a:spcPct val="107000"/>
              </a:lnSpc>
              <a:spcBef>
                <a:spcPts val="0"/>
              </a:spcBef>
              <a:spcAft>
                <a:spcPts val="0"/>
              </a:spcAft>
              <a:buClrTx/>
              <a:buSzTx/>
              <a:buFont typeface="Courier New" panose="02070309020205020404" pitchFamily="49" charset="0"/>
              <a:buChar char="o"/>
              <a:tabLst/>
              <a:defRPr/>
            </a:pPr>
            <a:r>
              <a:rPr lang="en-US" sz="1200" dirty="0">
                <a:solidFill>
                  <a:srgbClr val="333333"/>
                </a:solidFill>
                <a:latin typeface="Arial" panose="020B0604020202020204" pitchFamily="34" charset="0"/>
                <a:cs typeface="Arial" panose="020B0604020202020204" pitchFamily="34" charset="0"/>
              </a:rPr>
              <a:t>Curriculum effectiveness: 11 Likert items, post only (original)</a:t>
            </a:r>
          </a:p>
          <a:p>
            <a:pPr marL="1428750" lvl="2" indent="-514350">
              <a:lnSpc>
                <a:spcPct val="107000"/>
              </a:lnSpc>
              <a:buFont typeface="Courier New" panose="02070309020205020404" pitchFamily="49" charset="0"/>
              <a:buChar char="o"/>
            </a:pPr>
            <a:r>
              <a:rPr lang="en-US" sz="1200" dirty="0">
                <a:solidFill>
                  <a:srgbClr val="333333"/>
                </a:solidFill>
                <a:effectLst/>
                <a:latin typeface="Arial" panose="020B0604020202020204" pitchFamily="34" charset="0"/>
                <a:ea typeface="MS Mincho"/>
                <a:cs typeface="Arial" panose="020B0604020202020204" pitchFamily="34" charset="0"/>
              </a:rPr>
              <a:t>Informal, anonymous feedback submitted with post-surveys</a:t>
            </a:r>
            <a:r>
              <a:rPr lang="en-US" sz="1200" dirty="0">
                <a:solidFill>
                  <a:srgbClr val="333333"/>
                </a:solidFill>
                <a:latin typeface="Arial" panose="020B0604020202020204" pitchFamily="34" charset="0"/>
                <a:ea typeface="MS Mincho"/>
                <a:cs typeface="Arial" panose="020B0604020202020204" pitchFamily="34" charset="0"/>
              </a:rPr>
              <a:t> </a:t>
            </a:r>
          </a:p>
          <a:p>
            <a:pPr marL="914400" lvl="2" indent="0">
              <a:lnSpc>
                <a:spcPct val="107000"/>
              </a:lnSpc>
              <a:buFont typeface="Courier New" panose="02070309020205020404" pitchFamily="49" charset="0"/>
              <a:buNone/>
            </a:pPr>
            <a:endParaRPr lang="en-US" sz="1200" dirty="0">
              <a:solidFill>
                <a:srgbClr val="333333"/>
              </a:solidFill>
              <a:latin typeface="Arial" panose="020B0604020202020204" pitchFamily="34" charset="0"/>
              <a:ea typeface="MS Mincho"/>
              <a:cs typeface="Arial" panose="020B0604020202020204" pitchFamily="34" charset="0"/>
            </a:endParaRPr>
          </a:p>
          <a:p>
            <a:pPr marL="514350" lvl="0" indent="-514350">
              <a:lnSpc>
                <a:spcPct val="107000"/>
              </a:lnSpc>
              <a:buFont typeface="Arial" panose="020B0604020202020204" pitchFamily="34" charset="0"/>
              <a:buChar char="•"/>
            </a:pP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Results</a:t>
            </a:r>
          </a:p>
          <a:p>
            <a:pPr marL="861891" lvl="1" indent="-349415">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Increased confidence in managing geriatric</a:t>
            </a:r>
            <a:r>
              <a:rPr lang="en-US" sz="1200" spc="199"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syndromes, interprofessional collaboration, and mindful awareness</a:t>
            </a:r>
            <a:r>
              <a:rPr lang="en-US" sz="1200" spc="199"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(n=29)</a:t>
            </a:r>
          </a:p>
          <a:p>
            <a:pPr marL="861891" lvl="1" indent="-349415">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57%</a:t>
            </a:r>
            <a:r>
              <a:rPr lang="en-US" sz="1200" spc="15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improvement</a:t>
            </a:r>
            <a:r>
              <a:rPr lang="en-US" sz="1200" spc="14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in</a:t>
            </a:r>
            <a:r>
              <a:rPr lang="en-US" sz="1200"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confidence</a:t>
            </a:r>
            <a:r>
              <a:rPr lang="en-US" sz="1200"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(start</a:t>
            </a:r>
            <a:r>
              <a:rPr lang="en-US" sz="1200" spc="14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48%,</a:t>
            </a:r>
            <a:r>
              <a:rPr lang="en-US" sz="1200" spc="14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end</a:t>
            </a:r>
            <a:r>
              <a:rPr lang="en-US" sz="1200"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76%,</a:t>
            </a:r>
            <a:r>
              <a:rPr lang="en-US" sz="1200" spc="14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Cramer's</a:t>
            </a:r>
            <a:r>
              <a:rPr lang="en-US" sz="1200" spc="16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V=</a:t>
            </a:r>
            <a:r>
              <a:rPr lang="en-US" sz="1200" spc="14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0.21,</a:t>
            </a:r>
            <a:r>
              <a:rPr lang="en-US" sz="1200" spc="148"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a</a:t>
            </a:r>
            <a:r>
              <a:rPr lang="en-US" sz="1200"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small-medium effect)</a:t>
            </a:r>
            <a:r>
              <a:rPr lang="en-US" sz="1200" spc="9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in</a:t>
            </a: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residents’</a:t>
            </a:r>
            <a:r>
              <a:rPr lang="en-US" sz="1200" spc="13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ability</a:t>
            </a:r>
            <a:r>
              <a:rPr lang="en-US" sz="1200" spc="17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to</a:t>
            </a: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collaborate</a:t>
            </a: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and</a:t>
            </a: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work</a:t>
            </a:r>
            <a:r>
              <a:rPr lang="en-US" sz="1200" spc="17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effectively</a:t>
            </a:r>
            <a:r>
              <a:rPr lang="en-US" sz="1200" spc="17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with</a:t>
            </a: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an</a:t>
            </a: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interprofessional</a:t>
            </a:r>
            <a:r>
              <a:rPr lang="en-US" sz="1200" spc="13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team</a:t>
            </a:r>
            <a:r>
              <a:rPr lang="en-US" sz="1200" spc="14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that</a:t>
            </a:r>
            <a:r>
              <a:rPr lang="en-US" sz="1200" spc="16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included</a:t>
            </a: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social</a:t>
            </a:r>
            <a:r>
              <a:rPr lang="en-US" sz="1200" spc="13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workers,</a:t>
            </a:r>
            <a:r>
              <a:rPr lang="en-US" sz="1200" spc="16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pharmacists, rehabilitation therapists, dietitians, and other health professionals.</a:t>
            </a:r>
            <a:endParaRPr lang="en-US" sz="1200" dirty="0">
              <a:solidFill>
                <a:srgbClr val="000000"/>
              </a:solidFill>
              <a:latin typeface="Arial" panose="020B0604020202020204" pitchFamily="34" charset="0"/>
              <a:cs typeface="Arial" panose="020B0604020202020204" pitchFamily="34" charset="0"/>
            </a:endParaRPr>
          </a:p>
          <a:p>
            <a:pPr marL="861891" lvl="1" indent="-349415">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Improved knowledge (n=10,</a:t>
            </a:r>
            <a:r>
              <a:rPr lang="en-US" sz="1200" spc="12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effect</a:t>
            </a:r>
            <a:r>
              <a:rPr lang="en-US" sz="1200" spc="12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size 0.8)</a:t>
            </a:r>
          </a:p>
          <a:p>
            <a:pPr marL="512476" lvl="1" indent="0">
              <a:buFont typeface="Arial" panose="020B0604020202020204" pitchFamily="34" charset="0"/>
              <a:buNone/>
            </a:pPr>
            <a:endParaRPr lang="en-US" sz="1200" dirty="0">
              <a:solidFill>
                <a:srgbClr val="333D48"/>
              </a:solidFill>
              <a:latin typeface="Arial" panose="020B0604020202020204" pitchFamily="34" charset="0"/>
              <a:ea typeface="Arial" panose="020B0604020202020204" pitchFamily="34" charset="0"/>
              <a:cs typeface="Arial" panose="020B0604020202020204" pitchFamily="34" charset="0"/>
            </a:endParaRPr>
          </a:p>
          <a:p>
            <a:pPr marL="349415" indent="-349415">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Representative free-text</a:t>
            </a:r>
            <a:r>
              <a:rPr lang="en-US" sz="1200" spc="12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responses (n=39)</a:t>
            </a:r>
          </a:p>
          <a:p>
            <a:pPr marL="861891" lvl="1" indent="-349415">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“Most</a:t>
            </a:r>
            <a:r>
              <a:rPr lang="en-US" sz="1200" spc="17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Useful” aspects</a:t>
            </a:r>
            <a:r>
              <a:rPr lang="en-US" sz="1200" spc="189"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of</a:t>
            </a:r>
            <a:r>
              <a:rPr lang="en-US" sz="1200" spc="173"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the rotation</a:t>
            </a:r>
          </a:p>
          <a:p>
            <a:pPr marL="1327777" lvl="2" indent="-349415">
              <a:buFont typeface="Courier New" panose="02070309020205020404" pitchFamily="49" charset="0"/>
              <a:buChar char="o"/>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“Learning 5Ms,</a:t>
            </a:r>
            <a:r>
              <a:rPr lang="en-US" sz="1200" spc="12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frailty,</a:t>
            </a:r>
            <a:r>
              <a:rPr lang="en-US" sz="1200" spc="12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and matters</a:t>
            </a:r>
            <a:r>
              <a:rPr lang="en-US" sz="1200" spc="13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most</a:t>
            </a:r>
            <a:r>
              <a:rPr lang="en-US" sz="1200" spc="12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and later applying it</a:t>
            </a:r>
            <a:r>
              <a:rPr lang="en-US" sz="1200" spc="12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to patient</a:t>
            </a:r>
            <a:r>
              <a:rPr lang="en-US" sz="1200" spc="12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interactions” </a:t>
            </a:r>
          </a:p>
          <a:p>
            <a:pPr marL="1327777" lvl="2" indent="-349415">
              <a:buFont typeface="Courier New" panose="02070309020205020404" pitchFamily="49" charset="0"/>
              <a:buChar char="o"/>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“Loved [working] with a highly</a:t>
            </a:r>
            <a:r>
              <a:rPr lang="en-US" sz="1200" spc="189"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engaged interdisciplinary</a:t>
            </a:r>
            <a:r>
              <a:rPr lang="en-US" sz="1200" spc="189"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team”</a:t>
            </a:r>
            <a:r>
              <a:rPr lang="en-US" sz="1200" spc="173" dirty="0">
                <a:solidFill>
                  <a:srgbClr val="333D48"/>
                </a:solidFill>
                <a:latin typeface="Arial" panose="020B0604020202020204" pitchFamily="34" charset="0"/>
                <a:ea typeface="Arial" panose="020B0604020202020204" pitchFamily="34" charset="0"/>
                <a:cs typeface="Arial" panose="020B0604020202020204" pitchFamily="34" charset="0"/>
              </a:rPr>
              <a:t> </a:t>
            </a:r>
          </a:p>
          <a:p>
            <a:pPr marL="861891" lvl="1" indent="-349415">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“Opportunities</a:t>
            </a:r>
            <a:r>
              <a:rPr lang="en-US" sz="1200" spc="189"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for Improvement” were more idiosyncratic,</a:t>
            </a:r>
            <a:r>
              <a:rPr lang="en-US" sz="1200" spc="204"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EMR was</a:t>
            </a:r>
            <a:r>
              <a:rPr lang="en-US" sz="1200" spc="204"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a frequent</a:t>
            </a:r>
            <a:r>
              <a:rPr lang="en-US" sz="1200" spc="204"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challenge</a:t>
            </a:r>
          </a:p>
          <a:p>
            <a:pPr marL="512476" lvl="1" indent="0">
              <a:buFont typeface="Arial" panose="020B0604020202020204" pitchFamily="34" charset="0"/>
              <a:buNone/>
            </a:pPr>
            <a:endParaRPr lang="en-US" sz="1200" dirty="0">
              <a:solidFill>
                <a:srgbClr val="333D48"/>
              </a:solidFill>
              <a:latin typeface="Arial" panose="020B0604020202020204" pitchFamily="34" charset="0"/>
              <a:ea typeface="Arial" panose="020B0604020202020204" pitchFamily="34" charset="0"/>
              <a:cs typeface="Arial" panose="020B0604020202020204" pitchFamily="34" charset="0"/>
            </a:endParaRPr>
          </a:p>
          <a:p>
            <a:pPr marL="413377" marR="0" lvl="0" indent="-34941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dirty="0">
                <a:solidFill>
                  <a:srgbClr val="333333"/>
                </a:solidFill>
                <a:effectLst/>
                <a:latin typeface="Arial" panose="020B0604020202020204" pitchFamily="34" charset="0"/>
                <a:ea typeface="MS Mincho"/>
                <a:cs typeface="Arial" panose="020B0604020202020204" pitchFamily="34" charset="0"/>
              </a:rPr>
              <a:t>Limitations </a:t>
            </a:r>
            <a:r>
              <a:rPr lang="en-US" sz="1200" dirty="0">
                <a:solidFill>
                  <a:srgbClr val="333333"/>
                </a:solidFill>
                <a:latin typeface="Arial" panose="020B0604020202020204" pitchFamily="34" charset="0"/>
                <a:ea typeface="MS Mincho"/>
                <a:cs typeface="Arial" panose="020B0604020202020204" pitchFamily="34" charset="0"/>
              </a:rPr>
              <a:t>included</a:t>
            </a:r>
            <a:r>
              <a:rPr lang="en-US" sz="1200" dirty="0">
                <a:solidFill>
                  <a:srgbClr val="333333"/>
                </a:solidFill>
                <a:effectLst/>
                <a:latin typeface="Arial" panose="020B0604020202020204" pitchFamily="34" charset="0"/>
                <a:ea typeface="MS Mincho"/>
                <a:cs typeface="Arial" panose="020B0604020202020204" pitchFamily="34" charset="0"/>
              </a:rPr>
              <a:t> small sample size</a:t>
            </a:r>
            <a:r>
              <a:rPr lang="en-US" sz="1200" dirty="0">
                <a:solidFill>
                  <a:srgbClr val="333333"/>
                </a:solidFill>
                <a:latin typeface="Arial" panose="020B0604020202020204" pitchFamily="34" charset="0"/>
                <a:ea typeface="MS Mincho"/>
                <a:cs typeface="Arial" panose="020B0604020202020204" pitchFamily="34" charset="0"/>
              </a:rPr>
              <a:t> that limited power.</a:t>
            </a:r>
            <a:r>
              <a:rPr lang="en-US" sz="1200" dirty="0">
                <a:solidFill>
                  <a:srgbClr val="333333"/>
                </a:solidFill>
                <a:latin typeface="Arial" panose="020B0604020202020204" pitchFamily="34" charset="0"/>
                <a:ea typeface="MS Mincho" panose="02020609040205080304" pitchFamily="49" charset="-128"/>
                <a:cs typeface="Arial" panose="020B0604020202020204" pitchFamily="34" charset="0"/>
              </a:rPr>
              <a:t> </a:t>
            </a:r>
            <a:r>
              <a:rPr lang="en-US" sz="1200" dirty="0">
                <a:solidFill>
                  <a:srgbClr val="333333"/>
                </a:solidFill>
                <a:latin typeface="Arial" panose="020B0604020202020204" pitchFamily="34" charset="0"/>
                <a:ea typeface="MS Mincho"/>
                <a:cs typeface="Arial" panose="020B0604020202020204" pitchFamily="34" charset="0"/>
              </a:rPr>
              <a:t>Feedback was representative, not from a formal thematic analysis</a:t>
            </a:r>
          </a:p>
          <a:p>
            <a:pPr defTabSz="931774">
              <a:defRPr/>
            </a:pPr>
            <a:endPar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defTabSz="931774">
              <a:defRPr/>
            </a:pPr>
            <a:r>
              <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References:</a:t>
            </a:r>
          </a:p>
          <a:p>
            <a:pPr marL="0" marR="0">
              <a:lnSpc>
                <a:spcPts val="2400"/>
              </a:lnSpc>
              <a:spcBef>
                <a:spcPts val="0"/>
              </a:spcBef>
              <a:spcAft>
                <a:spcPts val="600"/>
              </a:spcAft>
            </a:pPr>
            <a:r>
              <a:rPr lang="en-US" sz="1200" dirty="0">
                <a:solidFill>
                  <a:srgbClr val="333333"/>
                </a:solidFill>
                <a:effectLst/>
                <a:latin typeface="Arial" panose="020B0604020202020204" pitchFamily="34" charset="0"/>
                <a:ea typeface="Calibri" panose="020F0502020204030204" pitchFamily="34" charset="0"/>
                <a:cs typeface="Arial" panose="020B0604020202020204" pitchFamily="34" charset="0"/>
              </a:rPr>
              <a:t>Wu S, Jackson N, Larson S, Ward KT. Teaching geriatrics and transitions of care to internal medicine resident physicians. Geriatrics (Basel). 2020 Oct 8;5(4):72</a:t>
            </a:r>
          </a:p>
          <a:p>
            <a:pPr marL="0" marR="0">
              <a:lnSpc>
                <a:spcPts val="2400"/>
              </a:lnSpc>
              <a:spcBef>
                <a:spcPts val="0"/>
              </a:spcBef>
              <a:spcAft>
                <a:spcPts val="600"/>
              </a:spcAft>
            </a:pPr>
            <a:r>
              <a:rPr lang="en-US" sz="1200" dirty="0">
                <a:solidFill>
                  <a:srgbClr val="333333"/>
                </a:solidFill>
                <a:effectLst/>
                <a:latin typeface="Arial" panose="020B0604020202020204" pitchFamily="34" charset="0"/>
                <a:ea typeface="Calibri" panose="020F0502020204030204" pitchFamily="34" charset="0"/>
                <a:cs typeface="Arial" panose="020B0604020202020204" pitchFamily="34" charset="0"/>
              </a:rPr>
              <a:t>Reuben DB, Lee M, Davis JW, et al. Development and validation of a geriatrics knowledge test for primary care residents. J Gen Intern Med. 1997 Jul;12(7):450-2</a:t>
            </a:r>
          </a:p>
          <a:p>
            <a:pPr defTabSz="931774">
              <a:defRPr/>
            </a:pPr>
            <a:endParaRPr lang="en-US" dirty="0">
              <a:solidFill>
                <a:srgbClr val="000000"/>
              </a:solidFill>
              <a:latin typeface="Arial" panose="020B0604020202020204" pitchFamily="34"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658AF54E-AFFE-4B7E-B78E-EC2A86AFC742}" type="slidenum">
              <a:rPr lang="en-US" smtClean="0"/>
              <a:t>9</a:t>
            </a:fld>
            <a:endParaRPr lang="en-US"/>
          </a:p>
        </p:txBody>
      </p:sp>
    </p:spTree>
    <p:extLst>
      <p:ext uri="{BB962C8B-B14F-4D97-AF65-F5344CB8AC3E}">
        <p14:creationId xmlns:p14="http://schemas.microsoft.com/office/powerpoint/2010/main" val="20328757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lnSpc>
                <a:spcPct val="107000"/>
              </a:lnSpc>
              <a:buFont typeface="Arial" panose="020B0604020202020204" pitchFamily="34" charset="0"/>
              <a:buNone/>
            </a:pPr>
            <a:r>
              <a:rPr lang="en-US" sz="1200" b="0" u="sng" dirty="0">
                <a:solidFill>
                  <a:srgbClr val="333D48"/>
                </a:solidFill>
              </a:rPr>
              <a:t>Program Support</a:t>
            </a:r>
          </a:p>
          <a:p>
            <a:pPr marL="0" indent="0">
              <a:lnSpc>
                <a:spcPct val="107000"/>
              </a:lnSpc>
              <a:buFont typeface="Arial" panose="020B0604020202020204" pitchFamily="34" charset="0"/>
              <a:buNone/>
            </a:pPr>
            <a:endPar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349415" indent="-349415">
              <a:lnSpc>
                <a:spcPct val="107000"/>
              </a:lnSpc>
              <a:buFont typeface="Arial" panose="020B0604020202020204" pitchFamily="34" charset="0"/>
              <a:buChar char="•"/>
            </a:pPr>
            <a:r>
              <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Support needed from clinical learning environment leadership</a:t>
            </a:r>
          </a:p>
          <a:p>
            <a:pPr marL="861891" lvl="1" indent="-349415">
              <a:lnSpc>
                <a:spcPct val="107000"/>
              </a:lnSpc>
              <a:buFont typeface="Arial" panose="020B0604020202020204" pitchFamily="34" charset="0"/>
              <a:buChar char="•"/>
            </a:pP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Shared vision</a:t>
            </a:r>
          </a:p>
          <a:p>
            <a:pPr marL="861891" lvl="1" indent="-349415">
              <a:lnSpc>
                <a:spcPct val="107000"/>
              </a:lnSpc>
              <a:buFont typeface="Arial" panose="020B0604020202020204" pitchFamily="34" charset="0"/>
              <a:buChar char="•"/>
            </a:pPr>
            <a:r>
              <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O</a:t>
            </a: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pen communication with health professions education program leadership</a:t>
            </a:r>
          </a:p>
          <a:p>
            <a:pPr marL="861891" lvl="1" indent="-349415">
              <a:lnSpc>
                <a:spcPct val="107000"/>
              </a:lnSpc>
              <a:buFont typeface="Arial" panose="020B0604020202020204" pitchFamily="34" charset="0"/>
              <a:buChar char="•"/>
            </a:pPr>
            <a:r>
              <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A</a:t>
            </a: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dministrative program support </a:t>
            </a:r>
            <a:endParaRPr lang="en-US" sz="1200" dirty="0">
              <a:latin typeface="Arial" panose="020B0604020202020204" pitchFamily="34" charset="0"/>
              <a:ea typeface="Times New Roman" panose="02020603050405020304" pitchFamily="18" charset="0"/>
              <a:cs typeface="Arial" panose="020B0604020202020204" pitchFamily="34" charset="0"/>
            </a:endParaRPr>
          </a:p>
          <a:p>
            <a:pPr marL="349415" indent="-349415">
              <a:lnSpc>
                <a:spcPct val="107000"/>
              </a:lnSpc>
              <a:buFont typeface="Arial" panose="020B0604020202020204" pitchFamily="34" charset="0"/>
              <a:buChar char="•"/>
            </a:pPr>
            <a:endPar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349415" indent="-349415">
              <a:lnSpc>
                <a:spcPct val="107000"/>
              </a:lnSpc>
              <a:buFont typeface="Arial" panose="020B0604020202020204" pitchFamily="34" charset="0"/>
              <a:buChar char="•"/>
            </a:pPr>
            <a:r>
              <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rPr>
              <a:t>Key stakeholders</a:t>
            </a:r>
          </a:p>
          <a:p>
            <a:pPr marL="861891" lvl="1" indent="-349415">
              <a:lnSpc>
                <a:spcPct val="107000"/>
              </a:lnSpc>
              <a:buFont typeface="Arial" panose="020B0604020202020204" pitchFamily="34" charset="0"/>
              <a:buChar char="•"/>
            </a:pPr>
            <a:r>
              <a:rPr lang="en-US" sz="1200" dirty="0">
                <a:solidFill>
                  <a:srgbClr val="333D48"/>
                </a:solidFill>
                <a:effectLst/>
                <a:latin typeface="Arial" panose="020B0604020202020204" pitchFamily="34" charset="0"/>
                <a:ea typeface="Arial" panose="020B0604020202020204" pitchFamily="34" charset="0"/>
                <a:cs typeface="Arial" panose="020B0604020202020204" pitchFamily="34" charset="0"/>
              </a:rPr>
              <a:t>Affiliated residents, fellows, </a:t>
            </a:r>
            <a:r>
              <a:rPr lang="en-US" sz="1200" spc="158" dirty="0">
                <a:solidFill>
                  <a:srgbClr val="333D48"/>
                </a:solidFill>
                <a:latin typeface="Arial" panose="020B0604020202020204" pitchFamily="34" charset="0"/>
                <a:ea typeface="Arial" panose="020B0604020202020204" pitchFamily="34" charset="0"/>
                <a:cs typeface="Arial" panose="020B0604020202020204" pitchFamily="34" charset="0"/>
              </a:rPr>
              <a:t>and program directors</a:t>
            </a:r>
          </a:p>
          <a:p>
            <a:pPr marL="861891" lvl="1" indent="-349415">
              <a:lnSpc>
                <a:spcPct val="107000"/>
              </a:lnSpc>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VA</a:t>
            </a:r>
            <a:r>
              <a:rPr lang="en-US" sz="1200" spc="66"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Bedford</a:t>
            </a:r>
            <a:r>
              <a:rPr lang="en-US" sz="1200" spc="3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Geriatrics</a:t>
            </a:r>
            <a:r>
              <a:rPr lang="en-US" sz="1200" spc="8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and</a:t>
            </a:r>
            <a:r>
              <a:rPr lang="en-US" sz="1200" spc="3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Extended</a:t>
            </a:r>
            <a:r>
              <a:rPr lang="en-US" sz="1200" spc="25"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Care</a:t>
            </a:r>
            <a:r>
              <a:rPr lang="en-US" sz="1200" spc="25"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spc="-10" dirty="0">
                <a:solidFill>
                  <a:srgbClr val="333D48"/>
                </a:solidFill>
                <a:latin typeface="Arial" panose="020B0604020202020204" pitchFamily="34" charset="0"/>
                <a:ea typeface="Arial" panose="020B0604020202020204" pitchFamily="34" charset="0"/>
                <a:cs typeface="Arial" panose="020B0604020202020204" pitchFamily="34" charset="0"/>
              </a:rPr>
              <a:t>physician, advanced practice nurse, nursing staff and the VA Bedford mu</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ltiprofessional</a:t>
            </a:r>
            <a:r>
              <a:rPr lang="en-US" sz="1200" spc="8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spc="-10" dirty="0">
                <a:solidFill>
                  <a:srgbClr val="333D48"/>
                </a:solidFill>
                <a:latin typeface="Arial" panose="020B0604020202020204" pitchFamily="34" charset="0"/>
                <a:ea typeface="Arial" panose="020B0604020202020204" pitchFamily="34" charset="0"/>
                <a:cs typeface="Arial" panose="020B0604020202020204" pitchFamily="34" charset="0"/>
              </a:rPr>
              <a:t>team</a:t>
            </a:r>
          </a:p>
          <a:p>
            <a:pPr marL="861891" lvl="1" indent="-349415">
              <a:lnSpc>
                <a:spcPct val="107000"/>
              </a:lnSpc>
              <a:buFont typeface="Arial" panose="020B0604020202020204" pitchFamily="34" charset="0"/>
              <a:buChar char="•"/>
            </a:pP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VA</a:t>
            </a:r>
            <a:r>
              <a:rPr lang="en-US" sz="1200" spc="102"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Bedford</a:t>
            </a:r>
            <a:r>
              <a:rPr lang="en-US" sz="1200" spc="56"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Healthcare</a:t>
            </a:r>
            <a:r>
              <a:rPr lang="en-US" sz="1200" spc="56"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System</a:t>
            </a:r>
            <a:r>
              <a:rPr lang="en-US" sz="1200" spc="87"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spc="-10" dirty="0">
                <a:solidFill>
                  <a:srgbClr val="333D48"/>
                </a:solidFill>
                <a:latin typeface="Arial" panose="020B0604020202020204" pitchFamily="34" charset="0"/>
                <a:ea typeface="Arial" panose="020B0604020202020204" pitchFamily="34" charset="0"/>
                <a:cs typeface="Arial" panose="020B0604020202020204" pitchFamily="34" charset="0"/>
              </a:rPr>
              <a:t>Administration</a:t>
            </a:r>
          </a:p>
          <a:p>
            <a:endParaRPr lang="en-US" sz="1200"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658AF54E-AFFE-4B7E-B78E-EC2A86AFC742}" type="slidenum">
              <a:rPr lang="en-US" smtClean="0"/>
              <a:t>10</a:t>
            </a:fld>
            <a:endParaRPr lang="en-US"/>
          </a:p>
        </p:txBody>
      </p:sp>
    </p:spTree>
    <p:extLst>
      <p:ext uri="{BB962C8B-B14F-4D97-AF65-F5344CB8AC3E}">
        <p14:creationId xmlns:p14="http://schemas.microsoft.com/office/powerpoint/2010/main" val="15526818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u="sng" dirty="0">
                <a:solidFill>
                  <a:srgbClr val="333D48"/>
                </a:solidFill>
                <a:latin typeface="Arial" panose="020B0604020202020204" pitchFamily="34" charset="0"/>
                <a:cs typeface="Arial" panose="020B0604020202020204" pitchFamily="34" charset="0"/>
              </a:rPr>
              <a:t>Key Takeaway</a:t>
            </a:r>
          </a:p>
          <a:p>
            <a:pPr marL="0" marR="0" lvl="0" indent="0" algn="l" defTabSz="914400" rtl="0" eaLnBrk="1" fontAlgn="auto" latinLnBrk="0" hangingPunct="1">
              <a:lnSpc>
                <a:spcPct val="120000"/>
              </a:lnSpc>
              <a:spcBef>
                <a:spcPts val="0"/>
              </a:spcBef>
              <a:spcAft>
                <a:spcPts val="0"/>
              </a:spcAft>
              <a:buClrTx/>
              <a:buSzTx/>
              <a:buFontTx/>
              <a:buNone/>
              <a:tabLst/>
              <a:defRPr/>
            </a:pPr>
            <a:endParaRPr lang="en-US" sz="1200" b="0" dirty="0">
              <a:solidFill>
                <a:srgbClr val="333D48"/>
              </a:solidFill>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lang="en-US" sz="1200" b="1" dirty="0">
                <a:solidFill>
                  <a:srgbClr val="333D48"/>
                </a:solidFill>
                <a:latin typeface="Arial" panose="020B0604020202020204" pitchFamily="34" charset="0"/>
                <a:cs typeface="Arial" panose="020B0604020202020204" pitchFamily="34" charset="0"/>
              </a:rPr>
              <a:t>Subacute rehabilitation and long-term care settings present underutilized clinical learning environments for geriatric education and interprofessional teaming.</a:t>
            </a:r>
          </a:p>
          <a:p>
            <a:pPr algn="l"/>
            <a:endParaRPr lang="en-US" sz="1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Arial" panose="020B0604020202020204" pitchFamily="34" charset="0"/>
                <a:ea typeface="Calibri" panose="020F0502020204030204" pitchFamily="34" charset="0"/>
                <a:cs typeface="Arial" panose="020B0604020202020204" pitchFamily="34" charset="0"/>
              </a:rPr>
              <a:t>We found two factors critical to creating a successful clinical learning environment: purposeful design of the curriculum and multiple approaches to optimizing trainees’ cognitive load.</a:t>
            </a:r>
          </a:p>
          <a:p>
            <a:endParaRPr lang="en-US" dirty="0"/>
          </a:p>
        </p:txBody>
      </p:sp>
      <p:sp>
        <p:nvSpPr>
          <p:cNvPr id="4" name="Slide Number Placeholder 3"/>
          <p:cNvSpPr>
            <a:spLocks noGrp="1"/>
          </p:cNvSpPr>
          <p:nvPr>
            <p:ph type="sldNum" sz="quarter" idx="5"/>
          </p:nvPr>
        </p:nvSpPr>
        <p:spPr/>
        <p:txBody>
          <a:bodyPr/>
          <a:lstStyle/>
          <a:p>
            <a:fld id="{658AF54E-AFFE-4B7E-B78E-EC2A86AFC742}" type="slidenum">
              <a:rPr lang="en-US" smtClean="0"/>
              <a:t>11</a:t>
            </a:fld>
            <a:endParaRPr lang="en-US"/>
          </a:p>
        </p:txBody>
      </p:sp>
    </p:spTree>
    <p:extLst>
      <p:ext uri="{BB962C8B-B14F-4D97-AF65-F5344CB8AC3E}">
        <p14:creationId xmlns:p14="http://schemas.microsoft.com/office/powerpoint/2010/main" val="39294642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20000"/>
              </a:lnSpc>
              <a:spcBef>
                <a:spcPts val="0"/>
              </a:spcBef>
              <a:spcAft>
                <a:spcPts val="600"/>
              </a:spcAft>
              <a:buClrTx/>
              <a:buSzTx/>
              <a:buFontTx/>
              <a:buNone/>
              <a:tabLst/>
              <a:defRPr/>
            </a:pPr>
            <a:r>
              <a:rPr lang="en-US" sz="1200" u="sng" dirty="0">
                <a:solidFill>
                  <a:srgbClr val="333D48"/>
                </a:solidFill>
                <a:latin typeface="Arial" panose="020B0604020202020204" pitchFamily="34" charset="0"/>
                <a:cs typeface="Arial" panose="020B0604020202020204" pitchFamily="34" charset="0"/>
              </a:rPr>
              <a:t>Key Takeaway</a:t>
            </a:r>
          </a:p>
          <a:p>
            <a:pPr algn="l"/>
            <a:endParaRPr lang="en-US" sz="1200" dirty="0">
              <a:latin typeface="Arial" panose="020B0604020202020204" pitchFamily="34" charset="0"/>
              <a:cs typeface="Arial" panose="020B0604020202020204" pitchFamily="34" charset="0"/>
            </a:endParaRPr>
          </a:p>
          <a:p>
            <a:pPr marL="0" marR="0" lvl="0" indent="0" algn="l" defTabSz="914400" rtl="0" eaLnBrk="1" fontAlgn="auto" latinLnBrk="0" hangingPunct="1">
              <a:lnSpc>
                <a:spcPct val="120000"/>
              </a:lnSpc>
              <a:spcBef>
                <a:spcPts val="0"/>
              </a:spcBef>
              <a:spcAft>
                <a:spcPts val="0"/>
              </a:spcAft>
              <a:buClrTx/>
              <a:buSzTx/>
              <a:buFontTx/>
              <a:buNone/>
              <a:tabLst/>
              <a:defRPr/>
            </a:pPr>
            <a:r>
              <a:rPr lang="en-US" sz="1200" b="1" dirty="0">
                <a:solidFill>
                  <a:srgbClr val="333D48"/>
                </a:solidFill>
                <a:latin typeface="Arial" panose="020B0604020202020204" pitchFamily="34" charset="0"/>
                <a:cs typeface="Arial" panose="020B0604020202020204" pitchFamily="34" charset="0"/>
              </a:rPr>
              <a:t>Success Factor #1:  use purposeful instructional design to create a geriatric education and interprofessional teaming curriculum</a:t>
            </a:r>
          </a:p>
          <a:p>
            <a:endParaRPr lang="en-US" sz="1200" dirty="0">
              <a:latin typeface="Arial" panose="020B0604020202020204" pitchFamily="34" charset="0"/>
              <a:cs typeface="Arial" panose="020B0604020202020204" pitchFamily="34" charset="0"/>
            </a:endParaRPr>
          </a:p>
          <a:p>
            <a:pPr marL="0" marR="0" algn="l">
              <a:lnSpc>
                <a:spcPct val="107000"/>
              </a:lnSpc>
              <a:spcBef>
                <a:spcPts val="0"/>
              </a:spcBef>
              <a:spcAft>
                <a:spcPts val="800"/>
              </a:spcAft>
            </a:pPr>
            <a:r>
              <a:rPr lang="en-US"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“I loved the dedicated daily teaching…without being worried about time.  I could really focus on…patients, their morbidities, and their evolving care.”</a:t>
            </a: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200" dirty="0">
                <a:effectLst/>
                <a:latin typeface="Arial" panose="020B0604020202020204" pitchFamily="34" charset="0"/>
                <a:ea typeface="Calibri" panose="020F0502020204030204" pitchFamily="34" charset="0"/>
                <a:cs typeface="Arial" panose="020B0604020202020204" pitchFamily="34" charset="0"/>
              </a:rPr>
              <a:t> </a:t>
            </a:r>
          </a:p>
          <a:p>
            <a:pPr marL="0" marR="0" algn="l">
              <a:lnSpc>
                <a:spcPct val="107000"/>
              </a:lnSpc>
              <a:spcBef>
                <a:spcPts val="0"/>
              </a:spcBef>
              <a:spcAft>
                <a:spcPts val="800"/>
              </a:spcAft>
            </a:pPr>
            <a:r>
              <a:rPr lang="en-US"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“I loved being able to work with a highly engaged interdisciplinary team.”</a:t>
            </a: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200" dirty="0">
                <a:effectLst/>
                <a:latin typeface="Arial" panose="020B0604020202020204" pitchFamily="34" charset="0"/>
                <a:ea typeface="Calibri" panose="020F0502020204030204" pitchFamily="34" charset="0"/>
                <a:cs typeface="Arial" panose="020B0604020202020204" pitchFamily="34" charset="0"/>
              </a:rPr>
              <a:t> </a:t>
            </a:r>
          </a:p>
          <a:p>
            <a:pPr marL="0" marR="0" algn="l">
              <a:lnSpc>
                <a:spcPct val="107000"/>
              </a:lnSpc>
              <a:spcBef>
                <a:spcPts val="0"/>
              </a:spcBef>
              <a:spcAft>
                <a:spcPts val="800"/>
              </a:spcAft>
            </a:pPr>
            <a:r>
              <a:rPr lang="en-US"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“Great rotation and will strongly recommend to my colleagues.”</a:t>
            </a:r>
            <a:endParaRPr lang="en-US" sz="1200" dirty="0">
              <a:effectLst/>
              <a:latin typeface="Arial" panose="020B0604020202020204" pitchFamily="34" charset="0"/>
              <a:ea typeface="Calibri" panose="020F0502020204030204" pitchFamily="34" charset="0"/>
              <a:cs typeface="Arial" panose="020B0604020202020204" pitchFamily="34" charset="0"/>
            </a:endParaRPr>
          </a:p>
          <a:p>
            <a:pPr marL="0" marR="0" algn="l">
              <a:lnSpc>
                <a:spcPct val="107000"/>
              </a:lnSpc>
              <a:spcBef>
                <a:spcPts val="0"/>
              </a:spcBef>
              <a:spcAft>
                <a:spcPts val="800"/>
              </a:spcAft>
            </a:pPr>
            <a:r>
              <a:rPr lang="en-US" sz="1200" dirty="0">
                <a:effectLst/>
                <a:latin typeface="Arial" panose="020B0604020202020204" pitchFamily="34" charset="0"/>
                <a:ea typeface="Calibri" panose="020F0502020204030204" pitchFamily="34" charset="0"/>
                <a:cs typeface="Arial" panose="020B0604020202020204" pitchFamily="34" charset="0"/>
              </a:rPr>
              <a:t> </a:t>
            </a:r>
          </a:p>
          <a:p>
            <a:pPr marL="0" marR="0" algn="l">
              <a:lnSpc>
                <a:spcPct val="107000"/>
              </a:lnSpc>
              <a:spcBef>
                <a:spcPts val="0"/>
              </a:spcBef>
              <a:spcAft>
                <a:spcPts val="800"/>
              </a:spcAft>
            </a:pPr>
            <a:r>
              <a:rPr lang="en-US" sz="1200" kern="1200" dirty="0">
                <a:solidFill>
                  <a:srgbClr val="000000"/>
                </a:solidFill>
                <a:effectLst/>
                <a:latin typeface="Arial" panose="020B0604020202020204" pitchFamily="34" charset="0"/>
                <a:ea typeface="Calibri" panose="020F0502020204030204" pitchFamily="34" charset="0"/>
                <a:cs typeface="Arial" panose="020B0604020202020204" pitchFamily="34" charset="0"/>
              </a:rPr>
              <a:t>“Learning 5Ms, frailty, and matters most and later applying it to patient[s]…”</a:t>
            </a:r>
            <a:endParaRPr lang="en-US" sz="1200" dirty="0">
              <a:effectLst/>
              <a:latin typeface="Arial" panose="020B0604020202020204" pitchFamily="34" charset="0"/>
              <a:ea typeface="Calibri" panose="020F0502020204030204" pitchFamily="34"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a:t>
            </a:r>
            <a:r>
              <a:rPr lang="en-US" sz="1200" dirty="0">
                <a:solidFill>
                  <a:srgbClr val="333D48"/>
                </a:solidFill>
                <a:latin typeface="Arial" panose="020B0604020202020204" pitchFamily="34" charset="0"/>
                <a:cs typeface="Arial" panose="020B0604020202020204" pitchFamily="34" charset="0"/>
              </a:rPr>
              <a:t>R</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epresentative free-text</a:t>
            </a:r>
            <a:r>
              <a:rPr lang="en-US" sz="1200" spc="122" dirty="0">
                <a:solidFill>
                  <a:srgbClr val="333D48"/>
                </a:solidFill>
                <a:latin typeface="Arial" panose="020B0604020202020204" pitchFamily="34" charset="0"/>
                <a:ea typeface="Arial" panose="020B0604020202020204" pitchFamily="34" charset="0"/>
                <a:cs typeface="Arial" panose="020B0604020202020204" pitchFamily="34" charset="0"/>
              </a:rPr>
              <a:t> trainee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responses from</a:t>
            </a:r>
            <a:r>
              <a:rPr lang="en-US" sz="1200" spc="6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11/2021</a:t>
            </a:r>
            <a:r>
              <a:rPr lang="en-US" sz="1200" spc="3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dirty="0">
                <a:solidFill>
                  <a:srgbClr val="333D48"/>
                </a:solidFill>
                <a:latin typeface="Arial" panose="020B0604020202020204" pitchFamily="34" charset="0"/>
                <a:ea typeface="Arial" panose="020B0604020202020204" pitchFamily="34" charset="0"/>
                <a:cs typeface="Arial" panose="020B0604020202020204" pitchFamily="34" charset="0"/>
              </a:rPr>
              <a:t>to</a:t>
            </a:r>
            <a:r>
              <a:rPr lang="en-US" sz="1200" spc="31" dirty="0">
                <a:solidFill>
                  <a:srgbClr val="333D48"/>
                </a:solidFill>
                <a:latin typeface="Arial" panose="020B0604020202020204" pitchFamily="34" charset="0"/>
                <a:ea typeface="Arial" panose="020B0604020202020204" pitchFamily="34" charset="0"/>
                <a:cs typeface="Arial" panose="020B0604020202020204" pitchFamily="34" charset="0"/>
              </a:rPr>
              <a:t> </a:t>
            </a:r>
            <a:r>
              <a:rPr lang="en-US" sz="1200" spc="-10" dirty="0">
                <a:solidFill>
                  <a:srgbClr val="333D48"/>
                </a:solidFill>
                <a:latin typeface="Arial" panose="020B0604020202020204" pitchFamily="34" charset="0"/>
                <a:ea typeface="Arial" panose="020B0604020202020204" pitchFamily="34" charset="0"/>
                <a:cs typeface="Arial" panose="020B0604020202020204" pitchFamily="34" charset="0"/>
              </a:rPr>
              <a:t>11/2022 program evaluation</a:t>
            </a:r>
            <a:endParaRPr lang="en-US" sz="1200" spc="-10" dirty="0">
              <a:solidFill>
                <a:schemeClr val="tx1"/>
              </a:solidFill>
              <a:latin typeface="Arial" panose="020B0604020202020204" pitchFamily="34" charset="0"/>
              <a:ea typeface="Arial" panose="020B0604020202020204" pitchFamily="34" charset="0"/>
              <a:cs typeface="Arial" panose="020B0604020202020204" pitchFamily="34" charset="0"/>
            </a:endParaRPr>
          </a:p>
          <a:p>
            <a:pPr algn="l"/>
            <a:endParaRPr lang="en-US" sz="1200" dirty="0">
              <a:latin typeface="Arial" panose="020B0604020202020204" pitchFamily="34" charset="0"/>
              <a:cs typeface="Arial" panose="020B0604020202020204" pitchFamily="34" charset="0"/>
            </a:endParaRPr>
          </a:p>
          <a:p>
            <a:pPr algn="l"/>
            <a:r>
              <a:rPr lang="en-US" sz="1200" dirty="0">
                <a:latin typeface="Arial" panose="020B0604020202020204" pitchFamily="34" charset="0"/>
                <a:cs typeface="Arial" panose="020B0604020202020204" pitchFamily="34" charset="0"/>
              </a:rPr>
              <a:t>Pictured, clockwise from left:</a:t>
            </a:r>
          </a:p>
          <a:p>
            <a:pPr algn="l"/>
            <a:r>
              <a:rPr lang="en-US" sz="1200" dirty="0">
                <a:latin typeface="Arial" panose="020B0604020202020204" pitchFamily="34" charset="0"/>
                <a:cs typeface="Arial" panose="020B0604020202020204" pitchFamily="34" charset="0"/>
              </a:rPr>
              <a:t>Boston University Family Medicine PGY2 Sidney Karnovsky, </a:t>
            </a:r>
          </a:p>
          <a:p>
            <a:pPr algn="l"/>
            <a:r>
              <a:rPr lang="en-US" sz="1200" dirty="0">
                <a:latin typeface="Arial" panose="020B0604020202020204" pitchFamily="34" charset="0"/>
                <a:cs typeface="Arial" panose="020B0604020202020204" pitchFamily="34" charset="0"/>
              </a:rPr>
              <a:t>Mass General Geriatrics Fellow Linsey Barker, </a:t>
            </a:r>
          </a:p>
          <a:p>
            <a:pPr algn="l"/>
            <a:r>
              <a:rPr lang="en-US" sz="1200" dirty="0">
                <a:latin typeface="Arial" panose="020B0604020202020204" pitchFamily="34" charset="0"/>
                <a:cs typeface="Arial" panose="020B0604020202020204" pitchFamily="34" charset="0"/>
              </a:rPr>
              <a:t>VA Bedford geriatrician-educator Lionel Lim, </a:t>
            </a:r>
          </a:p>
          <a:p>
            <a:pPr algn="l"/>
            <a:r>
              <a:rPr lang="en-US" sz="1200" dirty="0">
                <a:latin typeface="Arial" panose="020B0604020202020204" pitchFamily="34" charset="0"/>
                <a:cs typeface="Arial" panose="020B0604020202020204" pitchFamily="34" charset="0"/>
              </a:rPr>
              <a:t>VA Bedford Visiting Professor Harvard Medical School Professor Edward Marcantonio, </a:t>
            </a:r>
          </a:p>
          <a:p>
            <a:pPr algn="l"/>
            <a:r>
              <a:rPr lang="en-US" sz="1200" dirty="0">
                <a:latin typeface="Arial" panose="020B0604020202020204" pitchFamily="34" charset="0"/>
                <a:cs typeface="Arial" panose="020B0604020202020204" pitchFamily="34" charset="0"/>
              </a:rPr>
              <a:t>St. Elizabeths Internal Medicine PGY3 Mohamed Abdelazeem </a:t>
            </a:r>
          </a:p>
          <a:p>
            <a:endParaRPr lang="en-US" dirty="0"/>
          </a:p>
        </p:txBody>
      </p:sp>
      <p:sp>
        <p:nvSpPr>
          <p:cNvPr id="4" name="Slide Number Placeholder 3"/>
          <p:cNvSpPr>
            <a:spLocks noGrp="1"/>
          </p:cNvSpPr>
          <p:nvPr>
            <p:ph type="sldNum" sz="quarter" idx="5"/>
          </p:nvPr>
        </p:nvSpPr>
        <p:spPr/>
        <p:txBody>
          <a:bodyPr/>
          <a:lstStyle/>
          <a:p>
            <a:fld id="{658AF54E-AFFE-4B7E-B78E-EC2A86AFC742}" type="slidenum">
              <a:rPr lang="en-US" smtClean="0"/>
              <a:t>12</a:t>
            </a:fld>
            <a:endParaRPr lang="en-US"/>
          </a:p>
        </p:txBody>
      </p:sp>
    </p:spTree>
    <p:extLst>
      <p:ext uri="{BB962C8B-B14F-4D97-AF65-F5344CB8AC3E}">
        <p14:creationId xmlns:p14="http://schemas.microsoft.com/office/powerpoint/2010/main" val="10507308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rgbClr val="08779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a:prstGeom prst="rect">
            <a:avLst/>
          </a:prstGeom>
        </p:spPr>
        <p:txBody>
          <a:bodyPr anchor="b">
            <a:normAutofit/>
          </a:bodyPr>
          <a:lstStyle>
            <a:lvl1pPr algn="l">
              <a:defRPr sz="5900" spc="-100" baseline="0">
                <a:solidFill>
                  <a:srgbClr val="FFFFFF"/>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latin typeface="Arial" panose="020B0604020202020204" pitchFamily="34" charset="0"/>
                <a:cs typeface="Arial" panose="020B0604020202020204" pitchFamily="34" charset="0"/>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p>
        </p:txBody>
      </p:sp>
      <p:sp>
        <p:nvSpPr>
          <p:cNvPr id="6" name="Slide Number Placeholder 5"/>
          <p:cNvSpPr>
            <a:spLocks noGrp="1"/>
          </p:cNvSpPr>
          <p:nvPr>
            <p:ph type="sldNum" sz="quarter" idx="12"/>
          </p:nvPr>
        </p:nvSpPr>
        <p:spPr/>
        <p:txBody>
          <a:bodyPr/>
          <a:lstStyle/>
          <a:p>
            <a:fld id="{F66CA3DA-8D10-4AE8-81D3-F164B62AD8CD}" type="slidenum">
              <a:rPr lang="en-US" smtClean="0"/>
              <a:t>‹#›</a:t>
            </a:fld>
            <a:endParaRPr lang="en-US"/>
          </a:p>
        </p:txBody>
      </p:sp>
      <p:sp>
        <p:nvSpPr>
          <p:cNvPr id="9" name="Rectangle 8">
            <a:extLst>
              <a:ext uri="{FF2B5EF4-FFF2-40B4-BE49-F238E27FC236}">
                <a16:creationId xmlns:a16="http://schemas.microsoft.com/office/drawing/2014/main" id="{993E2B73-514B-418C-8505-F700E7DCE85C}"/>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632CF0C2-0083-4E7D-8B9F-3FDF8BF2720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575714" y="267948"/>
            <a:ext cx="3487248" cy="418471"/>
          </a:xfrm>
          <a:prstGeom prst="rect">
            <a:avLst/>
          </a:prstGeom>
        </p:spPr>
      </p:pic>
    </p:spTree>
    <p:extLst>
      <p:ext uri="{BB962C8B-B14F-4D97-AF65-F5344CB8AC3E}">
        <p14:creationId xmlns:p14="http://schemas.microsoft.com/office/powerpoint/2010/main" val="1796106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8" name="Picture 7" descr="A group of people posing for the camera&#10;&#10;Description automatically generated">
            <a:extLst>
              <a:ext uri="{FF2B5EF4-FFF2-40B4-BE49-F238E27FC236}">
                <a16:creationId xmlns:a16="http://schemas.microsoft.com/office/drawing/2014/main" id="{CB4957AB-C31D-7143-A7B6-5933D9ED33F5}"/>
              </a:ext>
            </a:extLst>
          </p:cNvPr>
          <p:cNvPicPr>
            <a:picLocks noChangeAspect="1"/>
          </p:cNvPicPr>
          <p:nvPr userDrawn="1"/>
        </p:nvPicPr>
        <p:blipFill>
          <a:blip r:embed="rId2"/>
          <a:stretch>
            <a:fillRect/>
          </a:stretch>
        </p:blipFill>
        <p:spPr>
          <a:xfrm>
            <a:off x="8467" y="6350"/>
            <a:ext cx="12175067" cy="6845300"/>
          </a:xfrm>
          <a:prstGeom prst="rect">
            <a:avLst/>
          </a:prstGeom>
        </p:spPr>
      </p:pic>
      <p:sp>
        <p:nvSpPr>
          <p:cNvPr id="22" name="Rectangle 21">
            <a:extLst>
              <a:ext uri="{FF2B5EF4-FFF2-40B4-BE49-F238E27FC236}">
                <a16:creationId xmlns:a16="http://schemas.microsoft.com/office/drawing/2014/main" id="{D1FFE457-EB06-FC4C-9E0C-9447A77E8A74}"/>
              </a:ext>
            </a:extLst>
          </p:cNvPr>
          <p:cNvSpPr/>
          <p:nvPr userDrawn="1"/>
        </p:nvSpPr>
        <p:spPr>
          <a:xfrm>
            <a:off x="0" y="6350"/>
            <a:ext cx="12192000" cy="330201"/>
          </a:xfrm>
          <a:prstGeom prst="rect">
            <a:avLst/>
          </a:prstGeom>
          <a:solidFill>
            <a:srgbClr val="112E51"/>
          </a:solidFill>
          <a:ln>
            <a:solidFill>
              <a:srgbClr val="112E5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23" name="Rectangle 22">
            <a:extLst>
              <a:ext uri="{FF2B5EF4-FFF2-40B4-BE49-F238E27FC236}">
                <a16:creationId xmlns:a16="http://schemas.microsoft.com/office/drawing/2014/main" id="{EA374EFA-F9E9-1344-B70B-B181B0DD717F}"/>
              </a:ext>
            </a:extLst>
          </p:cNvPr>
          <p:cNvSpPr/>
          <p:nvPr userDrawn="1"/>
        </p:nvSpPr>
        <p:spPr>
          <a:xfrm>
            <a:off x="0" y="336550"/>
            <a:ext cx="12192000" cy="135216"/>
          </a:xfrm>
          <a:prstGeom prst="rect">
            <a:avLst/>
          </a:prstGeom>
          <a:solidFill>
            <a:srgbClr val="981B1E"/>
          </a:solidFill>
          <a:ln>
            <a:solidFill>
              <a:srgbClr val="981B1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cxnSp>
        <p:nvCxnSpPr>
          <p:cNvPr id="15" name="Straight Connector 14">
            <a:extLst>
              <a:ext uri="{FF2B5EF4-FFF2-40B4-BE49-F238E27FC236}">
                <a16:creationId xmlns:a16="http://schemas.microsoft.com/office/drawing/2014/main" id="{C6D31665-F4AA-5F44-9E62-AF560830CBF3}"/>
              </a:ext>
            </a:extLst>
          </p:cNvPr>
          <p:cNvCxnSpPr>
            <a:cxnSpLocks/>
          </p:cNvCxnSpPr>
          <p:nvPr userDrawn="1"/>
        </p:nvCxnSpPr>
        <p:spPr>
          <a:xfrm>
            <a:off x="169333" y="3429000"/>
            <a:ext cx="4521200" cy="0"/>
          </a:xfrm>
          <a:prstGeom prst="line">
            <a:avLst/>
          </a:prstGeom>
          <a:ln w="38100">
            <a:solidFill>
              <a:srgbClr val="112E51"/>
            </a:solidFill>
          </a:ln>
        </p:spPr>
        <p:style>
          <a:lnRef idx="1">
            <a:schemeClr val="accent1"/>
          </a:lnRef>
          <a:fillRef idx="0">
            <a:schemeClr val="accent1"/>
          </a:fillRef>
          <a:effectRef idx="0">
            <a:schemeClr val="accent1"/>
          </a:effectRef>
          <a:fontRef idx="minor">
            <a:schemeClr val="tx1"/>
          </a:fontRef>
        </p:style>
      </p:cxnSp>
      <p:sp>
        <p:nvSpPr>
          <p:cNvPr id="14" name="Title 13">
            <a:extLst>
              <a:ext uri="{FF2B5EF4-FFF2-40B4-BE49-F238E27FC236}">
                <a16:creationId xmlns:a16="http://schemas.microsoft.com/office/drawing/2014/main" id="{2899F149-1B78-2146-A26D-8FDCA504286C}"/>
              </a:ext>
            </a:extLst>
          </p:cNvPr>
          <p:cNvSpPr>
            <a:spLocks noGrp="1"/>
          </p:cNvSpPr>
          <p:nvPr>
            <p:ph type="title"/>
          </p:nvPr>
        </p:nvSpPr>
        <p:spPr>
          <a:xfrm>
            <a:off x="169333" y="2091690"/>
            <a:ext cx="4521200" cy="1325563"/>
          </a:xfrm>
          <a:prstGeom prst="rect">
            <a:avLst/>
          </a:prstGeom>
        </p:spPr>
        <p:txBody>
          <a:bodyPr anchor="b"/>
          <a:lstStyle>
            <a:lvl1pPr algn="ctr">
              <a:defRPr sz="3600" b="1">
                <a:solidFill>
                  <a:srgbClr val="981B1E"/>
                </a:solidFill>
                <a:latin typeface="+mn-lt"/>
              </a:defRPr>
            </a:lvl1pPr>
          </a:lstStyle>
          <a:p>
            <a:r>
              <a:rPr lang="en-US"/>
              <a:t>Click to edit Master title style</a:t>
            </a:r>
          </a:p>
        </p:txBody>
      </p:sp>
      <p:sp>
        <p:nvSpPr>
          <p:cNvPr id="24" name="Text Placeholder 23">
            <a:extLst>
              <a:ext uri="{FF2B5EF4-FFF2-40B4-BE49-F238E27FC236}">
                <a16:creationId xmlns:a16="http://schemas.microsoft.com/office/drawing/2014/main" id="{743F3028-1793-9C40-9654-4ADC7CC0E78D}"/>
              </a:ext>
            </a:extLst>
          </p:cNvPr>
          <p:cNvSpPr>
            <a:spLocks noGrp="1"/>
          </p:cNvSpPr>
          <p:nvPr>
            <p:ph type="body" sz="quarter" idx="10"/>
          </p:nvPr>
        </p:nvSpPr>
        <p:spPr>
          <a:xfrm>
            <a:off x="169333" y="3528136"/>
            <a:ext cx="4521200" cy="539750"/>
          </a:xfrm>
        </p:spPr>
        <p:txBody>
          <a:bodyPr>
            <a:normAutofit/>
          </a:bodyPr>
          <a:lstStyle>
            <a:lvl1pPr marL="0" indent="0" algn="ctr">
              <a:buNone/>
              <a:defRPr sz="1800">
                <a:solidFill>
                  <a:srgbClr val="981B1E"/>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a:t>Click to edit Master text styles</a:t>
            </a:r>
          </a:p>
        </p:txBody>
      </p:sp>
      <p:pic>
        <p:nvPicPr>
          <p:cNvPr id="6" name="Picture 5">
            <a:extLst>
              <a:ext uri="{FF2B5EF4-FFF2-40B4-BE49-F238E27FC236}">
                <a16:creationId xmlns:a16="http://schemas.microsoft.com/office/drawing/2014/main" id="{5BE442D7-7EFA-8D40-9B4B-5E42CDA21A28}"/>
              </a:ext>
            </a:extLst>
          </p:cNvPr>
          <p:cNvPicPr>
            <a:picLocks noChangeAspect="1"/>
          </p:cNvPicPr>
          <p:nvPr userDrawn="1"/>
        </p:nvPicPr>
        <p:blipFill>
          <a:blip r:embed="rId3"/>
          <a:srcRect/>
          <a:stretch/>
        </p:blipFill>
        <p:spPr>
          <a:xfrm>
            <a:off x="191848" y="6094489"/>
            <a:ext cx="4476171" cy="681917"/>
          </a:xfrm>
          <a:prstGeom prst="rect">
            <a:avLst/>
          </a:prstGeom>
        </p:spPr>
      </p:pic>
    </p:spTree>
    <p:extLst>
      <p:ext uri="{BB962C8B-B14F-4D97-AF65-F5344CB8AC3E}">
        <p14:creationId xmlns:p14="http://schemas.microsoft.com/office/powerpoint/2010/main" val="39767794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6" indent="0" algn="ctr">
              <a:buNone/>
              <a:defRPr sz="2000"/>
            </a:lvl2pPr>
            <a:lvl3pPr marL="914411" indent="0" algn="ctr">
              <a:buNone/>
              <a:defRPr sz="1801"/>
            </a:lvl3pPr>
            <a:lvl4pPr marL="1371617" indent="0" algn="ctr">
              <a:buNone/>
              <a:defRPr sz="1600"/>
            </a:lvl4pPr>
            <a:lvl5pPr marL="1828823" indent="0" algn="ctr">
              <a:buNone/>
              <a:defRPr sz="1600"/>
            </a:lvl5pPr>
            <a:lvl6pPr marL="2286029" indent="0" algn="ctr">
              <a:buNone/>
              <a:defRPr sz="1600"/>
            </a:lvl6pPr>
            <a:lvl7pPr marL="2743234" indent="0" algn="ctr">
              <a:buNone/>
              <a:defRPr sz="1600"/>
            </a:lvl7pPr>
            <a:lvl8pPr marL="3200440" indent="0" algn="ctr">
              <a:buNone/>
              <a:defRPr sz="1600"/>
            </a:lvl8pPr>
            <a:lvl9pPr marL="3657646"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C764DE79-268F-4C1A-8933-263129D2AF90}" type="datetimeFigureOut">
              <a:rPr lang="en-US" smtClean="0"/>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6300611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41833489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2"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2" y="4589464"/>
            <a:ext cx="10515600" cy="1500187"/>
          </a:xfrm>
        </p:spPr>
        <p:txBody>
          <a:bodyPr/>
          <a:lstStyle>
            <a:lvl1pPr marL="0" indent="0">
              <a:buNone/>
              <a:defRPr sz="2400">
                <a:solidFill>
                  <a:schemeClr val="tx1">
                    <a:tint val="75000"/>
                  </a:schemeClr>
                </a:solidFill>
              </a:defRPr>
            </a:lvl1pPr>
            <a:lvl2pPr marL="457206" indent="0">
              <a:buNone/>
              <a:defRPr sz="2000">
                <a:solidFill>
                  <a:schemeClr val="tx1">
                    <a:tint val="75000"/>
                  </a:schemeClr>
                </a:solidFill>
              </a:defRPr>
            </a:lvl2pPr>
            <a:lvl3pPr marL="914411" indent="0">
              <a:buNone/>
              <a:defRPr sz="1801">
                <a:solidFill>
                  <a:schemeClr val="tx1">
                    <a:tint val="75000"/>
                  </a:schemeClr>
                </a:solidFill>
              </a:defRPr>
            </a:lvl3pPr>
            <a:lvl4pPr marL="1371617" indent="0">
              <a:buNone/>
              <a:defRPr sz="1600">
                <a:solidFill>
                  <a:schemeClr val="tx1">
                    <a:tint val="75000"/>
                  </a:schemeClr>
                </a:solidFill>
              </a:defRPr>
            </a:lvl4pPr>
            <a:lvl5pPr marL="1828823" indent="0">
              <a:buNone/>
              <a:defRPr sz="1600">
                <a:solidFill>
                  <a:schemeClr val="tx1">
                    <a:tint val="75000"/>
                  </a:schemeClr>
                </a:solidFill>
              </a:defRPr>
            </a:lvl5pPr>
            <a:lvl6pPr marL="2286029" indent="0">
              <a:buNone/>
              <a:defRPr sz="1600">
                <a:solidFill>
                  <a:schemeClr val="tx1">
                    <a:tint val="75000"/>
                  </a:schemeClr>
                </a:solidFill>
              </a:defRPr>
            </a:lvl6pPr>
            <a:lvl7pPr marL="2743234" indent="0">
              <a:buNone/>
              <a:defRPr sz="1600">
                <a:solidFill>
                  <a:schemeClr val="tx1">
                    <a:tint val="75000"/>
                  </a:schemeClr>
                </a:solidFill>
              </a:defRPr>
            </a:lvl7pPr>
            <a:lvl8pPr marL="3200440" indent="0">
              <a:buNone/>
              <a:defRPr sz="1600">
                <a:solidFill>
                  <a:schemeClr val="tx1">
                    <a:tint val="75000"/>
                  </a:schemeClr>
                </a:solidFill>
              </a:defRPr>
            </a:lvl8pPr>
            <a:lvl9pPr marL="3657646"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764DE79-268F-4C1A-8933-263129D2AF90}" type="datetimeFigureOut">
              <a:rPr lang="en-US" smtClean="0"/>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3875870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1"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C764DE79-268F-4C1A-8933-263129D2AF90}" type="datetimeFigureOut">
              <a:rPr lang="en-US" smtClean="0"/>
              <a:t>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7464575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9"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6"/>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2" y="1681163"/>
            <a:ext cx="5183188" cy="823912"/>
          </a:xfrm>
        </p:spPr>
        <p:txBody>
          <a:bodyPr anchor="b"/>
          <a:lstStyle>
            <a:lvl1pPr marL="0" indent="0">
              <a:buNone/>
              <a:defRPr sz="2400" b="1"/>
            </a:lvl1pPr>
            <a:lvl2pPr marL="457206" indent="0">
              <a:buNone/>
              <a:defRPr sz="2000" b="1"/>
            </a:lvl2pPr>
            <a:lvl3pPr marL="914411" indent="0">
              <a:buNone/>
              <a:defRPr sz="1801" b="1"/>
            </a:lvl3pPr>
            <a:lvl4pPr marL="1371617" indent="0">
              <a:buNone/>
              <a:defRPr sz="1600" b="1"/>
            </a:lvl4pPr>
            <a:lvl5pPr marL="1828823" indent="0">
              <a:buNone/>
              <a:defRPr sz="1600" b="1"/>
            </a:lvl5pPr>
            <a:lvl6pPr marL="2286029" indent="0">
              <a:buNone/>
              <a:defRPr sz="1600" b="1"/>
            </a:lvl6pPr>
            <a:lvl7pPr marL="2743234" indent="0">
              <a:buNone/>
              <a:defRPr sz="1600" b="1"/>
            </a:lvl7pPr>
            <a:lvl8pPr marL="3200440" indent="0">
              <a:buNone/>
              <a:defRPr sz="1600" b="1"/>
            </a:lvl8pPr>
            <a:lvl9pPr marL="3657646"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2" y="2505076"/>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C764DE79-268F-4C1A-8933-263129D2AF90}" type="datetimeFigureOut">
              <a:rPr lang="en-US" smtClean="0"/>
              <a:t>1/8/2025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20205617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C764DE79-268F-4C1A-8933-263129D2AF90}" type="datetimeFigureOut">
              <a:rPr lang="en-US" smtClean="0"/>
              <a:t>1/8/2025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90798732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64DE79-268F-4C1A-8933-263129D2AF90}" type="datetimeFigureOut">
              <a:rPr lang="en-US" smtClean="0"/>
              <a:t>1/8/2025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758477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1"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1"/>
            </a:lvl2pPr>
            <a:lvl3pPr marL="914411" indent="0">
              <a:buNone/>
              <a:defRPr sz="1200"/>
            </a:lvl3pPr>
            <a:lvl4pPr marL="1371617" indent="0">
              <a:buNone/>
              <a:defRPr sz="1001"/>
            </a:lvl4pPr>
            <a:lvl5pPr marL="1828823" indent="0">
              <a:buNone/>
              <a:defRPr sz="1001"/>
            </a:lvl5pPr>
            <a:lvl6pPr marL="2286029" indent="0">
              <a:buNone/>
              <a:defRPr sz="1001"/>
            </a:lvl6pPr>
            <a:lvl7pPr marL="2743234" indent="0">
              <a:buNone/>
              <a:defRPr sz="1001"/>
            </a:lvl7pPr>
            <a:lvl8pPr marL="3200440" indent="0">
              <a:buNone/>
              <a:defRPr sz="1001"/>
            </a:lvl8pPr>
            <a:lvl9pPr marL="3657646" indent="0">
              <a:buNone/>
              <a:defRPr sz="1001"/>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7419408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90" y="457200"/>
            <a:ext cx="3932236"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1" cy="4873625"/>
          </a:xfrm>
        </p:spPr>
        <p:txBody>
          <a:bodyPr/>
          <a:lstStyle>
            <a:lvl1pPr marL="0" indent="0">
              <a:buNone/>
              <a:defRPr sz="3200"/>
            </a:lvl1pPr>
            <a:lvl2pPr marL="457206" indent="0">
              <a:buNone/>
              <a:defRPr sz="2800"/>
            </a:lvl2pPr>
            <a:lvl3pPr marL="914411" indent="0">
              <a:buNone/>
              <a:defRPr sz="2400"/>
            </a:lvl3pPr>
            <a:lvl4pPr marL="1371617" indent="0">
              <a:buNone/>
              <a:defRPr sz="2000"/>
            </a:lvl4pPr>
            <a:lvl5pPr marL="1828823" indent="0">
              <a:buNone/>
              <a:defRPr sz="2000"/>
            </a:lvl5pPr>
            <a:lvl6pPr marL="2286029" indent="0">
              <a:buNone/>
              <a:defRPr sz="2000"/>
            </a:lvl6pPr>
            <a:lvl7pPr marL="2743234" indent="0">
              <a:buNone/>
              <a:defRPr sz="2000"/>
            </a:lvl7pPr>
            <a:lvl8pPr marL="3200440" indent="0">
              <a:buNone/>
              <a:defRPr sz="2000"/>
            </a:lvl8pPr>
            <a:lvl9pPr marL="3657646" indent="0">
              <a:buNone/>
              <a:defRPr sz="2000"/>
            </a:lvl9pPr>
          </a:lstStyle>
          <a:p>
            <a:r>
              <a:rPr lang="en-US"/>
              <a:t>Click icon to add picture</a:t>
            </a:r>
          </a:p>
        </p:txBody>
      </p:sp>
      <p:sp>
        <p:nvSpPr>
          <p:cNvPr id="4" name="Text Placeholder 3"/>
          <p:cNvSpPr>
            <a:spLocks noGrp="1"/>
          </p:cNvSpPr>
          <p:nvPr>
            <p:ph type="body" sz="half" idx="2"/>
          </p:nvPr>
        </p:nvSpPr>
        <p:spPr>
          <a:xfrm>
            <a:off x="839790" y="2057400"/>
            <a:ext cx="3932236" cy="3811588"/>
          </a:xfrm>
        </p:spPr>
        <p:txBody>
          <a:bodyPr/>
          <a:lstStyle>
            <a:lvl1pPr marL="0" indent="0">
              <a:buNone/>
              <a:defRPr sz="1600"/>
            </a:lvl1pPr>
            <a:lvl2pPr marL="457206" indent="0">
              <a:buNone/>
              <a:defRPr sz="1401"/>
            </a:lvl2pPr>
            <a:lvl3pPr marL="914411" indent="0">
              <a:buNone/>
              <a:defRPr sz="1200"/>
            </a:lvl3pPr>
            <a:lvl4pPr marL="1371617" indent="0">
              <a:buNone/>
              <a:defRPr sz="1001"/>
            </a:lvl4pPr>
            <a:lvl5pPr marL="1828823" indent="0">
              <a:buNone/>
              <a:defRPr sz="1001"/>
            </a:lvl5pPr>
            <a:lvl6pPr marL="2286029" indent="0">
              <a:buNone/>
              <a:defRPr sz="1001"/>
            </a:lvl6pPr>
            <a:lvl7pPr marL="2743234" indent="0">
              <a:buNone/>
              <a:defRPr sz="1001"/>
            </a:lvl7pPr>
            <a:lvl8pPr marL="3200440" indent="0">
              <a:buNone/>
              <a:defRPr sz="1001"/>
            </a:lvl8pPr>
            <a:lvl9pPr marL="3657646" indent="0">
              <a:buNone/>
              <a:defRPr sz="1001"/>
            </a:lvl9pPr>
          </a:lstStyle>
          <a:p>
            <a:pPr lvl="0"/>
            <a:r>
              <a:rPr lang="en-US"/>
              <a:t>Click to edit Master text styles</a:t>
            </a:r>
          </a:p>
        </p:txBody>
      </p:sp>
      <p:sp>
        <p:nvSpPr>
          <p:cNvPr id="5" name="Date Placeholder 4"/>
          <p:cNvSpPr>
            <a:spLocks noGrp="1"/>
          </p:cNvSpPr>
          <p:nvPr>
            <p:ph type="dt" sz="half" idx="10"/>
          </p:nvPr>
        </p:nvSpPr>
        <p:spPr/>
        <p:txBody>
          <a:bodyPr/>
          <a:lstStyle/>
          <a:p>
            <a:fld id="{C764DE79-268F-4C1A-8933-263129D2AF90}" type="datetimeFigureOut">
              <a:rPr lang="en-US" smtClean="0"/>
              <a:t>1/8/2025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40423843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1150" y="1119541"/>
            <a:ext cx="2947482" cy="4601183"/>
          </a:xfrm>
          <a:prstGeom prst="rect">
            <a:avLst/>
          </a:prstGeom>
        </p:spPr>
        <p:txBody>
          <a:bodyPr/>
          <a:lstStyle/>
          <a:p>
            <a:r>
              <a:rPr lang="en-US"/>
              <a:t>Click to edit Master title style</a:t>
            </a:r>
          </a:p>
        </p:txBody>
      </p:sp>
      <p:sp>
        <p:nvSpPr>
          <p:cNvPr id="3" name="Content Placeholder 2"/>
          <p:cNvSpPr>
            <a:spLocks noGrp="1"/>
          </p:cNvSpPr>
          <p:nvPr>
            <p:ph idx="1"/>
          </p:nvPr>
        </p:nvSpPr>
        <p:spPr/>
        <p:txBody>
          <a:bodyPr/>
          <a:lstStyle>
            <a:lvl1pPr marL="0" indent="0">
              <a:buNone/>
              <a:defRPr>
                <a:latin typeface="Arial" panose="020B0604020202020204" pitchFamily="34" charset="0"/>
                <a:cs typeface="Arial" panose="020B0604020202020204" pitchFamily="34" charset="0"/>
              </a:defRPr>
            </a:lvl1pPr>
            <a:lvl2pPr marL="502920" indent="0">
              <a:buNone/>
              <a:defRPr>
                <a:latin typeface="Arial" panose="020B0604020202020204" pitchFamily="34" charset="0"/>
                <a:cs typeface="Arial" panose="020B0604020202020204" pitchFamily="34" charset="0"/>
              </a:defRPr>
            </a:lvl2pPr>
            <a:lvl3pPr marL="960120" indent="0">
              <a:buNone/>
              <a:defRPr>
                <a:latin typeface="Arial" panose="020B0604020202020204" pitchFamily="34" charset="0"/>
                <a:cs typeface="Arial" panose="020B0604020202020204" pitchFamily="34" charset="0"/>
              </a:defRPr>
            </a:lvl3pPr>
            <a:lvl4pPr marL="1417320" indent="0">
              <a:buNone/>
              <a:defRPr>
                <a:latin typeface="Arial" panose="020B0604020202020204" pitchFamily="34" charset="0"/>
                <a:cs typeface="Arial" panose="020B0604020202020204" pitchFamily="34" charset="0"/>
              </a:defRPr>
            </a:lvl4pPr>
            <a:lvl5pPr marL="1874520" indent="0">
              <a:buNone/>
              <a:defRPr>
                <a:latin typeface="Arial" panose="020B0604020202020204" pitchFamily="34" charset="0"/>
                <a:cs typeface="Arial" panose="020B0604020202020204" pitchFamily="34"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a:extLst>
              <a:ext uri="{FF2B5EF4-FFF2-40B4-BE49-F238E27FC236}">
                <a16:creationId xmlns:a16="http://schemas.microsoft.com/office/drawing/2014/main" id="{1EC1C5F2-FC61-4BE5-8B7B-2AD1A462A615}"/>
              </a:ext>
            </a:extLst>
          </p:cNvPr>
          <p:cNvSpPr/>
          <p:nvPr userDrawn="1"/>
        </p:nvSpPr>
        <p:spPr>
          <a:xfrm>
            <a:off x="1" y="756459"/>
            <a:ext cx="3449782" cy="5339542"/>
          </a:xfrm>
          <a:prstGeom prst="rect">
            <a:avLst/>
          </a:prstGeom>
          <a:solidFill>
            <a:srgbClr val="08779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 name="Rectangle 7">
            <a:extLst>
              <a:ext uri="{FF2B5EF4-FFF2-40B4-BE49-F238E27FC236}">
                <a16:creationId xmlns:a16="http://schemas.microsoft.com/office/drawing/2014/main" id="{98C994E4-37C9-4BEB-8A19-7AE3CC4397BC}"/>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Slide Number Placeholder 5">
            <a:extLst>
              <a:ext uri="{FF2B5EF4-FFF2-40B4-BE49-F238E27FC236}">
                <a16:creationId xmlns:a16="http://schemas.microsoft.com/office/drawing/2014/main" id="{3961EBE1-1098-49A3-916A-6F63413DCADC}"/>
              </a:ext>
            </a:extLst>
          </p:cNvPr>
          <p:cNvSpPr txBox="1">
            <a:spLocks/>
          </p:cNvSpPr>
          <p:nvPr userDrawn="1"/>
        </p:nvSpPr>
        <p:spPr>
          <a:xfrm>
            <a:off x="110222" y="6356349"/>
            <a:ext cx="1530927" cy="365125"/>
          </a:xfrm>
          <a:prstGeom prst="rect">
            <a:avLst/>
          </a:prstGeom>
        </p:spPr>
        <p:txBody>
          <a:bodyPr vert="horz" lIns="91440" tIns="45720" rIns="91440" bIns="45720" rtlCol="0" anchor="ctr"/>
          <a:lstStyle>
            <a:defPPr>
              <a:defRPr lang="en-US"/>
            </a:defPPr>
            <a:lvl1pPr marL="0" algn="l" defTabSz="914400" rtl="0" eaLnBrk="1" latinLnBrk="0" hangingPunct="1">
              <a:defRPr sz="1200" b="1" kern="1200">
                <a:solidFill>
                  <a:schemeClr val="accent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66CA3DA-8D10-4AE8-81D3-F164B62AD8CD}" type="slidenum">
              <a:rPr lang="en-US" smtClean="0">
                <a:solidFill>
                  <a:srgbClr val="087797"/>
                </a:solidFill>
                <a:latin typeface="Arial" panose="020B0604020202020204" pitchFamily="34" charset="0"/>
                <a:cs typeface="Arial" panose="020B0604020202020204" pitchFamily="34" charset="0"/>
              </a:rPr>
              <a:pPr/>
              <a:t>‹#›</a:t>
            </a:fld>
            <a:endParaRPr lang="en-US">
              <a:solidFill>
                <a:srgbClr val="087797"/>
              </a:solidFill>
              <a:latin typeface="Arial" panose="020B0604020202020204" pitchFamily="34" charset="0"/>
              <a:cs typeface="Arial" panose="020B0604020202020204" pitchFamily="34" charset="0"/>
            </a:endParaRPr>
          </a:p>
        </p:txBody>
      </p:sp>
      <p:pic>
        <p:nvPicPr>
          <p:cNvPr id="9" name="Picture 8">
            <a:extLst>
              <a:ext uri="{FF2B5EF4-FFF2-40B4-BE49-F238E27FC236}">
                <a16:creationId xmlns:a16="http://schemas.microsoft.com/office/drawing/2014/main" id="{185B56BE-3C02-4E09-BEAB-CBACFBCF47F1}"/>
              </a:ext>
            </a:extLst>
          </p:cNvPr>
          <p:cNvPicPr>
            <a:picLocks noChangeAspect="1"/>
          </p:cNvPicPr>
          <p:nvPr userDrawn="1"/>
        </p:nvPicPr>
        <p:blipFill>
          <a:blip r:embed="rId2"/>
          <a:stretch>
            <a:fillRect/>
          </a:stretch>
        </p:blipFill>
        <p:spPr>
          <a:xfrm>
            <a:off x="10830896" y="6361280"/>
            <a:ext cx="1221470" cy="342529"/>
          </a:xfrm>
          <a:prstGeom prst="rect">
            <a:avLst/>
          </a:prstGeom>
        </p:spPr>
      </p:pic>
    </p:spTree>
    <p:extLst>
      <p:ext uri="{BB962C8B-B14F-4D97-AF65-F5344CB8AC3E}">
        <p14:creationId xmlns:p14="http://schemas.microsoft.com/office/powerpoint/2010/main" val="124865189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19026279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899"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199"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C764DE79-268F-4C1A-8933-263129D2AF90}" type="datetimeFigureOut">
              <a:rPr lang="en-US" smtClean="0"/>
              <a:t>1/8/2025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a:p>
        </p:txBody>
      </p:sp>
    </p:spTree>
    <p:extLst>
      <p:ext uri="{BB962C8B-B14F-4D97-AF65-F5344CB8AC3E}">
        <p14:creationId xmlns:p14="http://schemas.microsoft.com/office/powerpoint/2010/main" val="2154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a:prstGeom prst="rect">
            <a:avLst/>
          </a:prstGeom>
        </p:spPr>
        <p:txBody>
          <a:bodyPr anchor="b">
            <a:normAutofit/>
          </a:bodyPr>
          <a:lstStyle>
            <a:lvl1pPr>
              <a:defRPr sz="5900" b="0" spc="-100" baseline="0">
                <a:solidFill>
                  <a:schemeClr val="tx1">
                    <a:lumMod val="65000"/>
                    <a:lumOff val="35000"/>
                  </a:schemeClr>
                </a:solidFill>
                <a:latin typeface="Arial" panose="020B0604020202020204" pitchFamily="34" charset="0"/>
                <a:cs typeface="Arial" panose="020B0604020202020204" pitchFamily="34" charset="0"/>
              </a:defRPr>
            </a:lvl1pPr>
          </a:lstStyle>
          <a:p>
            <a:r>
              <a:rPr lang="en-US"/>
              <a:t>Click to edit Master title style</a:t>
            </a:r>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latin typeface="Arial" panose="020B0604020202020204" pitchFamily="34" charset="0"/>
                <a:cs typeface="Arial" panose="020B060402020202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6" name="Slide Number Placeholder 5"/>
          <p:cNvSpPr>
            <a:spLocks noGrp="1"/>
          </p:cNvSpPr>
          <p:nvPr>
            <p:ph type="sldNum" sz="quarter" idx="12"/>
          </p:nvPr>
        </p:nvSpPr>
        <p:spPr/>
        <p:txBody>
          <a:bodyPr/>
          <a:lstStyle/>
          <a:p>
            <a:fld id="{F66CA3DA-8D10-4AE8-81D3-F164B62AD8CD}" type="slidenum">
              <a:rPr lang="en-US" smtClean="0"/>
              <a:t>‹#›</a:t>
            </a:fld>
            <a:endParaRPr lang="en-US"/>
          </a:p>
        </p:txBody>
      </p:sp>
      <p:sp>
        <p:nvSpPr>
          <p:cNvPr id="7" name="Rectangle 6">
            <a:extLst>
              <a:ext uri="{FF2B5EF4-FFF2-40B4-BE49-F238E27FC236}">
                <a16:creationId xmlns:a16="http://schemas.microsoft.com/office/drawing/2014/main" id="{AA65271D-A164-4E8D-9F0C-A7843F1F79A1}"/>
              </a:ext>
            </a:extLst>
          </p:cNvPr>
          <p:cNvSpPr/>
          <p:nvPr userDrawn="1"/>
        </p:nvSpPr>
        <p:spPr>
          <a:xfrm>
            <a:off x="0" y="761999"/>
            <a:ext cx="3441469" cy="5334001"/>
          </a:xfrm>
          <a:prstGeom prst="rect">
            <a:avLst/>
          </a:prstGeom>
          <a:solidFill>
            <a:srgbClr val="08779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8" name="Rectangle 7">
            <a:extLst>
              <a:ext uri="{FF2B5EF4-FFF2-40B4-BE49-F238E27FC236}">
                <a16:creationId xmlns:a16="http://schemas.microsoft.com/office/drawing/2014/main" id="{73A4F047-3D3F-4960-8116-429EA523894A}"/>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A6365458-359C-4300-A4E8-CD139BC9E529}"/>
              </a:ext>
            </a:extLst>
          </p:cNvPr>
          <p:cNvPicPr>
            <a:picLocks noChangeAspect="1"/>
          </p:cNvPicPr>
          <p:nvPr userDrawn="1"/>
        </p:nvPicPr>
        <p:blipFill>
          <a:blip r:embed="rId2"/>
          <a:stretch>
            <a:fillRect/>
          </a:stretch>
        </p:blipFill>
        <p:spPr>
          <a:xfrm>
            <a:off x="10830896" y="6361280"/>
            <a:ext cx="1221470" cy="342529"/>
          </a:xfrm>
          <a:prstGeom prst="rect">
            <a:avLst/>
          </a:prstGeom>
        </p:spPr>
      </p:pic>
    </p:spTree>
    <p:extLst>
      <p:ext uri="{BB962C8B-B14F-4D97-AF65-F5344CB8AC3E}">
        <p14:creationId xmlns:p14="http://schemas.microsoft.com/office/powerpoint/2010/main" val="39401871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51150" y="1119541"/>
            <a:ext cx="2947482" cy="4601183"/>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3867912" y="868680"/>
            <a:ext cx="3474720" cy="5120640"/>
          </a:xfrm>
        </p:spPr>
        <p:txBody>
          <a:bodyPr/>
          <a:lstStyle>
            <a:lvl1pPr marL="0" indent="0">
              <a:buNone/>
              <a:defRPr sz="2000">
                <a:latin typeface="Arial" panose="020B0604020202020204" pitchFamily="34" charset="0"/>
                <a:cs typeface="Arial" panose="020B0604020202020204" pitchFamily="34" charset="0"/>
              </a:defRPr>
            </a:lvl1pPr>
            <a:lvl2pPr marL="502920" indent="0">
              <a:buNone/>
              <a:defRPr sz="1800">
                <a:latin typeface="Arial" panose="020B0604020202020204" pitchFamily="34" charset="0"/>
                <a:cs typeface="Arial" panose="020B0604020202020204" pitchFamily="34" charset="0"/>
              </a:defRPr>
            </a:lvl2pPr>
            <a:lvl3pPr marL="960120" indent="0">
              <a:buNone/>
              <a:defRPr sz="1600">
                <a:latin typeface="Arial" panose="020B0604020202020204" pitchFamily="34" charset="0"/>
                <a:cs typeface="Arial" panose="020B0604020202020204" pitchFamily="34" charset="0"/>
              </a:defRPr>
            </a:lvl3pPr>
            <a:lvl4pPr marL="1417320" indent="0">
              <a:buNone/>
              <a:defRPr sz="1400">
                <a:latin typeface="Arial" panose="020B0604020202020204" pitchFamily="34" charset="0"/>
                <a:cs typeface="Arial" panose="020B0604020202020204" pitchFamily="34" charset="0"/>
              </a:defRPr>
            </a:lvl4pPr>
            <a:lvl5pPr marL="1874520" indent="0">
              <a:buNone/>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7818120" y="868680"/>
            <a:ext cx="3474720" cy="5120640"/>
          </a:xfrm>
        </p:spPr>
        <p:txBody>
          <a:bodyPr/>
          <a:lstStyle>
            <a:lvl1pPr marL="0" indent="0">
              <a:buNone/>
              <a:defRPr sz="2000">
                <a:latin typeface="Arial" panose="020B0604020202020204" pitchFamily="34" charset="0"/>
                <a:cs typeface="Arial" panose="020B0604020202020204" pitchFamily="34" charset="0"/>
              </a:defRPr>
            </a:lvl1pPr>
            <a:lvl2pPr marL="502920" indent="0">
              <a:buNone/>
              <a:defRPr sz="1800">
                <a:latin typeface="Arial" panose="020B0604020202020204" pitchFamily="34" charset="0"/>
                <a:cs typeface="Arial" panose="020B0604020202020204" pitchFamily="34" charset="0"/>
              </a:defRPr>
            </a:lvl2pPr>
            <a:lvl3pPr marL="960120" indent="0">
              <a:buNone/>
              <a:defRPr sz="1600">
                <a:latin typeface="Arial" panose="020B0604020202020204" pitchFamily="34" charset="0"/>
                <a:cs typeface="Arial" panose="020B0604020202020204" pitchFamily="34" charset="0"/>
              </a:defRPr>
            </a:lvl3pPr>
            <a:lvl4pPr marL="1417320" indent="0">
              <a:buNone/>
              <a:defRPr sz="1400">
                <a:latin typeface="Arial" panose="020B0604020202020204" pitchFamily="34" charset="0"/>
                <a:cs typeface="Arial" panose="020B0604020202020204" pitchFamily="34" charset="0"/>
              </a:defRPr>
            </a:lvl4pPr>
            <a:lvl5pPr marL="1874520" indent="0">
              <a:buNone/>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Slide Number Placeholder 9"/>
          <p:cNvSpPr>
            <a:spLocks noGrp="1"/>
          </p:cNvSpPr>
          <p:nvPr>
            <p:ph type="sldNum" sz="quarter" idx="12"/>
          </p:nvPr>
        </p:nvSpPr>
        <p:spPr/>
        <p:txBody>
          <a:bodyPr/>
          <a:lstStyle/>
          <a:p>
            <a:fld id="{F66CA3DA-8D10-4AE8-81D3-F164B62AD8CD}" type="slidenum">
              <a:rPr lang="en-US" smtClean="0"/>
              <a:t>‹#›</a:t>
            </a:fld>
            <a:endParaRPr lang="en-US"/>
          </a:p>
        </p:txBody>
      </p:sp>
      <p:sp>
        <p:nvSpPr>
          <p:cNvPr id="11" name="Rectangle 10">
            <a:extLst>
              <a:ext uri="{FF2B5EF4-FFF2-40B4-BE49-F238E27FC236}">
                <a16:creationId xmlns:a16="http://schemas.microsoft.com/office/drawing/2014/main" id="{C1F304B2-E183-4437-AF8E-54C0024978DD}"/>
              </a:ext>
            </a:extLst>
          </p:cNvPr>
          <p:cNvSpPr/>
          <p:nvPr userDrawn="1"/>
        </p:nvSpPr>
        <p:spPr>
          <a:xfrm>
            <a:off x="1" y="748145"/>
            <a:ext cx="3474720" cy="5347855"/>
          </a:xfrm>
          <a:prstGeom prst="rect">
            <a:avLst/>
          </a:prstGeom>
          <a:solidFill>
            <a:srgbClr val="08779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B84EFF6B-B9EC-43EF-80D9-2FC2AD301FD6}"/>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D9D54223-718C-43BB-8E45-BDB4352790E0}"/>
              </a:ext>
            </a:extLst>
          </p:cNvPr>
          <p:cNvPicPr>
            <a:picLocks noChangeAspect="1"/>
          </p:cNvPicPr>
          <p:nvPr userDrawn="1"/>
        </p:nvPicPr>
        <p:blipFill>
          <a:blip r:embed="rId2"/>
          <a:stretch>
            <a:fillRect/>
          </a:stretch>
        </p:blipFill>
        <p:spPr>
          <a:xfrm>
            <a:off x="10830896" y="6361280"/>
            <a:ext cx="1221470" cy="342529"/>
          </a:xfrm>
          <a:prstGeom prst="rect">
            <a:avLst/>
          </a:prstGeom>
        </p:spPr>
      </p:pic>
    </p:spTree>
    <p:extLst>
      <p:ext uri="{BB962C8B-B14F-4D97-AF65-F5344CB8AC3E}">
        <p14:creationId xmlns:p14="http://schemas.microsoft.com/office/powerpoint/2010/main" val="3451434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251150" y="1119541"/>
            <a:ext cx="2947482" cy="4601183"/>
          </a:xfrm>
          <a:prstGeom prst="rect">
            <a:avLst/>
          </a:prstGeom>
        </p:spPr>
        <p:txBody>
          <a:bodyPr/>
          <a:lstStyle/>
          <a:p>
            <a:r>
              <a:rPr lang="en-US"/>
              <a:t>Click to edit Master title style</a:t>
            </a:r>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3867912" y="1930936"/>
            <a:ext cx="3474720" cy="4023360"/>
          </a:xfrm>
        </p:spPr>
        <p:txBody>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7818463" y="1930936"/>
            <a:ext cx="3474720" cy="4023360"/>
          </a:xfrm>
        </p:spPr>
        <p:txBody>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Slide Number Placeholder 11"/>
          <p:cNvSpPr>
            <a:spLocks noGrp="1"/>
          </p:cNvSpPr>
          <p:nvPr>
            <p:ph type="sldNum" sz="quarter" idx="12"/>
          </p:nvPr>
        </p:nvSpPr>
        <p:spPr/>
        <p:txBody>
          <a:bodyPr/>
          <a:lstStyle/>
          <a:p>
            <a:fld id="{F66CA3DA-8D10-4AE8-81D3-F164B62AD8CD}" type="slidenum">
              <a:rPr lang="en-US" smtClean="0"/>
              <a:t>‹#›</a:t>
            </a:fld>
            <a:endParaRPr lang="en-US"/>
          </a:p>
        </p:txBody>
      </p:sp>
      <p:sp>
        <p:nvSpPr>
          <p:cNvPr id="13" name="Rectangle 12">
            <a:extLst>
              <a:ext uri="{FF2B5EF4-FFF2-40B4-BE49-F238E27FC236}">
                <a16:creationId xmlns:a16="http://schemas.microsoft.com/office/drawing/2014/main" id="{B0C61A68-85A0-4915-89D3-81811F407E67}"/>
              </a:ext>
            </a:extLst>
          </p:cNvPr>
          <p:cNvSpPr/>
          <p:nvPr userDrawn="1"/>
        </p:nvSpPr>
        <p:spPr>
          <a:xfrm>
            <a:off x="0" y="761999"/>
            <a:ext cx="3441469" cy="5334001"/>
          </a:xfrm>
          <a:prstGeom prst="rect">
            <a:avLst/>
          </a:prstGeom>
          <a:solidFill>
            <a:srgbClr val="08779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4" name="Rectangle 13">
            <a:extLst>
              <a:ext uri="{FF2B5EF4-FFF2-40B4-BE49-F238E27FC236}">
                <a16:creationId xmlns:a16="http://schemas.microsoft.com/office/drawing/2014/main" id="{B84CEE3E-FBA0-4062-9570-F978BC381B0F}"/>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a:extLst>
              <a:ext uri="{FF2B5EF4-FFF2-40B4-BE49-F238E27FC236}">
                <a16:creationId xmlns:a16="http://schemas.microsoft.com/office/drawing/2014/main" id="{3D36FE4B-A8D7-4692-A6D5-07F0074A9504}"/>
              </a:ext>
            </a:extLst>
          </p:cNvPr>
          <p:cNvPicPr>
            <a:picLocks noChangeAspect="1"/>
          </p:cNvPicPr>
          <p:nvPr userDrawn="1"/>
        </p:nvPicPr>
        <p:blipFill>
          <a:blip r:embed="rId2"/>
          <a:stretch>
            <a:fillRect/>
          </a:stretch>
        </p:blipFill>
        <p:spPr>
          <a:xfrm>
            <a:off x="10830896" y="6361280"/>
            <a:ext cx="1221470" cy="342529"/>
          </a:xfrm>
          <a:prstGeom prst="rect">
            <a:avLst/>
          </a:prstGeom>
        </p:spPr>
      </p:pic>
    </p:spTree>
    <p:extLst>
      <p:ext uri="{BB962C8B-B14F-4D97-AF65-F5344CB8AC3E}">
        <p14:creationId xmlns:p14="http://schemas.microsoft.com/office/powerpoint/2010/main" val="20718931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a:xfrm>
            <a:off x="251150" y="1119541"/>
            <a:ext cx="2947482" cy="4601183"/>
          </a:xfrm>
          <a:prstGeom prst="rect">
            <a:avLst/>
          </a:prstGeom>
        </p:spPr>
        <p:txBody>
          <a:bodyPr/>
          <a:lstStyle/>
          <a:p>
            <a:r>
              <a:rPr lang="en-US"/>
              <a:t>Click to edit Master title style</a:t>
            </a:r>
          </a:p>
        </p:txBody>
      </p:sp>
      <p:sp>
        <p:nvSpPr>
          <p:cNvPr id="8" name="Slide Number Placeholder 7"/>
          <p:cNvSpPr>
            <a:spLocks noGrp="1"/>
          </p:cNvSpPr>
          <p:nvPr>
            <p:ph type="sldNum" sz="quarter" idx="12"/>
          </p:nvPr>
        </p:nvSpPr>
        <p:spPr/>
        <p:txBody>
          <a:bodyPr/>
          <a:lstStyle/>
          <a:p>
            <a:fld id="{F66CA3DA-8D10-4AE8-81D3-F164B62AD8CD}" type="slidenum">
              <a:rPr lang="en-US" smtClean="0"/>
              <a:t>‹#›</a:t>
            </a:fld>
            <a:endParaRPr lang="en-US"/>
          </a:p>
        </p:txBody>
      </p:sp>
      <p:sp>
        <p:nvSpPr>
          <p:cNvPr id="9" name="Rectangle 8">
            <a:extLst>
              <a:ext uri="{FF2B5EF4-FFF2-40B4-BE49-F238E27FC236}">
                <a16:creationId xmlns:a16="http://schemas.microsoft.com/office/drawing/2014/main" id="{DC504C27-5590-4177-97BE-94F2E7393F11}"/>
              </a:ext>
            </a:extLst>
          </p:cNvPr>
          <p:cNvSpPr/>
          <p:nvPr userDrawn="1"/>
        </p:nvSpPr>
        <p:spPr>
          <a:xfrm>
            <a:off x="0" y="761999"/>
            <a:ext cx="3441469" cy="5334001"/>
          </a:xfrm>
          <a:prstGeom prst="rect">
            <a:avLst/>
          </a:prstGeom>
          <a:solidFill>
            <a:srgbClr val="08779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0" name="Rectangle 9">
            <a:extLst>
              <a:ext uri="{FF2B5EF4-FFF2-40B4-BE49-F238E27FC236}">
                <a16:creationId xmlns:a16="http://schemas.microsoft.com/office/drawing/2014/main" id="{034CC9F2-89C3-4131-A548-F211D7CB3318}"/>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CB4E4944-EAEC-4199-B455-42BCEB377274}"/>
              </a:ext>
            </a:extLst>
          </p:cNvPr>
          <p:cNvPicPr>
            <a:picLocks noChangeAspect="1"/>
          </p:cNvPicPr>
          <p:nvPr userDrawn="1"/>
        </p:nvPicPr>
        <p:blipFill>
          <a:blip r:embed="rId2"/>
          <a:stretch>
            <a:fillRect/>
          </a:stretch>
        </p:blipFill>
        <p:spPr>
          <a:xfrm>
            <a:off x="10830896" y="6361280"/>
            <a:ext cx="1221470" cy="342529"/>
          </a:xfrm>
          <a:prstGeom prst="rect">
            <a:avLst/>
          </a:prstGeom>
        </p:spPr>
      </p:pic>
    </p:spTree>
    <p:extLst>
      <p:ext uri="{BB962C8B-B14F-4D97-AF65-F5344CB8AC3E}">
        <p14:creationId xmlns:p14="http://schemas.microsoft.com/office/powerpoint/2010/main" val="3903982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a:prstGeom prst="rect">
            <a:avLst/>
          </a:prstGeom>
        </p:spPr>
        <p:txBody>
          <a:bodyPr anchor="b">
            <a:normAutofit/>
          </a:bodyPr>
          <a:lstStyle>
            <a:lvl1pPr>
              <a:defRPr sz="3200" b="0" baseline="0"/>
            </a:lvl1pPr>
          </a:lstStyle>
          <a:p>
            <a:r>
              <a:rPr lang="en-US"/>
              <a:t>Click to edit Master title style</a:t>
            </a:r>
          </a:p>
        </p:txBody>
      </p:sp>
      <p:sp>
        <p:nvSpPr>
          <p:cNvPr id="3" name="Content Placeholder 2"/>
          <p:cNvSpPr>
            <a:spLocks noGrp="1"/>
          </p:cNvSpPr>
          <p:nvPr>
            <p:ph idx="1"/>
          </p:nvPr>
        </p:nvSpPr>
        <p:spPr>
          <a:xfrm>
            <a:off x="3867912" y="868680"/>
            <a:ext cx="7315200" cy="5120640"/>
          </a:xfrm>
        </p:spPr>
        <p:txBody>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Slide Number Placeholder 9"/>
          <p:cNvSpPr>
            <a:spLocks noGrp="1"/>
          </p:cNvSpPr>
          <p:nvPr>
            <p:ph type="sldNum" sz="quarter" idx="12"/>
          </p:nvPr>
        </p:nvSpPr>
        <p:spPr/>
        <p:txBody>
          <a:bodyPr/>
          <a:lstStyle/>
          <a:p>
            <a:fld id="{F66CA3DA-8D10-4AE8-81D3-F164B62AD8CD}" type="slidenum">
              <a:rPr lang="en-US" smtClean="0"/>
              <a:t>‹#›</a:t>
            </a:fld>
            <a:endParaRPr lang="en-US"/>
          </a:p>
        </p:txBody>
      </p:sp>
      <p:sp>
        <p:nvSpPr>
          <p:cNvPr id="11" name="Rectangle 10">
            <a:extLst>
              <a:ext uri="{FF2B5EF4-FFF2-40B4-BE49-F238E27FC236}">
                <a16:creationId xmlns:a16="http://schemas.microsoft.com/office/drawing/2014/main" id="{031984CB-FF75-484A-AE46-317583517C9A}"/>
              </a:ext>
            </a:extLst>
          </p:cNvPr>
          <p:cNvSpPr/>
          <p:nvPr userDrawn="1"/>
        </p:nvSpPr>
        <p:spPr>
          <a:xfrm>
            <a:off x="0" y="761999"/>
            <a:ext cx="3441469" cy="5334001"/>
          </a:xfrm>
          <a:prstGeom prst="rect">
            <a:avLst/>
          </a:prstGeom>
          <a:solidFill>
            <a:srgbClr val="08779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144AF4B4-5DA6-4F93-96CC-159794F6F668}"/>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395AD124-4C7B-42AA-AC96-A1DE84FE27A7}"/>
              </a:ext>
            </a:extLst>
          </p:cNvPr>
          <p:cNvPicPr>
            <a:picLocks noChangeAspect="1"/>
          </p:cNvPicPr>
          <p:nvPr userDrawn="1"/>
        </p:nvPicPr>
        <p:blipFill>
          <a:blip r:embed="rId2"/>
          <a:stretch>
            <a:fillRect/>
          </a:stretch>
        </p:blipFill>
        <p:spPr>
          <a:xfrm>
            <a:off x="10830896" y="6361280"/>
            <a:ext cx="1221470" cy="342529"/>
          </a:xfrm>
          <a:prstGeom prst="rect">
            <a:avLst/>
          </a:prstGeom>
        </p:spPr>
      </p:pic>
    </p:spTree>
    <p:extLst>
      <p:ext uri="{BB962C8B-B14F-4D97-AF65-F5344CB8AC3E}">
        <p14:creationId xmlns:p14="http://schemas.microsoft.com/office/powerpoint/2010/main" val="20791783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a:prstGeom prst="rect">
            <a:avLst/>
          </a:prstGeom>
        </p:spPr>
        <p:txBody>
          <a:bodyPr anchor="b">
            <a:normAutofit/>
          </a:bodyPr>
          <a:lstStyle>
            <a:lvl1pPr>
              <a:defRPr sz="3200" b="0"/>
            </a:lvl1pPr>
          </a:lstStyle>
          <a:p>
            <a:r>
              <a:rPr lang="en-US"/>
              <a:t>Click to edit Master title style</a:t>
            </a:r>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Slide Number Placeholder 9"/>
          <p:cNvSpPr>
            <a:spLocks noGrp="1"/>
          </p:cNvSpPr>
          <p:nvPr>
            <p:ph type="sldNum" sz="quarter" idx="12"/>
          </p:nvPr>
        </p:nvSpPr>
        <p:spPr/>
        <p:txBody>
          <a:bodyPr/>
          <a:lstStyle/>
          <a:p>
            <a:fld id="{F66CA3DA-8D10-4AE8-81D3-F164B62AD8CD}" type="slidenum">
              <a:rPr lang="en-US" smtClean="0"/>
              <a:t>‹#›</a:t>
            </a:fld>
            <a:endParaRPr lang="en-US"/>
          </a:p>
        </p:txBody>
      </p:sp>
      <p:sp>
        <p:nvSpPr>
          <p:cNvPr id="11" name="Rectangle 10">
            <a:extLst>
              <a:ext uri="{FF2B5EF4-FFF2-40B4-BE49-F238E27FC236}">
                <a16:creationId xmlns:a16="http://schemas.microsoft.com/office/drawing/2014/main" id="{62F9F425-39C5-4B3D-8F81-26545FF900E2}"/>
              </a:ext>
            </a:extLst>
          </p:cNvPr>
          <p:cNvSpPr/>
          <p:nvPr userDrawn="1"/>
        </p:nvSpPr>
        <p:spPr>
          <a:xfrm>
            <a:off x="0" y="761999"/>
            <a:ext cx="3441469" cy="5334001"/>
          </a:xfrm>
          <a:prstGeom prst="rect">
            <a:avLst/>
          </a:prstGeom>
          <a:solidFill>
            <a:srgbClr val="08779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12" name="Rectangle 11">
            <a:extLst>
              <a:ext uri="{FF2B5EF4-FFF2-40B4-BE49-F238E27FC236}">
                <a16:creationId xmlns:a16="http://schemas.microsoft.com/office/drawing/2014/main" id="{C922E87B-7DCE-4632-B91D-CE96B8DC07A8}"/>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05B4CCA4-5BEE-4DFF-8278-365B68551AAF}"/>
              </a:ext>
            </a:extLst>
          </p:cNvPr>
          <p:cNvPicPr>
            <a:picLocks noChangeAspect="1"/>
          </p:cNvPicPr>
          <p:nvPr userDrawn="1"/>
        </p:nvPicPr>
        <p:blipFill>
          <a:blip r:embed="rId2"/>
          <a:stretch>
            <a:fillRect/>
          </a:stretch>
        </p:blipFill>
        <p:spPr>
          <a:xfrm>
            <a:off x="10830896" y="6361280"/>
            <a:ext cx="1221470" cy="342529"/>
          </a:xfrm>
          <a:prstGeom prst="rect">
            <a:avLst/>
          </a:prstGeom>
        </p:spPr>
      </p:pic>
    </p:spTree>
    <p:extLst>
      <p:ext uri="{BB962C8B-B14F-4D97-AF65-F5344CB8AC3E}">
        <p14:creationId xmlns:p14="http://schemas.microsoft.com/office/powerpoint/2010/main" val="19996273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BB4325A9-12DB-4914-B6BF-F1E95110DEC1}"/>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10914808-1663-4195-B4A2-8E8565DAB4CD}"/>
              </a:ext>
            </a:extLst>
          </p:cNvPr>
          <p:cNvPicPr>
            <a:picLocks noChangeAspect="1"/>
          </p:cNvPicPr>
          <p:nvPr userDrawn="1"/>
        </p:nvPicPr>
        <p:blipFill>
          <a:blip r:embed="rId2"/>
          <a:stretch>
            <a:fillRect/>
          </a:stretch>
        </p:blipFill>
        <p:spPr>
          <a:xfrm>
            <a:off x="10830896" y="6361280"/>
            <a:ext cx="1221470" cy="342529"/>
          </a:xfrm>
          <a:prstGeom prst="rect">
            <a:avLst/>
          </a:prstGeom>
        </p:spPr>
      </p:pic>
      <p:sp>
        <p:nvSpPr>
          <p:cNvPr id="2" name="Text Placeholder 2">
            <a:extLst>
              <a:ext uri="{FF2B5EF4-FFF2-40B4-BE49-F238E27FC236}">
                <a16:creationId xmlns:a16="http://schemas.microsoft.com/office/drawing/2014/main" id="{7B9B83BF-6FAB-00FC-8A61-9EAB408E4BC7}"/>
              </a:ext>
            </a:extLst>
          </p:cNvPr>
          <p:cNvSpPr>
            <a:spLocks noGrp="1"/>
          </p:cNvSpPr>
          <p:nvPr>
            <p:ph type="body" idx="1"/>
          </p:nvPr>
        </p:nvSpPr>
        <p:spPr>
          <a:xfrm>
            <a:off x="272941" y="560123"/>
            <a:ext cx="11582943" cy="807720"/>
          </a:xfrm>
        </p:spPr>
        <p:txBody>
          <a:bodyPr anchor="b">
            <a:normAutofit/>
          </a:bodyPr>
          <a:lstStyle>
            <a:lvl1pPr marL="0" indent="0">
              <a:spcBef>
                <a:spcPts val="0"/>
              </a:spcBef>
              <a:buNone/>
              <a:defRPr sz="2000" b="1">
                <a:solidFill>
                  <a:schemeClr val="tx1">
                    <a:lumMod val="65000"/>
                    <a:lumOff val="35000"/>
                  </a:schemeClr>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 name="Content Placeholder 3">
            <a:extLst>
              <a:ext uri="{FF2B5EF4-FFF2-40B4-BE49-F238E27FC236}">
                <a16:creationId xmlns:a16="http://schemas.microsoft.com/office/drawing/2014/main" id="{5DCC8245-F7B5-7979-E9CF-9C8E4D2EA4EB}"/>
              </a:ext>
            </a:extLst>
          </p:cNvPr>
          <p:cNvSpPr>
            <a:spLocks noGrp="1"/>
          </p:cNvSpPr>
          <p:nvPr>
            <p:ph sz="half" idx="2"/>
          </p:nvPr>
        </p:nvSpPr>
        <p:spPr>
          <a:xfrm>
            <a:off x="272941" y="1467473"/>
            <a:ext cx="11582943" cy="4023360"/>
          </a:xfrm>
        </p:spPr>
        <p:txBody>
          <a:bodyPr/>
          <a:lstStyle>
            <a:lvl1pPr>
              <a:defRPr sz="2000">
                <a:latin typeface="Arial" panose="020B0604020202020204" pitchFamily="34" charset="0"/>
                <a:cs typeface="Arial" panose="020B0604020202020204" pitchFamily="34" charset="0"/>
              </a:defRPr>
            </a:lvl1pPr>
            <a:lvl2pPr>
              <a:defRPr sz="1800">
                <a:latin typeface="Arial" panose="020B0604020202020204" pitchFamily="34" charset="0"/>
                <a:cs typeface="Arial" panose="020B0604020202020204" pitchFamily="34" charset="0"/>
              </a:defRPr>
            </a:lvl2pPr>
            <a:lvl3pPr>
              <a:defRPr sz="1600">
                <a:latin typeface="Arial" panose="020B0604020202020204" pitchFamily="34" charset="0"/>
                <a:cs typeface="Arial" panose="020B0604020202020204" pitchFamily="34" charset="0"/>
              </a:defRPr>
            </a:lvl3pPr>
            <a:lvl4pPr>
              <a:defRPr sz="14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18954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9B43A365-1476-47CC-A88F-C5504ACB7152}"/>
              </a:ext>
            </a:extLst>
          </p:cNvPr>
          <p:cNvSpPr/>
          <p:nvPr userDrawn="1"/>
        </p:nvSpPr>
        <p:spPr>
          <a:xfrm>
            <a:off x="0" y="750362"/>
            <a:ext cx="3449782" cy="5339542"/>
          </a:xfrm>
          <a:prstGeom prst="rect">
            <a:avLst/>
          </a:prstGeom>
          <a:solidFill>
            <a:srgbClr val="087797"/>
          </a:solidFill>
          <a:ln>
            <a:noFill/>
          </a:ln>
        </p:spPr>
        <p:style>
          <a:lnRef idx="2">
            <a:schemeClr val="accent1">
              <a:shade val="50000"/>
            </a:schemeClr>
          </a:lnRef>
          <a:fillRef idx="1">
            <a:schemeClr val="accent1"/>
          </a:fillRef>
          <a:effectRef idx="0">
            <a:schemeClr val="accent1"/>
          </a:effectRef>
          <a:fontRef idx="minor">
            <a:schemeClr val="lt1"/>
          </a:fontRef>
        </p:style>
        <p:txBody>
          <a:bodyPr/>
          <a:lstStyle/>
          <a:p>
            <a:endParaRPr lang="en-US"/>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4"/>
          </p:nvPr>
        </p:nvSpPr>
        <p:spPr>
          <a:xfrm>
            <a:off x="110222" y="6356349"/>
            <a:ext cx="1530927" cy="365125"/>
          </a:xfrm>
          <a:prstGeom prst="rect">
            <a:avLst/>
          </a:prstGeom>
        </p:spPr>
        <p:txBody>
          <a:bodyPr vert="horz" lIns="91440" tIns="45720" rIns="91440" bIns="45720" rtlCol="0" anchor="ctr"/>
          <a:lstStyle>
            <a:lvl1pPr algn="l">
              <a:defRPr sz="1200" b="1">
                <a:solidFill>
                  <a:srgbClr val="087797"/>
                </a:solidFill>
                <a:latin typeface="Arial" panose="020B0604020202020204" pitchFamily="34" charset="0"/>
                <a:cs typeface="Arial" panose="020B0604020202020204" pitchFamily="34" charset="0"/>
              </a:defRPr>
            </a:lvl1pPr>
          </a:lstStyle>
          <a:p>
            <a:fld id="{F66CA3DA-8D10-4AE8-81D3-F164B62AD8CD}" type="slidenum">
              <a:rPr lang="en-US" smtClean="0"/>
              <a:pPr/>
              <a:t>‹#›</a:t>
            </a:fld>
            <a:endParaRPr lang="en-US"/>
          </a:p>
        </p:txBody>
      </p:sp>
      <p:sp>
        <p:nvSpPr>
          <p:cNvPr id="10" name="Rectangle 9">
            <a:extLst>
              <a:ext uri="{FF2B5EF4-FFF2-40B4-BE49-F238E27FC236}">
                <a16:creationId xmlns:a16="http://schemas.microsoft.com/office/drawing/2014/main" id="{91511BAA-4DA7-4101-9626-720B95B56405}"/>
              </a:ext>
            </a:extLst>
          </p:cNvPr>
          <p:cNvSpPr/>
          <p:nvPr userDrawn="1"/>
        </p:nvSpPr>
        <p:spPr>
          <a:xfrm>
            <a:off x="0" y="0"/>
            <a:ext cx="12192000" cy="136525"/>
          </a:xfrm>
          <a:prstGeom prst="rect">
            <a:avLst/>
          </a:prstGeom>
          <a:solidFill>
            <a:srgbClr val="CDA31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9068594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8" r:id="rId7"/>
    <p:sldLayoutId id="2147483669" r:id="rId8"/>
    <p:sldLayoutId id="2147483667" r:id="rId9"/>
    <p:sldLayoutId id="2147483670" r:id="rId10"/>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200"/>
        </a:spcBef>
        <a:buClr>
          <a:schemeClr val="accent1"/>
        </a:buClr>
        <a:buFont typeface="Wingdings 2" pitchFamily="18" charset="2"/>
        <a:buNone/>
        <a:defRPr sz="2000"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502920" indent="0" algn="l" defTabSz="914400" rtl="0" eaLnBrk="1" latinLnBrk="0" hangingPunct="1">
        <a:lnSpc>
          <a:spcPct val="90000"/>
        </a:lnSpc>
        <a:spcBef>
          <a:spcPts val="250"/>
        </a:spcBef>
        <a:spcAft>
          <a:spcPts val="250"/>
        </a:spcAft>
        <a:buClr>
          <a:schemeClr val="accent1"/>
        </a:buClr>
        <a:buFont typeface="Wingdings 2" pitchFamily="18" charset="2"/>
        <a:buNone/>
        <a:defRPr sz="1800"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60120" indent="0" algn="l" defTabSz="914400" rtl="0" eaLnBrk="1" latinLnBrk="0" hangingPunct="1">
        <a:lnSpc>
          <a:spcPct val="90000"/>
        </a:lnSpc>
        <a:spcBef>
          <a:spcPts val="250"/>
        </a:spcBef>
        <a:spcAft>
          <a:spcPts val="250"/>
        </a:spcAft>
        <a:buClr>
          <a:schemeClr val="accent1"/>
        </a:buClr>
        <a:buFont typeface="Wingdings 2" pitchFamily="18" charset="2"/>
        <a:buNone/>
        <a:defRPr sz="1600"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41732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74520" indent="0" algn="l" defTabSz="914400" rtl="0" eaLnBrk="1" latinLnBrk="0" hangingPunct="1">
        <a:lnSpc>
          <a:spcPct val="90000"/>
        </a:lnSpc>
        <a:spcBef>
          <a:spcPts val="250"/>
        </a:spcBef>
        <a:spcAft>
          <a:spcPts val="250"/>
        </a:spcAft>
        <a:buClr>
          <a:schemeClr val="accent1"/>
        </a:buClr>
        <a:buFont typeface="Wingdings 2" pitchFamily="18" charset="2"/>
        <a:buNone/>
        <a:defRPr sz="1400"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gradFill flip="none" rotWithShape="1">
          <a:gsLst>
            <a:gs pos="63000">
              <a:srgbClr val="000090"/>
            </a:gs>
            <a:gs pos="100000">
              <a:srgbClr val="0000FF"/>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2"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2"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1"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764DE79-268F-4C1A-8933-263129D2AF90}" type="datetimeFigureOut">
              <a:rPr lang="en-US" smtClean="0"/>
              <a:t>1/8/2025</a:t>
            </a:fld>
            <a:endParaRPr lang="en-US"/>
          </a:p>
        </p:txBody>
      </p:sp>
      <p:sp>
        <p:nvSpPr>
          <p:cNvPr id="5" name="Footer Placeholder 4"/>
          <p:cNvSpPr>
            <a:spLocks noGrp="1"/>
          </p:cNvSpPr>
          <p:nvPr>
            <p:ph type="ftr" sz="quarter" idx="3"/>
          </p:nvPr>
        </p:nvSpPr>
        <p:spPr>
          <a:xfrm>
            <a:off x="4038602"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1"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8F63A3B-78C7-47BE-AE5E-E10140E04643}" type="slidenum">
              <a:rPr lang="en-US" smtClean="0"/>
              <a:t>‹#›</a:t>
            </a:fld>
            <a:endParaRPr lang="en-US"/>
          </a:p>
        </p:txBody>
      </p:sp>
    </p:spTree>
    <p:extLst>
      <p:ext uri="{BB962C8B-B14F-4D97-AF65-F5344CB8AC3E}">
        <p14:creationId xmlns:p14="http://schemas.microsoft.com/office/powerpoint/2010/main" val="3333011047"/>
      </p:ext>
    </p:extLst>
  </p:cSld>
  <p:clrMap bg1="dk1" tx1="lt1" bg2="dk2" tx2="lt2" accent1="accent1" accent2="accent2" accent3="accent3" accent4="accent4" accent5="accent5" accent6="accent6" hlink="hlink" folHlink="fol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txStyles>
    <p:titleStyle>
      <a:lvl1pPr algn="l" defTabSz="914411"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4" indent="-228604" algn="l" defTabSz="914411" rtl="0" eaLnBrk="1" latinLnBrk="0" hangingPunct="1">
        <a:lnSpc>
          <a:spcPct val="90000"/>
        </a:lnSpc>
        <a:spcBef>
          <a:spcPts val="1001"/>
        </a:spcBef>
        <a:buFont typeface="Arial" panose="020B0604020202020204" pitchFamily="34" charset="0"/>
        <a:buChar char="•"/>
        <a:defRPr sz="2800" kern="1200">
          <a:solidFill>
            <a:schemeClr val="tx1"/>
          </a:solidFill>
          <a:latin typeface="+mn-lt"/>
          <a:ea typeface="+mn-ea"/>
          <a:cs typeface="+mn-cs"/>
        </a:defRPr>
      </a:lvl1pPr>
      <a:lvl2pPr marL="685809" indent="-228604" algn="l" defTabSz="914411"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15" indent="-228604" algn="l" defTabSz="914411"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21"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4pPr>
      <a:lvl5pPr marL="2057427"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5pPr>
      <a:lvl6pPr marL="2514632"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6pPr>
      <a:lvl7pPr marL="2971838"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7pPr>
      <a:lvl8pPr marL="3429044"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8pPr>
      <a:lvl9pPr marL="3886249" indent="-228604" algn="l" defTabSz="914411" rtl="0" eaLnBrk="1" latinLnBrk="0" hangingPunct="1">
        <a:lnSpc>
          <a:spcPct val="90000"/>
        </a:lnSpc>
        <a:spcBef>
          <a:spcPts val="500"/>
        </a:spcBef>
        <a:buFont typeface="Arial" panose="020B0604020202020204" pitchFamily="34" charset="0"/>
        <a:buChar char="•"/>
        <a:defRPr sz="1801" kern="1200">
          <a:solidFill>
            <a:schemeClr val="tx1"/>
          </a:solidFill>
          <a:latin typeface="+mn-lt"/>
          <a:ea typeface="+mn-ea"/>
          <a:cs typeface="+mn-cs"/>
        </a:defRPr>
      </a:lvl9pPr>
    </p:bodyStyle>
    <p:otherStyle>
      <a:defPPr>
        <a:defRPr lang="en-US"/>
      </a:defPPr>
      <a:lvl1pPr marL="0" algn="l" defTabSz="914411" rtl="0" eaLnBrk="1" latinLnBrk="0" hangingPunct="1">
        <a:defRPr sz="1801" kern="1200">
          <a:solidFill>
            <a:schemeClr val="tx1"/>
          </a:solidFill>
          <a:latin typeface="+mn-lt"/>
          <a:ea typeface="+mn-ea"/>
          <a:cs typeface="+mn-cs"/>
        </a:defRPr>
      </a:lvl1pPr>
      <a:lvl2pPr marL="457206" algn="l" defTabSz="914411" rtl="0" eaLnBrk="1" latinLnBrk="0" hangingPunct="1">
        <a:defRPr sz="1801" kern="1200">
          <a:solidFill>
            <a:schemeClr val="tx1"/>
          </a:solidFill>
          <a:latin typeface="+mn-lt"/>
          <a:ea typeface="+mn-ea"/>
          <a:cs typeface="+mn-cs"/>
        </a:defRPr>
      </a:lvl2pPr>
      <a:lvl3pPr marL="914411" algn="l" defTabSz="914411" rtl="0" eaLnBrk="1" latinLnBrk="0" hangingPunct="1">
        <a:defRPr sz="1801" kern="1200">
          <a:solidFill>
            <a:schemeClr val="tx1"/>
          </a:solidFill>
          <a:latin typeface="+mn-lt"/>
          <a:ea typeface="+mn-ea"/>
          <a:cs typeface="+mn-cs"/>
        </a:defRPr>
      </a:lvl3pPr>
      <a:lvl4pPr marL="1371617" algn="l" defTabSz="914411" rtl="0" eaLnBrk="1" latinLnBrk="0" hangingPunct="1">
        <a:defRPr sz="1801" kern="1200">
          <a:solidFill>
            <a:schemeClr val="tx1"/>
          </a:solidFill>
          <a:latin typeface="+mn-lt"/>
          <a:ea typeface="+mn-ea"/>
          <a:cs typeface="+mn-cs"/>
        </a:defRPr>
      </a:lvl4pPr>
      <a:lvl5pPr marL="1828823" algn="l" defTabSz="914411" rtl="0" eaLnBrk="1" latinLnBrk="0" hangingPunct="1">
        <a:defRPr sz="1801" kern="1200">
          <a:solidFill>
            <a:schemeClr val="tx1"/>
          </a:solidFill>
          <a:latin typeface="+mn-lt"/>
          <a:ea typeface="+mn-ea"/>
          <a:cs typeface="+mn-cs"/>
        </a:defRPr>
      </a:lvl5pPr>
      <a:lvl6pPr marL="2286029" algn="l" defTabSz="914411" rtl="0" eaLnBrk="1" latinLnBrk="0" hangingPunct="1">
        <a:defRPr sz="1801" kern="1200">
          <a:solidFill>
            <a:schemeClr val="tx1"/>
          </a:solidFill>
          <a:latin typeface="+mn-lt"/>
          <a:ea typeface="+mn-ea"/>
          <a:cs typeface="+mn-cs"/>
        </a:defRPr>
      </a:lvl6pPr>
      <a:lvl7pPr marL="2743234" algn="l" defTabSz="914411" rtl="0" eaLnBrk="1" latinLnBrk="0" hangingPunct="1">
        <a:defRPr sz="1801" kern="1200">
          <a:solidFill>
            <a:schemeClr val="tx1"/>
          </a:solidFill>
          <a:latin typeface="+mn-lt"/>
          <a:ea typeface="+mn-ea"/>
          <a:cs typeface="+mn-cs"/>
        </a:defRPr>
      </a:lvl7pPr>
      <a:lvl8pPr marL="3200440" algn="l" defTabSz="914411" rtl="0" eaLnBrk="1" latinLnBrk="0" hangingPunct="1">
        <a:defRPr sz="1801" kern="1200">
          <a:solidFill>
            <a:schemeClr val="tx1"/>
          </a:solidFill>
          <a:latin typeface="+mn-lt"/>
          <a:ea typeface="+mn-ea"/>
          <a:cs typeface="+mn-cs"/>
        </a:defRPr>
      </a:lvl8pPr>
      <a:lvl9pPr marL="3657646" algn="l" defTabSz="914411" rtl="0" eaLnBrk="1" latinLnBrk="0" hangingPunct="1">
        <a:defRPr sz="180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20.svg"/><Relationship Id="rId5" Type="http://schemas.openxmlformats.org/officeDocument/2006/relationships/image" Target="../media/image19.png"/><Relationship Id="rId10" Type="http://schemas.openxmlformats.org/officeDocument/2006/relationships/image" Target="../media/image24.png"/><Relationship Id="rId4" Type="http://schemas.openxmlformats.org/officeDocument/2006/relationships/image" Target="../media/image18.png"/><Relationship Id="rId9" Type="http://schemas.openxmlformats.org/officeDocument/2006/relationships/image" Target="../media/image23.svg"/></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27.png"/><Relationship Id="rId5" Type="http://schemas.openxmlformats.org/officeDocument/2006/relationships/hyperlink" Target="https://vimeo.com/855105520" TargetMode="External"/><Relationship Id="rId4" Type="http://schemas.openxmlformats.org/officeDocument/2006/relationships/image" Target="../media/image26.sv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cid:image001.jpg@01D93C79.A5699610" TargetMode="External"/><Relationship Id="rId5" Type="http://schemas.openxmlformats.org/officeDocument/2006/relationships/image" Target="../media/image28.jpeg"/><Relationship Id="rId4" Type="http://schemas.openxmlformats.org/officeDocument/2006/relationships/image" Target="../media/image26.sv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9.xml"/><Relationship Id="rId5" Type="http://schemas.openxmlformats.org/officeDocument/2006/relationships/image" Target="../media/image26.svg"/><Relationship Id="rId4" Type="http://schemas.openxmlformats.org/officeDocument/2006/relationships/image" Target="../media/image25.png"/></Relationships>
</file>

<file path=ppt/slides/_rels/slide2.xml.rels><?xml version="1.0" encoding="UTF-8" standalone="yes"?>
<Relationships xmlns="http://schemas.openxmlformats.org/package/2006/relationships"><Relationship Id="rId3" Type="http://schemas.openxmlformats.org/officeDocument/2006/relationships/hyperlink" Target="https://hdl.handle.net/2144/49571" TargetMode="External"/><Relationship Id="rId2" Type="http://schemas.openxmlformats.org/officeDocument/2006/relationships/hyperlink" Target="https://ncicle.org/t-pathway-1" TargetMode="Externa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9.xml"/><Relationship Id="rId5" Type="http://schemas.openxmlformats.org/officeDocument/2006/relationships/image" Target="../media/image9.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9.xml"/><Relationship Id="rId5" Type="http://schemas.openxmlformats.org/officeDocument/2006/relationships/image" Target="../media/image13.png"/><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9.xml"/><Relationship Id="rId5" Type="http://schemas.openxmlformats.org/officeDocument/2006/relationships/image" Target="../media/image16.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0C60FB-FD80-F77A-399D-9EE872010B15}"/>
              </a:ext>
            </a:extLst>
          </p:cNvPr>
          <p:cNvSpPr>
            <a:spLocks noGrp="1"/>
          </p:cNvSpPr>
          <p:nvPr>
            <p:ph type="title"/>
          </p:nvPr>
        </p:nvSpPr>
        <p:spPr>
          <a:xfrm>
            <a:off x="169332" y="1166884"/>
            <a:ext cx="4521200" cy="1325563"/>
          </a:xfrm>
        </p:spPr>
        <p:txBody>
          <a:bodyPr/>
          <a:lstStyle/>
          <a:p>
            <a:r>
              <a:rPr lang="en-US"/>
              <a:t>A GEM of a GME Geriatric Medicine Experience </a:t>
            </a:r>
            <a:endParaRPr lang="en-US" dirty="0"/>
          </a:p>
        </p:txBody>
      </p:sp>
      <p:sp>
        <p:nvSpPr>
          <p:cNvPr id="3" name="Text Placeholder 2">
            <a:extLst>
              <a:ext uri="{FF2B5EF4-FFF2-40B4-BE49-F238E27FC236}">
                <a16:creationId xmlns:a16="http://schemas.microsoft.com/office/drawing/2014/main" id="{A42B0E88-8D5F-CA95-93F7-C2BF95771102}"/>
              </a:ext>
            </a:extLst>
          </p:cNvPr>
          <p:cNvSpPr>
            <a:spLocks noGrp="1"/>
          </p:cNvSpPr>
          <p:nvPr>
            <p:ph type="body" sz="quarter" idx="10"/>
          </p:nvPr>
        </p:nvSpPr>
        <p:spPr>
          <a:xfrm>
            <a:off x="106321" y="2733292"/>
            <a:ext cx="4647217" cy="2162980"/>
          </a:xfrm>
          <a:solidFill>
            <a:schemeClr val="bg1"/>
          </a:solidFill>
        </p:spPr>
        <p:txBody>
          <a:bodyPr>
            <a:noAutofit/>
          </a:bodyPr>
          <a:lstStyle/>
          <a:p>
            <a:pPr>
              <a:lnSpc>
                <a:spcPct val="100000"/>
              </a:lnSpc>
              <a:spcBef>
                <a:spcPts val="0"/>
              </a:spcBef>
            </a:pPr>
            <a:r>
              <a:rPr lang="en-US" sz="1600" dirty="0"/>
              <a:t>James L. Meisel, MD, MHPE</a:t>
            </a:r>
            <a:r>
              <a:rPr lang="en-US" sz="1600" baseline="30000" dirty="0"/>
              <a:t>a,b</a:t>
            </a:r>
          </a:p>
          <a:p>
            <a:pPr>
              <a:lnSpc>
                <a:spcPct val="100000"/>
              </a:lnSpc>
              <a:spcBef>
                <a:spcPts val="0"/>
              </a:spcBef>
            </a:pPr>
            <a:r>
              <a:rPr lang="en-US" sz="1600" dirty="0"/>
              <a:t>Lionel S. Lim, MBBS, MPH, MBA</a:t>
            </a:r>
            <a:r>
              <a:rPr lang="en-US" sz="1600" baseline="30000" dirty="0"/>
              <a:t>a,b</a:t>
            </a:r>
          </a:p>
          <a:p>
            <a:pPr>
              <a:lnSpc>
                <a:spcPct val="100000"/>
              </a:lnSpc>
              <a:spcBef>
                <a:spcPts val="0"/>
              </a:spcBef>
            </a:pPr>
            <a:r>
              <a:rPr lang="en-US" sz="1600" dirty="0"/>
              <a:t>Maria L. Romero, BS</a:t>
            </a:r>
            <a:r>
              <a:rPr lang="en-US" sz="1600" baseline="30000" dirty="0"/>
              <a:t>a</a:t>
            </a:r>
          </a:p>
          <a:p>
            <a:pPr>
              <a:lnSpc>
                <a:spcPct val="100000"/>
              </a:lnSpc>
              <a:spcBef>
                <a:spcPts val="0"/>
              </a:spcBef>
            </a:pPr>
            <a:r>
              <a:rPr lang="en-US" sz="1600" dirty="0"/>
              <a:t>Chelsea Hawley, PharmD, MPH</a:t>
            </a:r>
            <a:r>
              <a:rPr lang="en-US" sz="1600" baseline="30000" dirty="0"/>
              <a:t>a,b</a:t>
            </a:r>
          </a:p>
          <a:p>
            <a:pPr>
              <a:lnSpc>
                <a:spcPct val="100000"/>
              </a:lnSpc>
              <a:spcBef>
                <a:spcPts val="0"/>
              </a:spcBef>
            </a:pPr>
            <a:r>
              <a:rPr lang="en-US" sz="1600" dirty="0"/>
              <a:t>Steven D. Shirk, PhD</a:t>
            </a:r>
            <a:r>
              <a:rPr lang="en-US" sz="1600" baseline="30000" dirty="0"/>
              <a:t>a,c</a:t>
            </a:r>
          </a:p>
          <a:p>
            <a:pPr>
              <a:lnSpc>
                <a:spcPct val="100000"/>
              </a:lnSpc>
            </a:pPr>
            <a:r>
              <a:rPr lang="en-US" sz="1600" b="1" dirty="0"/>
              <a:t>National Collaborative for</a:t>
            </a:r>
          </a:p>
          <a:p>
            <a:pPr>
              <a:lnSpc>
                <a:spcPct val="100000"/>
              </a:lnSpc>
              <a:spcBef>
                <a:spcPts val="0"/>
              </a:spcBef>
            </a:pPr>
            <a:r>
              <a:rPr lang="en-US" sz="1600" b="1" dirty="0"/>
              <a:t>Improving the Clinical Learning Environment </a:t>
            </a:r>
          </a:p>
          <a:p>
            <a:pPr>
              <a:lnSpc>
                <a:spcPct val="100000"/>
              </a:lnSpc>
              <a:spcBef>
                <a:spcPts val="0"/>
              </a:spcBef>
            </a:pPr>
            <a:r>
              <a:rPr lang="en-US" sz="1600" dirty="0"/>
              <a:t>October 17-18, 2023</a:t>
            </a:r>
          </a:p>
        </p:txBody>
      </p:sp>
      <p:sp>
        <p:nvSpPr>
          <p:cNvPr id="5" name="TextBox 4">
            <a:extLst>
              <a:ext uri="{FF2B5EF4-FFF2-40B4-BE49-F238E27FC236}">
                <a16:creationId xmlns:a16="http://schemas.microsoft.com/office/drawing/2014/main" id="{0BE4EF63-7912-8761-9C1D-B1935C7EB2F4}"/>
              </a:ext>
            </a:extLst>
          </p:cNvPr>
          <p:cNvSpPr txBox="1"/>
          <p:nvPr/>
        </p:nvSpPr>
        <p:spPr>
          <a:xfrm>
            <a:off x="192308" y="5137118"/>
            <a:ext cx="4475245" cy="707886"/>
          </a:xfrm>
          <a:prstGeom prst="rect">
            <a:avLst/>
          </a:prstGeom>
          <a:noFill/>
        </p:spPr>
        <p:txBody>
          <a:bodyPr wrap="square">
            <a:spAutoFit/>
          </a:bodyPr>
          <a:lstStyle/>
          <a:p>
            <a:pPr algn="ctr">
              <a:spcAft>
                <a:spcPts val="600"/>
              </a:spcAft>
            </a:pPr>
            <a:r>
              <a:rPr lang="en-US" sz="1000" baseline="30000" dirty="0">
                <a:solidFill>
                  <a:srgbClr val="981B1E"/>
                </a:solidFill>
                <a:latin typeface="Arial" panose="020B0604020202020204" pitchFamily="34" charset="0"/>
                <a:cs typeface="Arial" panose="020B0604020202020204" pitchFamily="34" charset="0"/>
              </a:rPr>
              <a:t>a </a:t>
            </a:r>
            <a:r>
              <a:rPr lang="en-US" sz="1000" dirty="0">
                <a:solidFill>
                  <a:srgbClr val="981B1E"/>
                </a:solidFill>
                <a:latin typeface="Arial" panose="020B0604020202020204" pitchFamily="34" charset="0"/>
                <a:cs typeface="Arial" panose="020B0604020202020204" pitchFamily="34" charset="0"/>
              </a:rPr>
              <a:t>VA Bedford Healthcare System </a:t>
            </a:r>
          </a:p>
          <a:p>
            <a:pPr marL="0" marR="0" algn="ctr">
              <a:spcAft>
                <a:spcPts val="600"/>
              </a:spcAft>
            </a:pPr>
            <a:r>
              <a:rPr lang="en-US" sz="1000" baseline="30000" dirty="0">
                <a:solidFill>
                  <a:srgbClr val="981B1E"/>
                </a:solidFill>
                <a:latin typeface="Arial" panose="020B0604020202020204" pitchFamily="34" charset="0"/>
                <a:cs typeface="Arial" panose="020B0604020202020204" pitchFamily="34" charset="0"/>
              </a:rPr>
              <a:t>b </a:t>
            </a:r>
            <a:r>
              <a:rPr lang="en-US" sz="1000" dirty="0">
                <a:solidFill>
                  <a:srgbClr val="981B1E"/>
                </a:solidFill>
                <a:latin typeface="Arial" panose="020B0604020202020204" pitchFamily="34" charset="0"/>
                <a:cs typeface="Arial" panose="020B0604020202020204" pitchFamily="34" charset="0"/>
              </a:rPr>
              <a:t>Boston University Chobanian &amp; Avedisian School of Medicine </a:t>
            </a:r>
          </a:p>
          <a:p>
            <a:pPr marL="0" marR="0" algn="ctr">
              <a:spcAft>
                <a:spcPts val="600"/>
              </a:spcAft>
            </a:pPr>
            <a:r>
              <a:rPr lang="en-US" sz="1000" baseline="30000" dirty="0">
                <a:solidFill>
                  <a:srgbClr val="981B1E"/>
                </a:solidFill>
                <a:latin typeface="Arial" panose="020B0604020202020204" pitchFamily="34" charset="0"/>
                <a:cs typeface="Arial" panose="020B0604020202020204" pitchFamily="34" charset="0"/>
              </a:rPr>
              <a:t>c </a:t>
            </a:r>
            <a:r>
              <a:rPr lang="en-US" sz="1000" dirty="0">
                <a:solidFill>
                  <a:srgbClr val="981B1E"/>
                </a:solidFill>
                <a:latin typeface="Arial" panose="020B0604020202020204" pitchFamily="34" charset="0"/>
                <a:cs typeface="Arial" panose="020B0604020202020204" pitchFamily="34" charset="0"/>
              </a:rPr>
              <a:t>University of Massachusetts Medical School</a:t>
            </a:r>
          </a:p>
        </p:txBody>
      </p:sp>
    </p:spTree>
    <p:extLst>
      <p:ext uri="{BB962C8B-B14F-4D97-AF65-F5344CB8AC3E}">
        <p14:creationId xmlns:p14="http://schemas.microsoft.com/office/powerpoint/2010/main" val="9081394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4204722-90F9-60B0-01F4-99202B9D3AE6}"/>
              </a:ext>
            </a:extLst>
          </p:cNvPr>
          <p:cNvPicPr>
            <a:picLocks noChangeAspect="1"/>
          </p:cNvPicPr>
          <p:nvPr/>
        </p:nvPicPr>
        <p:blipFill rotWithShape="1">
          <a:blip r:embed="rId3"/>
          <a:srcRect l="5089" t="10317" r="56340" b="12540"/>
          <a:stretch/>
        </p:blipFill>
        <p:spPr>
          <a:xfrm>
            <a:off x="725311" y="756849"/>
            <a:ext cx="10688349" cy="6012196"/>
          </a:xfrm>
          <a:prstGeom prst="rect">
            <a:avLst/>
          </a:prstGeom>
        </p:spPr>
      </p:pic>
      <p:sp>
        <p:nvSpPr>
          <p:cNvPr id="2" name="Text Placeholder 1">
            <a:extLst>
              <a:ext uri="{FF2B5EF4-FFF2-40B4-BE49-F238E27FC236}">
                <a16:creationId xmlns:a16="http://schemas.microsoft.com/office/drawing/2014/main" id="{0799B4B2-03CE-53F1-2385-E8A9F09B643E}"/>
              </a:ext>
            </a:extLst>
          </p:cNvPr>
          <p:cNvSpPr txBox="1">
            <a:spLocks/>
          </p:cNvSpPr>
          <p:nvPr/>
        </p:nvSpPr>
        <p:spPr>
          <a:xfrm>
            <a:off x="199753" y="88955"/>
            <a:ext cx="11582943" cy="67608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0" dirty="0">
                <a:solidFill>
                  <a:srgbClr val="333D48"/>
                </a:solidFill>
              </a:rPr>
              <a:t>Program Support: It Took a Village 2017-2023</a:t>
            </a:r>
          </a:p>
        </p:txBody>
      </p:sp>
      <p:pic>
        <p:nvPicPr>
          <p:cNvPr id="16" name="Picture 15">
            <a:extLst>
              <a:ext uri="{FF2B5EF4-FFF2-40B4-BE49-F238E27FC236}">
                <a16:creationId xmlns:a16="http://schemas.microsoft.com/office/drawing/2014/main" id="{88BE17EA-5A4F-60B5-D732-B8F8703732AE}"/>
              </a:ext>
            </a:extLst>
          </p:cNvPr>
          <p:cNvPicPr>
            <a:picLocks noChangeAspect="1"/>
          </p:cNvPicPr>
          <p:nvPr/>
        </p:nvPicPr>
        <p:blipFill rotWithShape="1">
          <a:blip r:embed="rId4"/>
          <a:srcRect l="91484" t="77222" r="5073" b="16079"/>
          <a:stretch/>
        </p:blipFill>
        <p:spPr>
          <a:xfrm>
            <a:off x="10742781" y="6013608"/>
            <a:ext cx="1279615" cy="700406"/>
          </a:xfrm>
          <a:prstGeom prst="rect">
            <a:avLst/>
          </a:prstGeom>
        </p:spPr>
      </p:pic>
      <p:pic>
        <p:nvPicPr>
          <p:cNvPr id="18" name="Graphic 17" descr="Doctor male outline">
            <a:extLst>
              <a:ext uri="{FF2B5EF4-FFF2-40B4-BE49-F238E27FC236}">
                <a16:creationId xmlns:a16="http://schemas.microsoft.com/office/drawing/2014/main" id="{6FD95850-2AD0-E2B5-501D-D96CDCCF615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1312" y="970950"/>
            <a:ext cx="978584" cy="978584"/>
          </a:xfrm>
          <a:prstGeom prst="rect">
            <a:avLst/>
          </a:prstGeom>
        </p:spPr>
      </p:pic>
      <p:grpSp>
        <p:nvGrpSpPr>
          <p:cNvPr id="29" name="Group 28">
            <a:extLst>
              <a:ext uri="{FF2B5EF4-FFF2-40B4-BE49-F238E27FC236}">
                <a16:creationId xmlns:a16="http://schemas.microsoft.com/office/drawing/2014/main" id="{98E2ADD1-8F08-D6B0-7188-04AB5DD3B92D}"/>
              </a:ext>
            </a:extLst>
          </p:cNvPr>
          <p:cNvGrpSpPr/>
          <p:nvPr/>
        </p:nvGrpSpPr>
        <p:grpSpPr>
          <a:xfrm>
            <a:off x="11070317" y="2740475"/>
            <a:ext cx="792745" cy="655755"/>
            <a:chOff x="10383031" y="2114841"/>
            <a:chExt cx="792745" cy="655755"/>
          </a:xfrm>
        </p:grpSpPr>
        <p:sp>
          <p:nvSpPr>
            <p:cNvPr id="27" name="Freeform: Shape 26">
              <a:extLst>
                <a:ext uri="{FF2B5EF4-FFF2-40B4-BE49-F238E27FC236}">
                  <a16:creationId xmlns:a16="http://schemas.microsoft.com/office/drawing/2014/main" id="{9661B79E-9C6C-6F09-AA83-A1E153050B5B}"/>
                </a:ext>
              </a:extLst>
            </p:cNvPr>
            <p:cNvSpPr/>
            <p:nvPr/>
          </p:nvSpPr>
          <p:spPr>
            <a:xfrm>
              <a:off x="10383031" y="2219542"/>
              <a:ext cx="792745" cy="551054"/>
            </a:xfrm>
            <a:custGeom>
              <a:avLst/>
              <a:gdLst>
                <a:gd name="connsiteX0" fmla="*/ 512384 w 792745"/>
                <a:gd name="connsiteY0" fmla="*/ 145014 h 551054"/>
                <a:gd name="connsiteX1" fmla="*/ 512384 w 792745"/>
                <a:gd name="connsiteY1" fmla="*/ 116012 h 551054"/>
                <a:gd name="connsiteX2" fmla="*/ 396373 w 792745"/>
                <a:gd name="connsiteY2" fmla="*/ 0 h 551054"/>
                <a:gd name="connsiteX3" fmla="*/ 280361 w 792745"/>
                <a:gd name="connsiteY3" fmla="*/ 116012 h 551054"/>
                <a:gd name="connsiteX4" fmla="*/ 280361 w 792745"/>
                <a:gd name="connsiteY4" fmla="*/ 145014 h 551054"/>
                <a:gd name="connsiteX5" fmla="*/ 0 w 792745"/>
                <a:gd name="connsiteY5" fmla="*/ 145014 h 551054"/>
                <a:gd name="connsiteX6" fmla="*/ 0 w 792745"/>
                <a:gd name="connsiteY6" fmla="*/ 183685 h 551054"/>
                <a:gd name="connsiteX7" fmla="*/ 19335 w 792745"/>
                <a:gd name="connsiteY7" fmla="*/ 183685 h 551054"/>
                <a:gd name="connsiteX8" fmla="*/ 19335 w 792745"/>
                <a:gd name="connsiteY8" fmla="*/ 551055 h 551054"/>
                <a:gd name="connsiteX9" fmla="*/ 773410 w 792745"/>
                <a:gd name="connsiteY9" fmla="*/ 551055 h 551054"/>
                <a:gd name="connsiteX10" fmla="*/ 773410 w 792745"/>
                <a:gd name="connsiteY10" fmla="*/ 183685 h 551054"/>
                <a:gd name="connsiteX11" fmla="*/ 792745 w 792745"/>
                <a:gd name="connsiteY11" fmla="*/ 183685 h 551054"/>
                <a:gd name="connsiteX12" fmla="*/ 792745 w 792745"/>
                <a:gd name="connsiteY12" fmla="*/ 145014 h 551054"/>
                <a:gd name="connsiteX13" fmla="*/ 116012 w 792745"/>
                <a:gd name="connsiteY13" fmla="*/ 473714 h 551054"/>
                <a:gd name="connsiteX14" fmla="*/ 58006 w 792745"/>
                <a:gd name="connsiteY14" fmla="*/ 473714 h 551054"/>
                <a:gd name="connsiteX15" fmla="*/ 58006 w 792745"/>
                <a:gd name="connsiteY15" fmla="*/ 415708 h 551054"/>
                <a:gd name="connsiteX16" fmla="*/ 116012 w 792745"/>
                <a:gd name="connsiteY16" fmla="*/ 415708 h 551054"/>
                <a:gd name="connsiteX17" fmla="*/ 116012 w 792745"/>
                <a:gd name="connsiteY17" fmla="*/ 377037 h 551054"/>
                <a:gd name="connsiteX18" fmla="*/ 58006 w 792745"/>
                <a:gd name="connsiteY18" fmla="*/ 377037 h 551054"/>
                <a:gd name="connsiteX19" fmla="*/ 58006 w 792745"/>
                <a:gd name="connsiteY19" fmla="*/ 319032 h 551054"/>
                <a:gd name="connsiteX20" fmla="*/ 116012 w 792745"/>
                <a:gd name="connsiteY20" fmla="*/ 319032 h 551054"/>
                <a:gd name="connsiteX21" fmla="*/ 116012 w 792745"/>
                <a:gd name="connsiteY21" fmla="*/ 280361 h 551054"/>
                <a:gd name="connsiteX22" fmla="*/ 58006 w 792745"/>
                <a:gd name="connsiteY22" fmla="*/ 280361 h 551054"/>
                <a:gd name="connsiteX23" fmla="*/ 58006 w 792745"/>
                <a:gd name="connsiteY23" fmla="*/ 222355 h 551054"/>
                <a:gd name="connsiteX24" fmla="*/ 116012 w 792745"/>
                <a:gd name="connsiteY24" fmla="*/ 222355 h 551054"/>
                <a:gd name="connsiteX25" fmla="*/ 212688 w 792745"/>
                <a:gd name="connsiteY25" fmla="*/ 473714 h 551054"/>
                <a:gd name="connsiteX26" fmla="*/ 154682 w 792745"/>
                <a:gd name="connsiteY26" fmla="*/ 473714 h 551054"/>
                <a:gd name="connsiteX27" fmla="*/ 154682 w 792745"/>
                <a:gd name="connsiteY27" fmla="*/ 415708 h 551054"/>
                <a:gd name="connsiteX28" fmla="*/ 212688 w 792745"/>
                <a:gd name="connsiteY28" fmla="*/ 415708 h 551054"/>
                <a:gd name="connsiteX29" fmla="*/ 212688 w 792745"/>
                <a:gd name="connsiteY29" fmla="*/ 377037 h 551054"/>
                <a:gd name="connsiteX30" fmla="*/ 154682 w 792745"/>
                <a:gd name="connsiteY30" fmla="*/ 377037 h 551054"/>
                <a:gd name="connsiteX31" fmla="*/ 154682 w 792745"/>
                <a:gd name="connsiteY31" fmla="*/ 319032 h 551054"/>
                <a:gd name="connsiteX32" fmla="*/ 212688 w 792745"/>
                <a:gd name="connsiteY32" fmla="*/ 319032 h 551054"/>
                <a:gd name="connsiteX33" fmla="*/ 212688 w 792745"/>
                <a:gd name="connsiteY33" fmla="*/ 280361 h 551054"/>
                <a:gd name="connsiteX34" fmla="*/ 154682 w 792745"/>
                <a:gd name="connsiteY34" fmla="*/ 280361 h 551054"/>
                <a:gd name="connsiteX35" fmla="*/ 154682 w 792745"/>
                <a:gd name="connsiteY35" fmla="*/ 222355 h 551054"/>
                <a:gd name="connsiteX36" fmla="*/ 212688 w 792745"/>
                <a:gd name="connsiteY36" fmla="*/ 222355 h 551054"/>
                <a:gd name="connsiteX37" fmla="*/ 309364 w 792745"/>
                <a:gd name="connsiteY37" fmla="*/ 473714 h 551054"/>
                <a:gd name="connsiteX38" fmla="*/ 251358 w 792745"/>
                <a:gd name="connsiteY38" fmla="*/ 473714 h 551054"/>
                <a:gd name="connsiteX39" fmla="*/ 251358 w 792745"/>
                <a:gd name="connsiteY39" fmla="*/ 415708 h 551054"/>
                <a:gd name="connsiteX40" fmla="*/ 309364 w 792745"/>
                <a:gd name="connsiteY40" fmla="*/ 415708 h 551054"/>
                <a:gd name="connsiteX41" fmla="*/ 309364 w 792745"/>
                <a:gd name="connsiteY41" fmla="*/ 377037 h 551054"/>
                <a:gd name="connsiteX42" fmla="*/ 251358 w 792745"/>
                <a:gd name="connsiteY42" fmla="*/ 377037 h 551054"/>
                <a:gd name="connsiteX43" fmla="*/ 251358 w 792745"/>
                <a:gd name="connsiteY43" fmla="*/ 319032 h 551054"/>
                <a:gd name="connsiteX44" fmla="*/ 309364 w 792745"/>
                <a:gd name="connsiteY44" fmla="*/ 319032 h 551054"/>
                <a:gd name="connsiteX45" fmla="*/ 309364 w 792745"/>
                <a:gd name="connsiteY45" fmla="*/ 280361 h 551054"/>
                <a:gd name="connsiteX46" fmla="*/ 251358 w 792745"/>
                <a:gd name="connsiteY46" fmla="*/ 280361 h 551054"/>
                <a:gd name="connsiteX47" fmla="*/ 251358 w 792745"/>
                <a:gd name="connsiteY47" fmla="*/ 222355 h 551054"/>
                <a:gd name="connsiteX48" fmla="*/ 309364 w 792745"/>
                <a:gd name="connsiteY48" fmla="*/ 222355 h 551054"/>
                <a:gd name="connsiteX49" fmla="*/ 357702 w 792745"/>
                <a:gd name="connsiteY49" fmla="*/ 512384 h 551054"/>
                <a:gd name="connsiteX50" fmla="*/ 357702 w 792745"/>
                <a:gd name="connsiteY50" fmla="*/ 377037 h 551054"/>
                <a:gd name="connsiteX51" fmla="*/ 435043 w 792745"/>
                <a:gd name="connsiteY51" fmla="*/ 377037 h 551054"/>
                <a:gd name="connsiteX52" fmla="*/ 435043 w 792745"/>
                <a:gd name="connsiteY52" fmla="*/ 512384 h 551054"/>
                <a:gd name="connsiteX53" fmla="*/ 464046 w 792745"/>
                <a:gd name="connsiteY53" fmla="*/ 182525 h 551054"/>
                <a:gd name="connsiteX54" fmla="*/ 445968 w 792745"/>
                <a:gd name="connsiteY54" fmla="*/ 213848 h 551054"/>
                <a:gd name="connsiteX55" fmla="*/ 414451 w 792745"/>
                <a:gd name="connsiteY55" fmla="*/ 195576 h 551054"/>
                <a:gd name="connsiteX56" fmla="*/ 414451 w 792745"/>
                <a:gd name="connsiteY56" fmla="*/ 232023 h 551054"/>
                <a:gd name="connsiteX57" fmla="*/ 378294 w 792745"/>
                <a:gd name="connsiteY57" fmla="*/ 232023 h 551054"/>
                <a:gd name="connsiteX58" fmla="*/ 378294 w 792745"/>
                <a:gd name="connsiteY58" fmla="*/ 195576 h 551054"/>
                <a:gd name="connsiteX59" fmla="*/ 346778 w 792745"/>
                <a:gd name="connsiteY59" fmla="*/ 213848 h 551054"/>
                <a:gd name="connsiteX60" fmla="*/ 328699 w 792745"/>
                <a:gd name="connsiteY60" fmla="*/ 182525 h 551054"/>
                <a:gd name="connsiteX61" fmla="*/ 360312 w 792745"/>
                <a:gd name="connsiteY61" fmla="*/ 164350 h 551054"/>
                <a:gd name="connsiteX62" fmla="*/ 328699 w 792745"/>
                <a:gd name="connsiteY62" fmla="*/ 146174 h 551054"/>
                <a:gd name="connsiteX63" fmla="*/ 346778 w 792745"/>
                <a:gd name="connsiteY63" fmla="*/ 114851 h 551054"/>
                <a:gd name="connsiteX64" fmla="*/ 378294 w 792745"/>
                <a:gd name="connsiteY64" fmla="*/ 133123 h 551054"/>
                <a:gd name="connsiteX65" fmla="*/ 378294 w 792745"/>
                <a:gd name="connsiteY65" fmla="*/ 96676 h 551054"/>
                <a:gd name="connsiteX66" fmla="*/ 414451 w 792745"/>
                <a:gd name="connsiteY66" fmla="*/ 96676 h 551054"/>
                <a:gd name="connsiteX67" fmla="*/ 414451 w 792745"/>
                <a:gd name="connsiteY67" fmla="*/ 133123 h 551054"/>
                <a:gd name="connsiteX68" fmla="*/ 445968 w 792745"/>
                <a:gd name="connsiteY68" fmla="*/ 114851 h 551054"/>
                <a:gd name="connsiteX69" fmla="*/ 464046 w 792745"/>
                <a:gd name="connsiteY69" fmla="*/ 146174 h 551054"/>
                <a:gd name="connsiteX70" fmla="*/ 432433 w 792745"/>
                <a:gd name="connsiteY70" fmla="*/ 164350 h 551054"/>
                <a:gd name="connsiteX71" fmla="*/ 541387 w 792745"/>
                <a:gd name="connsiteY71" fmla="*/ 473714 h 551054"/>
                <a:gd name="connsiteX72" fmla="*/ 483381 w 792745"/>
                <a:gd name="connsiteY72" fmla="*/ 473714 h 551054"/>
                <a:gd name="connsiteX73" fmla="*/ 483381 w 792745"/>
                <a:gd name="connsiteY73" fmla="*/ 415708 h 551054"/>
                <a:gd name="connsiteX74" fmla="*/ 541387 w 792745"/>
                <a:gd name="connsiteY74" fmla="*/ 415708 h 551054"/>
                <a:gd name="connsiteX75" fmla="*/ 541387 w 792745"/>
                <a:gd name="connsiteY75" fmla="*/ 377037 h 551054"/>
                <a:gd name="connsiteX76" fmla="*/ 483381 w 792745"/>
                <a:gd name="connsiteY76" fmla="*/ 377037 h 551054"/>
                <a:gd name="connsiteX77" fmla="*/ 483381 w 792745"/>
                <a:gd name="connsiteY77" fmla="*/ 319032 h 551054"/>
                <a:gd name="connsiteX78" fmla="*/ 541387 w 792745"/>
                <a:gd name="connsiteY78" fmla="*/ 319032 h 551054"/>
                <a:gd name="connsiteX79" fmla="*/ 541387 w 792745"/>
                <a:gd name="connsiteY79" fmla="*/ 280361 h 551054"/>
                <a:gd name="connsiteX80" fmla="*/ 483381 w 792745"/>
                <a:gd name="connsiteY80" fmla="*/ 280361 h 551054"/>
                <a:gd name="connsiteX81" fmla="*/ 483381 w 792745"/>
                <a:gd name="connsiteY81" fmla="*/ 222355 h 551054"/>
                <a:gd name="connsiteX82" fmla="*/ 541387 w 792745"/>
                <a:gd name="connsiteY82" fmla="*/ 222355 h 551054"/>
                <a:gd name="connsiteX83" fmla="*/ 638063 w 792745"/>
                <a:gd name="connsiteY83" fmla="*/ 473714 h 551054"/>
                <a:gd name="connsiteX84" fmla="*/ 580058 w 792745"/>
                <a:gd name="connsiteY84" fmla="*/ 473714 h 551054"/>
                <a:gd name="connsiteX85" fmla="*/ 580058 w 792745"/>
                <a:gd name="connsiteY85" fmla="*/ 415708 h 551054"/>
                <a:gd name="connsiteX86" fmla="*/ 638063 w 792745"/>
                <a:gd name="connsiteY86" fmla="*/ 415708 h 551054"/>
                <a:gd name="connsiteX87" fmla="*/ 638063 w 792745"/>
                <a:gd name="connsiteY87" fmla="*/ 377037 h 551054"/>
                <a:gd name="connsiteX88" fmla="*/ 580058 w 792745"/>
                <a:gd name="connsiteY88" fmla="*/ 377037 h 551054"/>
                <a:gd name="connsiteX89" fmla="*/ 580058 w 792745"/>
                <a:gd name="connsiteY89" fmla="*/ 319032 h 551054"/>
                <a:gd name="connsiteX90" fmla="*/ 638063 w 792745"/>
                <a:gd name="connsiteY90" fmla="*/ 319032 h 551054"/>
                <a:gd name="connsiteX91" fmla="*/ 638063 w 792745"/>
                <a:gd name="connsiteY91" fmla="*/ 280361 h 551054"/>
                <a:gd name="connsiteX92" fmla="*/ 580058 w 792745"/>
                <a:gd name="connsiteY92" fmla="*/ 280361 h 551054"/>
                <a:gd name="connsiteX93" fmla="*/ 580058 w 792745"/>
                <a:gd name="connsiteY93" fmla="*/ 222355 h 551054"/>
                <a:gd name="connsiteX94" fmla="*/ 638063 w 792745"/>
                <a:gd name="connsiteY94" fmla="*/ 222355 h 551054"/>
                <a:gd name="connsiteX95" fmla="*/ 734740 w 792745"/>
                <a:gd name="connsiteY95" fmla="*/ 473714 h 551054"/>
                <a:gd name="connsiteX96" fmla="*/ 676734 w 792745"/>
                <a:gd name="connsiteY96" fmla="*/ 473714 h 551054"/>
                <a:gd name="connsiteX97" fmla="*/ 676734 w 792745"/>
                <a:gd name="connsiteY97" fmla="*/ 415708 h 551054"/>
                <a:gd name="connsiteX98" fmla="*/ 734740 w 792745"/>
                <a:gd name="connsiteY98" fmla="*/ 415708 h 551054"/>
                <a:gd name="connsiteX99" fmla="*/ 734740 w 792745"/>
                <a:gd name="connsiteY99" fmla="*/ 377037 h 551054"/>
                <a:gd name="connsiteX100" fmla="*/ 676734 w 792745"/>
                <a:gd name="connsiteY100" fmla="*/ 377037 h 551054"/>
                <a:gd name="connsiteX101" fmla="*/ 676734 w 792745"/>
                <a:gd name="connsiteY101" fmla="*/ 319032 h 551054"/>
                <a:gd name="connsiteX102" fmla="*/ 734740 w 792745"/>
                <a:gd name="connsiteY102" fmla="*/ 319032 h 551054"/>
                <a:gd name="connsiteX103" fmla="*/ 734740 w 792745"/>
                <a:gd name="connsiteY103" fmla="*/ 280361 h 551054"/>
                <a:gd name="connsiteX104" fmla="*/ 676734 w 792745"/>
                <a:gd name="connsiteY104" fmla="*/ 280361 h 551054"/>
                <a:gd name="connsiteX105" fmla="*/ 676734 w 792745"/>
                <a:gd name="connsiteY105" fmla="*/ 222355 h 551054"/>
                <a:gd name="connsiteX106" fmla="*/ 734740 w 792745"/>
                <a:gd name="connsiteY106" fmla="*/ 222355 h 551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792745" h="551054">
                  <a:moveTo>
                    <a:pt x="512384" y="145014"/>
                  </a:moveTo>
                  <a:lnTo>
                    <a:pt x="512384" y="116012"/>
                  </a:lnTo>
                  <a:lnTo>
                    <a:pt x="396373" y="0"/>
                  </a:lnTo>
                  <a:lnTo>
                    <a:pt x="280361" y="116012"/>
                  </a:lnTo>
                  <a:lnTo>
                    <a:pt x="280361" y="145014"/>
                  </a:lnTo>
                  <a:lnTo>
                    <a:pt x="0" y="145014"/>
                  </a:lnTo>
                  <a:lnTo>
                    <a:pt x="0" y="183685"/>
                  </a:lnTo>
                  <a:lnTo>
                    <a:pt x="19335" y="183685"/>
                  </a:lnTo>
                  <a:lnTo>
                    <a:pt x="19335" y="551055"/>
                  </a:lnTo>
                  <a:lnTo>
                    <a:pt x="773410" y="551055"/>
                  </a:lnTo>
                  <a:lnTo>
                    <a:pt x="773410" y="183685"/>
                  </a:lnTo>
                  <a:lnTo>
                    <a:pt x="792745" y="183685"/>
                  </a:lnTo>
                  <a:lnTo>
                    <a:pt x="792745" y="145014"/>
                  </a:lnTo>
                  <a:close/>
                  <a:moveTo>
                    <a:pt x="116012" y="473714"/>
                  </a:moveTo>
                  <a:lnTo>
                    <a:pt x="58006" y="473714"/>
                  </a:lnTo>
                  <a:lnTo>
                    <a:pt x="58006" y="415708"/>
                  </a:lnTo>
                  <a:lnTo>
                    <a:pt x="116012" y="415708"/>
                  </a:lnTo>
                  <a:close/>
                  <a:moveTo>
                    <a:pt x="116012" y="377037"/>
                  </a:moveTo>
                  <a:lnTo>
                    <a:pt x="58006" y="377037"/>
                  </a:lnTo>
                  <a:lnTo>
                    <a:pt x="58006" y="319032"/>
                  </a:lnTo>
                  <a:lnTo>
                    <a:pt x="116012" y="319032"/>
                  </a:lnTo>
                  <a:close/>
                  <a:moveTo>
                    <a:pt x="116012" y="280361"/>
                  </a:moveTo>
                  <a:lnTo>
                    <a:pt x="58006" y="280361"/>
                  </a:lnTo>
                  <a:lnTo>
                    <a:pt x="58006" y="222355"/>
                  </a:lnTo>
                  <a:lnTo>
                    <a:pt x="116012" y="222355"/>
                  </a:lnTo>
                  <a:close/>
                  <a:moveTo>
                    <a:pt x="212688" y="473714"/>
                  </a:moveTo>
                  <a:lnTo>
                    <a:pt x="154682" y="473714"/>
                  </a:lnTo>
                  <a:lnTo>
                    <a:pt x="154682" y="415708"/>
                  </a:lnTo>
                  <a:lnTo>
                    <a:pt x="212688" y="415708"/>
                  </a:lnTo>
                  <a:close/>
                  <a:moveTo>
                    <a:pt x="212688" y="377037"/>
                  </a:moveTo>
                  <a:lnTo>
                    <a:pt x="154682" y="377037"/>
                  </a:lnTo>
                  <a:lnTo>
                    <a:pt x="154682" y="319032"/>
                  </a:lnTo>
                  <a:lnTo>
                    <a:pt x="212688" y="319032"/>
                  </a:lnTo>
                  <a:close/>
                  <a:moveTo>
                    <a:pt x="212688" y="280361"/>
                  </a:moveTo>
                  <a:lnTo>
                    <a:pt x="154682" y="280361"/>
                  </a:lnTo>
                  <a:lnTo>
                    <a:pt x="154682" y="222355"/>
                  </a:lnTo>
                  <a:lnTo>
                    <a:pt x="212688" y="222355"/>
                  </a:lnTo>
                  <a:close/>
                  <a:moveTo>
                    <a:pt x="309364" y="473714"/>
                  </a:moveTo>
                  <a:lnTo>
                    <a:pt x="251358" y="473714"/>
                  </a:lnTo>
                  <a:lnTo>
                    <a:pt x="251358" y="415708"/>
                  </a:lnTo>
                  <a:lnTo>
                    <a:pt x="309364" y="415708"/>
                  </a:lnTo>
                  <a:close/>
                  <a:moveTo>
                    <a:pt x="309364" y="377037"/>
                  </a:moveTo>
                  <a:lnTo>
                    <a:pt x="251358" y="377037"/>
                  </a:lnTo>
                  <a:lnTo>
                    <a:pt x="251358" y="319032"/>
                  </a:lnTo>
                  <a:lnTo>
                    <a:pt x="309364" y="319032"/>
                  </a:lnTo>
                  <a:close/>
                  <a:moveTo>
                    <a:pt x="309364" y="280361"/>
                  </a:moveTo>
                  <a:lnTo>
                    <a:pt x="251358" y="280361"/>
                  </a:lnTo>
                  <a:lnTo>
                    <a:pt x="251358" y="222355"/>
                  </a:lnTo>
                  <a:lnTo>
                    <a:pt x="309364" y="222355"/>
                  </a:lnTo>
                  <a:close/>
                  <a:moveTo>
                    <a:pt x="357702" y="512384"/>
                  </a:moveTo>
                  <a:lnTo>
                    <a:pt x="357702" y="377037"/>
                  </a:lnTo>
                  <a:lnTo>
                    <a:pt x="435043" y="377037"/>
                  </a:lnTo>
                  <a:lnTo>
                    <a:pt x="435043" y="512384"/>
                  </a:lnTo>
                  <a:close/>
                  <a:moveTo>
                    <a:pt x="464046" y="182525"/>
                  </a:moveTo>
                  <a:lnTo>
                    <a:pt x="445968" y="213848"/>
                  </a:lnTo>
                  <a:lnTo>
                    <a:pt x="414451" y="195576"/>
                  </a:lnTo>
                  <a:lnTo>
                    <a:pt x="414451" y="232023"/>
                  </a:lnTo>
                  <a:lnTo>
                    <a:pt x="378294" y="232023"/>
                  </a:lnTo>
                  <a:lnTo>
                    <a:pt x="378294" y="195576"/>
                  </a:lnTo>
                  <a:lnTo>
                    <a:pt x="346778" y="213848"/>
                  </a:lnTo>
                  <a:lnTo>
                    <a:pt x="328699" y="182525"/>
                  </a:lnTo>
                  <a:lnTo>
                    <a:pt x="360312" y="164350"/>
                  </a:lnTo>
                  <a:lnTo>
                    <a:pt x="328699" y="146174"/>
                  </a:lnTo>
                  <a:lnTo>
                    <a:pt x="346778" y="114851"/>
                  </a:lnTo>
                  <a:lnTo>
                    <a:pt x="378294" y="133123"/>
                  </a:lnTo>
                  <a:lnTo>
                    <a:pt x="378294" y="96676"/>
                  </a:lnTo>
                  <a:lnTo>
                    <a:pt x="414451" y="96676"/>
                  </a:lnTo>
                  <a:lnTo>
                    <a:pt x="414451" y="133123"/>
                  </a:lnTo>
                  <a:lnTo>
                    <a:pt x="445968" y="114851"/>
                  </a:lnTo>
                  <a:lnTo>
                    <a:pt x="464046" y="146174"/>
                  </a:lnTo>
                  <a:lnTo>
                    <a:pt x="432433" y="164350"/>
                  </a:lnTo>
                  <a:close/>
                  <a:moveTo>
                    <a:pt x="541387" y="473714"/>
                  </a:moveTo>
                  <a:lnTo>
                    <a:pt x="483381" y="473714"/>
                  </a:lnTo>
                  <a:lnTo>
                    <a:pt x="483381" y="415708"/>
                  </a:lnTo>
                  <a:lnTo>
                    <a:pt x="541387" y="415708"/>
                  </a:lnTo>
                  <a:close/>
                  <a:moveTo>
                    <a:pt x="541387" y="377037"/>
                  </a:moveTo>
                  <a:lnTo>
                    <a:pt x="483381" y="377037"/>
                  </a:lnTo>
                  <a:lnTo>
                    <a:pt x="483381" y="319032"/>
                  </a:lnTo>
                  <a:lnTo>
                    <a:pt x="541387" y="319032"/>
                  </a:lnTo>
                  <a:close/>
                  <a:moveTo>
                    <a:pt x="541387" y="280361"/>
                  </a:moveTo>
                  <a:lnTo>
                    <a:pt x="483381" y="280361"/>
                  </a:lnTo>
                  <a:lnTo>
                    <a:pt x="483381" y="222355"/>
                  </a:lnTo>
                  <a:lnTo>
                    <a:pt x="541387" y="222355"/>
                  </a:lnTo>
                  <a:close/>
                  <a:moveTo>
                    <a:pt x="638063" y="473714"/>
                  </a:moveTo>
                  <a:lnTo>
                    <a:pt x="580058" y="473714"/>
                  </a:lnTo>
                  <a:lnTo>
                    <a:pt x="580058" y="415708"/>
                  </a:lnTo>
                  <a:lnTo>
                    <a:pt x="638063" y="415708"/>
                  </a:lnTo>
                  <a:close/>
                  <a:moveTo>
                    <a:pt x="638063" y="377037"/>
                  </a:moveTo>
                  <a:lnTo>
                    <a:pt x="580058" y="377037"/>
                  </a:lnTo>
                  <a:lnTo>
                    <a:pt x="580058" y="319032"/>
                  </a:lnTo>
                  <a:lnTo>
                    <a:pt x="638063" y="319032"/>
                  </a:lnTo>
                  <a:close/>
                  <a:moveTo>
                    <a:pt x="638063" y="280361"/>
                  </a:moveTo>
                  <a:lnTo>
                    <a:pt x="580058" y="280361"/>
                  </a:lnTo>
                  <a:lnTo>
                    <a:pt x="580058" y="222355"/>
                  </a:lnTo>
                  <a:lnTo>
                    <a:pt x="638063" y="222355"/>
                  </a:lnTo>
                  <a:close/>
                  <a:moveTo>
                    <a:pt x="734740" y="473714"/>
                  </a:moveTo>
                  <a:lnTo>
                    <a:pt x="676734" y="473714"/>
                  </a:lnTo>
                  <a:lnTo>
                    <a:pt x="676734" y="415708"/>
                  </a:lnTo>
                  <a:lnTo>
                    <a:pt x="734740" y="415708"/>
                  </a:lnTo>
                  <a:close/>
                  <a:moveTo>
                    <a:pt x="734740" y="377037"/>
                  </a:moveTo>
                  <a:lnTo>
                    <a:pt x="676734" y="377037"/>
                  </a:lnTo>
                  <a:lnTo>
                    <a:pt x="676734" y="319032"/>
                  </a:lnTo>
                  <a:lnTo>
                    <a:pt x="734740" y="319032"/>
                  </a:lnTo>
                  <a:close/>
                  <a:moveTo>
                    <a:pt x="734740" y="280361"/>
                  </a:moveTo>
                  <a:lnTo>
                    <a:pt x="676734" y="280361"/>
                  </a:lnTo>
                  <a:lnTo>
                    <a:pt x="676734" y="222355"/>
                  </a:lnTo>
                  <a:lnTo>
                    <a:pt x="734740" y="222355"/>
                  </a:lnTo>
                  <a:close/>
                </a:path>
              </a:pathLst>
            </a:custGeom>
            <a:solidFill>
              <a:srgbClr val="0070C0"/>
            </a:solidFill>
            <a:ln w="9624" cap="flat">
              <a:solidFill>
                <a:srgbClr val="0070C0"/>
              </a:solidFill>
              <a:prstDash val="solid"/>
              <a:miter/>
            </a:ln>
          </p:spPr>
          <p:txBody>
            <a:bodyPr rtlCol="0" anchor="ctr"/>
            <a:lstStyle/>
            <a:p>
              <a:endParaRPr lang="en-US"/>
            </a:p>
          </p:txBody>
        </p:sp>
        <p:sp>
          <p:nvSpPr>
            <p:cNvPr id="28" name="Freeform: Shape 27">
              <a:extLst>
                <a:ext uri="{FF2B5EF4-FFF2-40B4-BE49-F238E27FC236}">
                  <a16:creationId xmlns:a16="http://schemas.microsoft.com/office/drawing/2014/main" id="{6C57DBD6-0E45-FB82-DFB0-85A14C93DE1D}"/>
                </a:ext>
              </a:extLst>
            </p:cNvPr>
            <p:cNvSpPr/>
            <p:nvPr/>
          </p:nvSpPr>
          <p:spPr>
            <a:xfrm>
              <a:off x="10611090" y="2114841"/>
              <a:ext cx="336626" cy="195672"/>
            </a:xfrm>
            <a:custGeom>
              <a:avLst/>
              <a:gdLst>
                <a:gd name="connsiteX0" fmla="*/ 168313 w 336626"/>
                <a:gd name="connsiteY0" fmla="*/ 54719 h 195672"/>
                <a:gd name="connsiteX1" fmla="*/ 309364 w 336626"/>
                <a:gd name="connsiteY1" fmla="*/ 195673 h 195672"/>
                <a:gd name="connsiteX2" fmla="*/ 336627 w 336626"/>
                <a:gd name="connsiteY2" fmla="*/ 168410 h 195672"/>
                <a:gd name="connsiteX3" fmla="*/ 168313 w 336626"/>
                <a:gd name="connsiteY3" fmla="*/ 0 h 195672"/>
                <a:gd name="connsiteX4" fmla="*/ 0 w 336626"/>
                <a:gd name="connsiteY4" fmla="*/ 168410 h 195672"/>
                <a:gd name="connsiteX5" fmla="*/ 27263 w 336626"/>
                <a:gd name="connsiteY5" fmla="*/ 195673 h 195672"/>
                <a:gd name="connsiteX6" fmla="*/ 168313 w 336626"/>
                <a:gd name="connsiteY6" fmla="*/ 54719 h 195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36626" h="195672">
                  <a:moveTo>
                    <a:pt x="168313" y="54719"/>
                  </a:moveTo>
                  <a:lnTo>
                    <a:pt x="309364" y="195673"/>
                  </a:lnTo>
                  <a:lnTo>
                    <a:pt x="336627" y="168410"/>
                  </a:lnTo>
                  <a:lnTo>
                    <a:pt x="168313" y="0"/>
                  </a:lnTo>
                  <a:lnTo>
                    <a:pt x="0" y="168410"/>
                  </a:lnTo>
                  <a:lnTo>
                    <a:pt x="27263" y="195673"/>
                  </a:lnTo>
                  <a:lnTo>
                    <a:pt x="168313" y="54719"/>
                  </a:lnTo>
                  <a:close/>
                </a:path>
              </a:pathLst>
            </a:custGeom>
            <a:solidFill>
              <a:srgbClr val="0070C0"/>
            </a:solidFill>
            <a:ln w="9624" cap="flat">
              <a:solidFill>
                <a:srgbClr val="0070C0"/>
              </a:solidFill>
              <a:prstDash val="solid"/>
              <a:miter/>
            </a:ln>
          </p:spPr>
          <p:txBody>
            <a:bodyPr rtlCol="0" anchor="ctr"/>
            <a:lstStyle/>
            <a:p>
              <a:endParaRPr lang="en-US"/>
            </a:p>
          </p:txBody>
        </p:sp>
      </p:grpSp>
      <p:pic>
        <p:nvPicPr>
          <p:cNvPr id="22" name="Picture 21">
            <a:extLst>
              <a:ext uri="{FF2B5EF4-FFF2-40B4-BE49-F238E27FC236}">
                <a16:creationId xmlns:a16="http://schemas.microsoft.com/office/drawing/2014/main" id="{ABF23D04-CF06-E18E-7230-BE5955BE0622}"/>
              </a:ext>
            </a:extLst>
          </p:cNvPr>
          <p:cNvPicPr>
            <a:picLocks noChangeAspect="1"/>
          </p:cNvPicPr>
          <p:nvPr/>
        </p:nvPicPr>
        <p:blipFill>
          <a:blip r:embed="rId7"/>
          <a:stretch>
            <a:fillRect/>
          </a:stretch>
        </p:blipFill>
        <p:spPr>
          <a:xfrm>
            <a:off x="9962717" y="1161518"/>
            <a:ext cx="705283" cy="708863"/>
          </a:xfrm>
          <a:prstGeom prst="rect">
            <a:avLst/>
          </a:prstGeom>
        </p:spPr>
      </p:pic>
      <p:pic>
        <p:nvPicPr>
          <p:cNvPr id="30" name="Graphic 29" descr="Group of people with solid fill">
            <a:extLst>
              <a:ext uri="{FF2B5EF4-FFF2-40B4-BE49-F238E27FC236}">
                <a16:creationId xmlns:a16="http://schemas.microsoft.com/office/drawing/2014/main" id="{532F01C3-085B-A266-EEAE-CF8DD5F043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6907789" y="1949534"/>
            <a:ext cx="959861" cy="959861"/>
          </a:xfrm>
          <a:prstGeom prst="rect">
            <a:avLst/>
          </a:prstGeom>
        </p:spPr>
      </p:pic>
      <p:pic>
        <p:nvPicPr>
          <p:cNvPr id="3" name="Picture 2">
            <a:extLst>
              <a:ext uri="{FF2B5EF4-FFF2-40B4-BE49-F238E27FC236}">
                <a16:creationId xmlns:a16="http://schemas.microsoft.com/office/drawing/2014/main" id="{9C7C56E8-9060-F84C-393E-98C213374BEB}"/>
              </a:ext>
            </a:extLst>
          </p:cNvPr>
          <p:cNvPicPr>
            <a:picLocks noChangeAspect="1"/>
          </p:cNvPicPr>
          <p:nvPr/>
        </p:nvPicPr>
        <p:blipFill rotWithShape="1">
          <a:blip r:embed="rId10"/>
          <a:srcRect l="56344" t="21510" r="6469" b="20739"/>
          <a:stretch/>
        </p:blipFill>
        <p:spPr>
          <a:xfrm>
            <a:off x="9858291" y="5125115"/>
            <a:ext cx="1608398" cy="702495"/>
          </a:xfrm>
          <a:prstGeom prst="rect">
            <a:avLst/>
          </a:prstGeom>
          <a:ln>
            <a:solidFill>
              <a:schemeClr val="tx1"/>
            </a:solidFill>
          </a:ln>
        </p:spPr>
      </p:pic>
    </p:spTree>
    <p:extLst>
      <p:ext uri="{BB962C8B-B14F-4D97-AF65-F5344CB8AC3E}">
        <p14:creationId xmlns:p14="http://schemas.microsoft.com/office/powerpoint/2010/main" val="41639687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A784755B-18E6-6B52-4073-FB6833896D96}"/>
              </a:ext>
            </a:extLst>
          </p:cNvPr>
          <p:cNvSpPr txBox="1">
            <a:spLocks/>
          </p:cNvSpPr>
          <p:nvPr/>
        </p:nvSpPr>
        <p:spPr>
          <a:xfrm>
            <a:off x="106388" y="279455"/>
            <a:ext cx="11916047" cy="1184430"/>
          </a:xfrm>
          <a:prstGeom prst="rect">
            <a:avLst/>
          </a:prstGeom>
        </p:spPr>
        <p:txBody>
          <a:bodyPr vert="horz" lIns="91440" tIns="45720" rIns="91440" bIns="45720" rtlCol="0" anchor="b">
            <a:normAutofit fontScale="70000" lnSpcReduction="20000"/>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600"/>
              </a:spcAft>
              <a:buClrTx/>
              <a:buSzTx/>
              <a:buFontTx/>
              <a:buNone/>
              <a:tabLst/>
              <a:defRPr/>
            </a:pPr>
            <a:r>
              <a:rPr lang="en-US" sz="3000" u="sng" dirty="0">
                <a:solidFill>
                  <a:srgbClr val="333D48"/>
                </a:solidFill>
              </a:rPr>
              <a:t>Key Takeaway</a:t>
            </a:r>
          </a:p>
          <a:p>
            <a:pPr marL="0" marR="0" lvl="0" indent="0" algn="ctr" defTabSz="914400" rtl="0" eaLnBrk="1" fontAlgn="auto" latinLnBrk="0" hangingPunct="1">
              <a:lnSpc>
                <a:spcPct val="120000"/>
              </a:lnSpc>
              <a:spcBef>
                <a:spcPts val="0"/>
              </a:spcBef>
              <a:spcAft>
                <a:spcPts val="0"/>
              </a:spcAft>
              <a:buClrTx/>
              <a:buSzTx/>
              <a:buFontTx/>
              <a:buNone/>
              <a:tabLst/>
              <a:defRPr/>
            </a:pPr>
            <a:r>
              <a:rPr lang="en-US" sz="3000" b="0" dirty="0">
                <a:solidFill>
                  <a:srgbClr val="333D48"/>
                </a:solidFill>
              </a:rPr>
              <a:t>Subacute Rehabilitation and Long-term Care Settings Are Underutilized </a:t>
            </a:r>
          </a:p>
          <a:p>
            <a:pPr marL="0" marR="0" lvl="0" indent="0" algn="ctr" defTabSz="914400" rtl="0" eaLnBrk="1" fontAlgn="auto" latinLnBrk="0" hangingPunct="1">
              <a:lnSpc>
                <a:spcPct val="120000"/>
              </a:lnSpc>
              <a:spcBef>
                <a:spcPts val="0"/>
              </a:spcBef>
              <a:spcAft>
                <a:spcPts val="0"/>
              </a:spcAft>
              <a:buClrTx/>
              <a:buSzTx/>
              <a:buFontTx/>
              <a:buNone/>
              <a:tabLst/>
              <a:defRPr/>
            </a:pPr>
            <a:r>
              <a:rPr lang="en-US" sz="3000" b="0" dirty="0">
                <a:solidFill>
                  <a:srgbClr val="333D48"/>
                </a:solidFill>
              </a:rPr>
              <a:t>Clinical Learning Environments for Geriatric Education and Interprofessional Teaming</a:t>
            </a:r>
          </a:p>
        </p:txBody>
      </p:sp>
      <p:pic>
        <p:nvPicPr>
          <p:cNvPr id="8" name="Graphic 7" descr="Old Key with solid fill">
            <a:extLst>
              <a:ext uri="{FF2B5EF4-FFF2-40B4-BE49-F238E27FC236}">
                <a16:creationId xmlns:a16="http://schemas.microsoft.com/office/drawing/2014/main" id="{9B7B64FE-823A-8F40-A015-F15FA1C6964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10992122" y="414470"/>
            <a:ext cx="914400" cy="914400"/>
          </a:xfrm>
          <a:prstGeom prst="rect">
            <a:avLst/>
          </a:prstGeom>
        </p:spPr>
      </p:pic>
      <p:sp>
        <p:nvSpPr>
          <p:cNvPr id="10" name="TextBox 9">
            <a:extLst>
              <a:ext uri="{FF2B5EF4-FFF2-40B4-BE49-F238E27FC236}">
                <a16:creationId xmlns:a16="http://schemas.microsoft.com/office/drawing/2014/main" id="{4604FB98-BECB-18E8-39B4-F09B2BB8DD5A}"/>
              </a:ext>
            </a:extLst>
          </p:cNvPr>
          <p:cNvSpPr txBox="1"/>
          <p:nvPr/>
        </p:nvSpPr>
        <p:spPr>
          <a:xfrm>
            <a:off x="550843" y="2173523"/>
            <a:ext cx="4117410" cy="1569660"/>
          </a:xfrm>
          <a:prstGeom prst="rect">
            <a:avLst/>
          </a:prstGeom>
          <a:noFill/>
        </p:spPr>
        <p:txBody>
          <a:bodyPr wrap="square">
            <a:spAutoFit/>
          </a:bodyPr>
          <a:lstStyle/>
          <a:p>
            <a:pPr algn="ctr"/>
            <a:r>
              <a:rPr lang="en-US" sz="2400" i="1" dirty="0">
                <a:solidFill>
                  <a:srgbClr val="DBA32C"/>
                </a:solidFill>
                <a:hlinkClick r:id="rId5">
                  <a:extLst>
                    <a:ext uri="{A12FA001-AC4F-418D-AE19-62706E023703}">
                      <ahyp:hlinkClr xmlns:ahyp="http://schemas.microsoft.com/office/drawing/2018/hyperlinkcolor" val="tx"/>
                    </a:ext>
                  </a:extLst>
                </a:hlinkClick>
              </a:rPr>
              <a:t>Their Curiosity Has Brought Back My Curiosity</a:t>
            </a:r>
          </a:p>
          <a:p>
            <a:pPr algn="ctr"/>
            <a:r>
              <a:rPr lang="en-US" sz="2400" dirty="0">
                <a:solidFill>
                  <a:srgbClr val="DBA32C"/>
                </a:solidFill>
                <a:hlinkClick r:id="rId5">
                  <a:extLst>
                    <a:ext uri="{A12FA001-AC4F-418D-AE19-62706E023703}">
                      <ahyp:hlinkClr xmlns:ahyp="http://schemas.microsoft.com/office/drawing/2018/hyperlinkcolor" val="tx"/>
                    </a:ext>
                  </a:extLst>
                </a:hlinkClick>
              </a:rPr>
              <a:t>Interprofessional Teaming at    VA Bedford Healthcare System</a:t>
            </a:r>
            <a:r>
              <a:rPr lang="en-US" sz="2400" dirty="0">
                <a:solidFill>
                  <a:srgbClr val="DBA32C"/>
                </a:solidFill>
              </a:rPr>
              <a:t> </a:t>
            </a:r>
          </a:p>
        </p:txBody>
      </p:sp>
      <p:sp>
        <p:nvSpPr>
          <p:cNvPr id="14" name="TextBox 13">
            <a:extLst>
              <a:ext uri="{FF2B5EF4-FFF2-40B4-BE49-F238E27FC236}">
                <a16:creationId xmlns:a16="http://schemas.microsoft.com/office/drawing/2014/main" id="{3D68D835-9F3C-AE8F-5E47-CB7324031C4D}"/>
              </a:ext>
            </a:extLst>
          </p:cNvPr>
          <p:cNvSpPr txBox="1"/>
          <p:nvPr/>
        </p:nvSpPr>
        <p:spPr>
          <a:xfrm>
            <a:off x="436144" y="6040993"/>
            <a:ext cx="1777667" cy="251523"/>
          </a:xfrm>
          <a:prstGeom prst="rect">
            <a:avLst/>
          </a:prstGeom>
          <a:noFill/>
        </p:spPr>
        <p:txBody>
          <a:bodyPr wrap="square">
            <a:spAutoFit/>
          </a:bodyPr>
          <a:lstStyle/>
          <a:p>
            <a:r>
              <a:rPr lang="en-US" sz="1000" dirty="0">
                <a:solidFill>
                  <a:schemeClr val="tx1">
                    <a:lumMod val="50000"/>
                    <a:lumOff val="50000"/>
                  </a:schemeClr>
                </a:solidFill>
              </a:rPr>
              <a:t>https://vimeo.com/855105520</a:t>
            </a:r>
          </a:p>
        </p:txBody>
      </p:sp>
      <p:pic>
        <p:nvPicPr>
          <p:cNvPr id="15" name="Picture 14">
            <a:extLst>
              <a:ext uri="{FF2B5EF4-FFF2-40B4-BE49-F238E27FC236}">
                <a16:creationId xmlns:a16="http://schemas.microsoft.com/office/drawing/2014/main" id="{34F8ACB1-CAE2-2CFB-3928-3B300A5E0953}"/>
              </a:ext>
            </a:extLst>
          </p:cNvPr>
          <p:cNvPicPr>
            <a:picLocks noChangeAspect="1"/>
          </p:cNvPicPr>
          <p:nvPr/>
        </p:nvPicPr>
        <p:blipFill rotWithShape="1">
          <a:blip r:embed="rId6"/>
          <a:srcRect l="28106" t="19636" r="27628" b="5552"/>
          <a:stretch/>
        </p:blipFill>
        <p:spPr>
          <a:xfrm>
            <a:off x="5476875" y="1627475"/>
            <a:ext cx="5008203" cy="4761040"/>
          </a:xfrm>
          <a:prstGeom prst="rect">
            <a:avLst/>
          </a:prstGeom>
          <a:ln>
            <a:solidFill>
              <a:srgbClr val="002060"/>
            </a:solidFill>
          </a:ln>
        </p:spPr>
      </p:pic>
    </p:spTree>
    <p:extLst>
      <p:ext uri="{BB962C8B-B14F-4D97-AF65-F5344CB8AC3E}">
        <p14:creationId xmlns:p14="http://schemas.microsoft.com/office/powerpoint/2010/main" val="335324616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phic 6" descr="Old Key with solid fill">
            <a:extLst>
              <a:ext uri="{FF2B5EF4-FFF2-40B4-BE49-F238E27FC236}">
                <a16:creationId xmlns:a16="http://schemas.microsoft.com/office/drawing/2014/main" id="{56D71330-C152-95DB-F64B-12DBE28CF4A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10992122" y="414470"/>
            <a:ext cx="914400" cy="914400"/>
          </a:xfrm>
          <a:prstGeom prst="rect">
            <a:avLst/>
          </a:prstGeom>
        </p:spPr>
      </p:pic>
      <p:pic>
        <p:nvPicPr>
          <p:cNvPr id="11" name="Picture 10" descr="IMG_1978.jpg">
            <a:extLst>
              <a:ext uri="{FF2B5EF4-FFF2-40B4-BE49-F238E27FC236}">
                <a16:creationId xmlns:a16="http://schemas.microsoft.com/office/drawing/2014/main" id="{3A82EF69-E5A6-A27E-0AAC-1384DD92F335}"/>
              </a:ext>
            </a:extLst>
          </p:cNvPr>
          <p:cNvPicPr/>
          <p:nvPr/>
        </p:nvPicPr>
        <p:blipFill>
          <a:blip r:embed="rId5" r:link="rId6" cstate="print">
            <a:extLst>
              <a:ext uri="{28A0092B-C50C-407E-A947-70E740481C1C}">
                <a14:useLocalDpi xmlns:a14="http://schemas.microsoft.com/office/drawing/2010/main" val="0"/>
              </a:ext>
            </a:extLst>
          </a:blip>
          <a:srcRect/>
          <a:stretch>
            <a:fillRect/>
          </a:stretch>
        </p:blipFill>
        <p:spPr bwMode="auto">
          <a:xfrm>
            <a:off x="1873411" y="1615741"/>
            <a:ext cx="8382000" cy="4962804"/>
          </a:xfrm>
          <a:prstGeom prst="rect">
            <a:avLst/>
          </a:prstGeom>
          <a:noFill/>
          <a:ln>
            <a:solidFill>
              <a:srgbClr val="0070C0"/>
            </a:solidFill>
          </a:ln>
        </p:spPr>
      </p:pic>
      <p:sp>
        <p:nvSpPr>
          <p:cNvPr id="3" name="Text Placeholder 1">
            <a:extLst>
              <a:ext uri="{FF2B5EF4-FFF2-40B4-BE49-F238E27FC236}">
                <a16:creationId xmlns:a16="http://schemas.microsoft.com/office/drawing/2014/main" id="{F8AE3A05-F331-971E-54A7-1D15342BFA03}"/>
              </a:ext>
            </a:extLst>
          </p:cNvPr>
          <p:cNvSpPr txBox="1">
            <a:spLocks/>
          </p:cNvSpPr>
          <p:nvPr/>
        </p:nvSpPr>
        <p:spPr>
          <a:xfrm>
            <a:off x="106388" y="279455"/>
            <a:ext cx="11916047" cy="1184430"/>
          </a:xfrm>
          <a:prstGeom prst="rect">
            <a:avLst/>
          </a:prstGeom>
        </p:spPr>
        <p:txBody>
          <a:bodyPr vert="horz" lIns="91440" tIns="45720" rIns="91440" bIns="45720" rtlCol="0" anchor="b">
            <a:normAutofit fontScale="70000" lnSpcReduction="20000"/>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600"/>
              </a:spcAft>
              <a:buClrTx/>
              <a:buSzTx/>
              <a:buFontTx/>
              <a:buNone/>
              <a:tabLst/>
              <a:defRPr/>
            </a:pPr>
            <a:r>
              <a:rPr lang="en-US" sz="3000" u="sng" dirty="0">
                <a:solidFill>
                  <a:srgbClr val="333D48"/>
                </a:solidFill>
              </a:rPr>
              <a:t>Key Takeaway</a:t>
            </a:r>
          </a:p>
          <a:p>
            <a:pPr marL="0" marR="0" lvl="0" indent="0" algn="ctr" defTabSz="914400" rtl="0" eaLnBrk="1" fontAlgn="auto" latinLnBrk="0" hangingPunct="1">
              <a:lnSpc>
                <a:spcPct val="120000"/>
              </a:lnSpc>
              <a:spcBef>
                <a:spcPts val="0"/>
              </a:spcBef>
              <a:spcAft>
                <a:spcPts val="0"/>
              </a:spcAft>
              <a:buClrTx/>
              <a:buSzTx/>
              <a:buFontTx/>
              <a:buNone/>
              <a:tabLst/>
              <a:defRPr/>
            </a:pPr>
            <a:r>
              <a:rPr lang="en-US" sz="3000" b="0" dirty="0">
                <a:solidFill>
                  <a:srgbClr val="333D48"/>
                </a:solidFill>
              </a:rPr>
              <a:t>Success Factor #1: </a:t>
            </a:r>
          </a:p>
          <a:p>
            <a:pPr marL="0" marR="0" lvl="0" indent="0" algn="ctr" defTabSz="914400" rtl="0" eaLnBrk="1" fontAlgn="auto" latinLnBrk="0" hangingPunct="1">
              <a:lnSpc>
                <a:spcPct val="120000"/>
              </a:lnSpc>
              <a:spcBef>
                <a:spcPts val="0"/>
              </a:spcBef>
              <a:spcAft>
                <a:spcPts val="0"/>
              </a:spcAft>
              <a:buClrTx/>
              <a:buSzTx/>
              <a:buFontTx/>
              <a:buNone/>
              <a:tabLst/>
              <a:defRPr/>
            </a:pPr>
            <a:r>
              <a:rPr lang="en-US" sz="3000" b="0" dirty="0">
                <a:solidFill>
                  <a:srgbClr val="333D48"/>
                </a:solidFill>
              </a:rPr>
              <a:t>Use Instructional Design for Geriatric Education and Interprofessional Teaming</a:t>
            </a:r>
          </a:p>
        </p:txBody>
      </p:sp>
    </p:spTree>
    <p:extLst>
      <p:ext uri="{BB962C8B-B14F-4D97-AF65-F5344CB8AC3E}">
        <p14:creationId xmlns:p14="http://schemas.microsoft.com/office/powerpoint/2010/main" val="2746278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B299AC13-533B-50C3-706C-80B2CD68FF0D}"/>
              </a:ext>
            </a:extLst>
          </p:cNvPr>
          <p:cNvSpPr txBox="1">
            <a:spLocks/>
          </p:cNvSpPr>
          <p:nvPr/>
        </p:nvSpPr>
        <p:spPr>
          <a:xfrm>
            <a:off x="106388" y="279455"/>
            <a:ext cx="11916047" cy="1184430"/>
          </a:xfrm>
          <a:prstGeom prst="rect">
            <a:avLst/>
          </a:prstGeom>
        </p:spPr>
        <p:txBody>
          <a:bodyPr vert="horz" lIns="91440" tIns="45720" rIns="91440" bIns="45720" rtlCol="0" anchor="b">
            <a:normAutofit fontScale="70000" lnSpcReduction="20000"/>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pPr marL="0" marR="0" lvl="0" indent="0" algn="ctr" defTabSz="914400" rtl="0" eaLnBrk="1" fontAlgn="auto" latinLnBrk="0" hangingPunct="1">
              <a:lnSpc>
                <a:spcPct val="120000"/>
              </a:lnSpc>
              <a:spcBef>
                <a:spcPts val="0"/>
              </a:spcBef>
              <a:spcAft>
                <a:spcPts val="600"/>
              </a:spcAft>
              <a:buClrTx/>
              <a:buSzTx/>
              <a:buFontTx/>
              <a:buNone/>
              <a:tabLst/>
              <a:defRPr/>
            </a:pPr>
            <a:r>
              <a:rPr lang="en-US" sz="3000" u="sng" dirty="0">
                <a:solidFill>
                  <a:srgbClr val="333D48"/>
                </a:solidFill>
              </a:rPr>
              <a:t>Key Takeaway</a:t>
            </a:r>
          </a:p>
          <a:p>
            <a:pPr marL="0" marR="0" lvl="0" indent="0" algn="ctr" defTabSz="914400" rtl="0" eaLnBrk="1" fontAlgn="auto" latinLnBrk="0" hangingPunct="1">
              <a:lnSpc>
                <a:spcPct val="120000"/>
              </a:lnSpc>
              <a:spcBef>
                <a:spcPts val="0"/>
              </a:spcBef>
              <a:spcAft>
                <a:spcPts val="0"/>
              </a:spcAft>
              <a:buClrTx/>
              <a:buSzTx/>
              <a:buFontTx/>
              <a:buNone/>
              <a:tabLst/>
              <a:defRPr/>
            </a:pPr>
            <a:r>
              <a:rPr lang="en-US" sz="3000" b="0" dirty="0">
                <a:solidFill>
                  <a:srgbClr val="333D48"/>
                </a:solidFill>
              </a:rPr>
              <a:t>Success Factor #2: Optimize Trainees’ Cognitive Load:</a:t>
            </a:r>
          </a:p>
          <a:p>
            <a:pPr marL="0" marR="0" lvl="0" indent="0" algn="ctr" defTabSz="914400" rtl="0" eaLnBrk="1" fontAlgn="auto" latinLnBrk="0" hangingPunct="1">
              <a:lnSpc>
                <a:spcPct val="120000"/>
              </a:lnSpc>
              <a:spcBef>
                <a:spcPts val="0"/>
              </a:spcBef>
              <a:spcAft>
                <a:spcPts val="0"/>
              </a:spcAft>
              <a:buClrTx/>
              <a:buSzTx/>
              <a:buFontTx/>
              <a:buNone/>
              <a:tabLst/>
              <a:defRPr/>
            </a:pPr>
            <a:r>
              <a:rPr lang="en-US" sz="3000" b="0" dirty="0">
                <a:solidFill>
                  <a:srgbClr val="333D48"/>
                </a:solidFill>
              </a:rPr>
              <a:t>Psychological Safety, Relationship Building and Support For Clinical Workflows</a:t>
            </a:r>
          </a:p>
        </p:txBody>
      </p:sp>
      <p:pic>
        <p:nvPicPr>
          <p:cNvPr id="9" name="Picture 8">
            <a:extLst>
              <a:ext uri="{FF2B5EF4-FFF2-40B4-BE49-F238E27FC236}">
                <a16:creationId xmlns:a16="http://schemas.microsoft.com/office/drawing/2014/main" id="{1C921579-7EC4-14DA-F540-7A4B3A7FAB3B}"/>
              </a:ext>
            </a:extLst>
          </p:cNvPr>
          <p:cNvPicPr>
            <a:picLocks noChangeAspect="1"/>
          </p:cNvPicPr>
          <p:nvPr/>
        </p:nvPicPr>
        <p:blipFill>
          <a:blip r:embed="rId3"/>
          <a:stretch>
            <a:fillRect/>
          </a:stretch>
        </p:blipFill>
        <p:spPr>
          <a:xfrm>
            <a:off x="2009826" y="1651455"/>
            <a:ext cx="8172347" cy="4596946"/>
          </a:xfrm>
          <a:prstGeom prst="rect">
            <a:avLst/>
          </a:prstGeom>
          <a:ln>
            <a:solidFill>
              <a:schemeClr val="tx1"/>
            </a:solidFill>
          </a:ln>
          <a:effectLst>
            <a:outerShdw blurRad="50800" dist="38100" dir="13500000" algn="br" rotWithShape="0">
              <a:prstClr val="black">
                <a:alpha val="40000"/>
              </a:prstClr>
            </a:outerShdw>
          </a:effectLst>
        </p:spPr>
      </p:pic>
      <p:pic>
        <p:nvPicPr>
          <p:cNvPr id="10" name="Graphic 9" descr="Old Key with solid fill">
            <a:extLst>
              <a:ext uri="{FF2B5EF4-FFF2-40B4-BE49-F238E27FC236}">
                <a16:creationId xmlns:a16="http://schemas.microsoft.com/office/drawing/2014/main" id="{75D1ED83-DDE7-1B3A-F253-731530B8EAB9}"/>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rot="5400000">
            <a:off x="10992122" y="414470"/>
            <a:ext cx="914400" cy="914400"/>
          </a:xfrm>
          <a:prstGeom prst="rect">
            <a:avLst/>
          </a:prstGeom>
        </p:spPr>
      </p:pic>
    </p:spTree>
    <p:extLst>
      <p:ext uri="{BB962C8B-B14F-4D97-AF65-F5344CB8AC3E}">
        <p14:creationId xmlns:p14="http://schemas.microsoft.com/office/powerpoint/2010/main" val="6608378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FDDAE7-561D-9D80-665E-941AD7C9EE39}"/>
              </a:ext>
            </a:extLst>
          </p:cNvPr>
          <p:cNvSpPr>
            <a:spLocks noGrp="1"/>
          </p:cNvSpPr>
          <p:nvPr>
            <p:ph sz="half" idx="2"/>
          </p:nvPr>
        </p:nvSpPr>
        <p:spPr>
          <a:xfrm>
            <a:off x="-861237" y="1191027"/>
            <a:ext cx="12748709" cy="4023360"/>
          </a:xfrm>
        </p:spPr>
        <p:txBody>
          <a:bodyPr>
            <a:normAutofit/>
          </a:bodyPr>
          <a:lstStyle/>
          <a:p>
            <a:pPr marL="1371600" marR="0"/>
            <a:r>
              <a:rPr lang="en-US" dirty="0">
                <a:effectLst/>
                <a:ea typeface="Yu Gothic" panose="020B0400000000000000" pitchFamily="34" charset="-128"/>
              </a:rPr>
              <a:t>Suggested citation: Meisel JL, Lim LS, Romero ML, Hawley C, Shirk SD. A GEM of a GME geriatric medicine experience. Presented at National Collaborative for Improving the Clinical Learning Environment Teaming Resource Challenge. Chicago, IL. Oct. 17-18, 2023. Veterans Affairs, Teaming Pathway 1, Teaming Resources, </a:t>
            </a:r>
            <a:r>
              <a:rPr lang="en-US" u="sng" dirty="0">
                <a:solidFill>
                  <a:srgbClr val="0000FF"/>
                </a:solidFill>
                <a:effectLst/>
                <a:ea typeface="Yu Gothic" panose="020B0400000000000000" pitchFamily="34" charset="-128"/>
                <a:hlinkClick r:id="rId2"/>
              </a:rPr>
              <a:t>https://ncicle.org/t-pathway-1</a:t>
            </a:r>
            <a:r>
              <a:rPr lang="en-US" dirty="0">
                <a:effectLst/>
                <a:ea typeface="Yu Gothic" panose="020B0400000000000000" pitchFamily="34" charset="-128"/>
              </a:rPr>
              <a:t>.  Available at </a:t>
            </a:r>
            <a:r>
              <a:rPr lang="en-US" u="sng" dirty="0">
                <a:solidFill>
                  <a:srgbClr val="0000FF"/>
                </a:solidFill>
                <a:effectLst/>
                <a:ea typeface="Yu Gothic" panose="020B0400000000000000" pitchFamily="34" charset="-128"/>
                <a:hlinkClick r:id="rId3"/>
              </a:rPr>
              <a:t>https://hdl.handle.net/2144/49571</a:t>
            </a:r>
            <a:r>
              <a:rPr lang="en-US" dirty="0">
                <a:effectLst/>
                <a:ea typeface="Yu Gothic" panose="020B0400000000000000" pitchFamily="34" charset="-128"/>
              </a:rPr>
              <a:t>. CC BY-NC-SA 4.0 2023 unless otherwise noted. You may share and adapt this for non-commercial use with credit to the authors.</a:t>
            </a:r>
          </a:p>
          <a:p>
            <a:pPr marL="1371600" marR="0"/>
            <a:r>
              <a:rPr lang="en-US" dirty="0"/>
              <a:t>The appearance of external hyperlinks does not constitute endorsement by the authors or the Department of Veterans Affairs of the linked websites, or the information, products or services contained therein. </a:t>
            </a:r>
          </a:p>
          <a:p>
            <a:pPr marL="1371600" marR="0"/>
            <a:r>
              <a:rPr lang="en-US" dirty="0"/>
              <a:t>The views and opinions of authors expressed herein do not necessarily state or reflect those of the United States Government and shall not be used for advertising or product endorsement purposes.</a:t>
            </a:r>
          </a:p>
        </p:txBody>
      </p:sp>
    </p:spTree>
    <p:extLst>
      <p:ext uri="{BB962C8B-B14F-4D97-AF65-F5344CB8AC3E}">
        <p14:creationId xmlns:p14="http://schemas.microsoft.com/office/powerpoint/2010/main" val="1637440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24FB12D-25EF-DCEA-A537-70E70BCE3BE3}"/>
              </a:ext>
            </a:extLst>
          </p:cNvPr>
          <p:cNvSpPr>
            <a:spLocks noGrp="1"/>
          </p:cNvSpPr>
          <p:nvPr>
            <p:ph sz="half" idx="2"/>
          </p:nvPr>
        </p:nvSpPr>
        <p:spPr>
          <a:xfrm>
            <a:off x="304528" y="1975439"/>
            <a:ext cx="11582943" cy="2907121"/>
          </a:xfrm>
        </p:spPr>
        <p:txBody>
          <a:bodyPr>
            <a:normAutofit fontScale="92500" lnSpcReduction="10000"/>
          </a:bodyPr>
          <a:lstStyle/>
          <a:p>
            <a:pPr algn="ctr">
              <a:spcAft>
                <a:spcPts val="1200"/>
              </a:spcAft>
              <a:buClr>
                <a:schemeClr val="tx1"/>
              </a:buClr>
            </a:pPr>
            <a:r>
              <a:rPr lang="en-US" sz="3200" dirty="0"/>
              <a:t>Note: in PowerPoint</a:t>
            </a:r>
            <a:r>
              <a:rPr lang="en-US" sz="1900" baseline="80000" dirty="0"/>
              <a:t>®</a:t>
            </a:r>
          </a:p>
          <a:p>
            <a:pPr marL="457200" indent="-457200" algn="ctr">
              <a:buClr>
                <a:schemeClr val="tx1"/>
              </a:buClr>
              <a:buFont typeface="Arial" panose="020B0604020202020204" pitchFamily="34" charset="0"/>
              <a:buChar char="•"/>
            </a:pPr>
            <a:r>
              <a:rPr lang="en-US" sz="3200" dirty="0"/>
              <a:t> To read explanatory text: </a:t>
            </a:r>
          </a:p>
          <a:p>
            <a:pPr algn="ctr">
              <a:spcAft>
                <a:spcPts val="1200"/>
              </a:spcAft>
              <a:buClr>
                <a:schemeClr val="tx1"/>
              </a:buClr>
            </a:pPr>
            <a:r>
              <a:rPr lang="en-US" sz="3200" dirty="0"/>
              <a:t>on “View” menu, in “Presentation View,” select “Normal”</a:t>
            </a:r>
          </a:p>
          <a:p>
            <a:pPr marL="457200" indent="-457200" algn="ctr">
              <a:buClr>
                <a:schemeClr val="tx1"/>
              </a:buClr>
              <a:buFont typeface="Arial" panose="020B0604020202020204" pitchFamily="34" charset="0"/>
              <a:buChar char="•"/>
            </a:pPr>
            <a:r>
              <a:rPr lang="en-US" sz="3200" dirty="0"/>
              <a:t>To enable animations when presenting to an audience,</a:t>
            </a:r>
          </a:p>
          <a:p>
            <a:pPr algn="ctr">
              <a:buClr>
                <a:schemeClr val="tx1"/>
              </a:buClr>
            </a:pPr>
            <a:r>
              <a:rPr lang="en-US" sz="3200" dirty="0"/>
              <a:t>use “Slide Show”</a:t>
            </a:r>
          </a:p>
        </p:txBody>
      </p:sp>
    </p:spTree>
    <p:extLst>
      <p:ext uri="{BB962C8B-B14F-4D97-AF65-F5344CB8AC3E}">
        <p14:creationId xmlns:p14="http://schemas.microsoft.com/office/powerpoint/2010/main" val="161845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75FDB76-C205-FCA7-7797-DE1A7BA85F4B}"/>
              </a:ext>
            </a:extLst>
          </p:cNvPr>
          <p:cNvSpPr>
            <a:spLocks noGrp="1"/>
          </p:cNvSpPr>
          <p:nvPr>
            <p:ph sz="half" idx="2"/>
          </p:nvPr>
        </p:nvSpPr>
        <p:spPr>
          <a:xfrm>
            <a:off x="609057" y="857515"/>
            <a:ext cx="11582943" cy="4994113"/>
          </a:xfrm>
        </p:spPr>
        <p:txBody>
          <a:bodyPr>
            <a:normAutofit/>
          </a:bodyPr>
          <a:lstStyle/>
          <a:p>
            <a:pPr>
              <a:spcBef>
                <a:spcPts val="600"/>
              </a:spcBef>
            </a:pPr>
            <a:endParaRPr lang="en-US" sz="1800" dirty="0"/>
          </a:p>
          <a:p>
            <a:pPr>
              <a:spcBef>
                <a:spcPts val="600"/>
              </a:spcBef>
            </a:pPr>
            <a:r>
              <a:rPr lang="en-US" sz="2400" u="sng" dirty="0"/>
              <a:t>Slide #</a:t>
            </a:r>
            <a:endParaRPr lang="en-US" sz="1800" dirty="0"/>
          </a:p>
          <a:p>
            <a:pPr>
              <a:spcBef>
                <a:spcPts val="600"/>
              </a:spcBef>
            </a:pPr>
            <a:r>
              <a:rPr lang="en-US" sz="2400" dirty="0"/>
              <a:t>5.  Goal</a:t>
            </a:r>
          </a:p>
          <a:p>
            <a:pPr>
              <a:spcBef>
                <a:spcPts val="600"/>
              </a:spcBef>
            </a:pPr>
            <a:r>
              <a:rPr lang="en-US" sz="2400" dirty="0"/>
              <a:t>6.  Geriatric Medicine Rotation Instructional Design: Curriculum</a:t>
            </a:r>
          </a:p>
          <a:p>
            <a:pPr>
              <a:spcBef>
                <a:spcPts val="600"/>
              </a:spcBef>
            </a:pPr>
            <a:r>
              <a:rPr lang="en-US" sz="2400" dirty="0"/>
              <a:t>7.  Geriatric Medicine Rotation Instructional Design: Team Integration</a:t>
            </a:r>
          </a:p>
          <a:p>
            <a:pPr>
              <a:spcBef>
                <a:spcPts val="600"/>
              </a:spcBef>
            </a:pPr>
            <a:r>
              <a:rPr lang="en-US" sz="2400" dirty="0"/>
              <a:t>8.  Geriatric Medicine Rotation: Optimize Cognitive Load</a:t>
            </a:r>
          </a:p>
          <a:p>
            <a:pPr>
              <a:spcBef>
                <a:spcPts val="600"/>
              </a:spcBef>
            </a:pPr>
            <a:r>
              <a:rPr lang="en-US" sz="2400" dirty="0"/>
              <a:t>9.  Program Evaluation</a:t>
            </a:r>
          </a:p>
          <a:p>
            <a:pPr>
              <a:spcBef>
                <a:spcPts val="600"/>
              </a:spcBef>
            </a:pPr>
            <a:r>
              <a:rPr lang="en-US" sz="2400" dirty="0"/>
              <a:t>10. Program Support</a:t>
            </a:r>
          </a:p>
          <a:p>
            <a:pPr>
              <a:spcBef>
                <a:spcPts val="600"/>
              </a:spcBef>
            </a:pPr>
            <a:r>
              <a:rPr lang="en-US" sz="2400" dirty="0"/>
              <a:t>11. Key Takeaway</a:t>
            </a:r>
          </a:p>
          <a:p>
            <a:pPr>
              <a:spcBef>
                <a:spcPts val="600"/>
              </a:spcBef>
            </a:pPr>
            <a:r>
              <a:rPr lang="en-US" sz="2400" dirty="0"/>
              <a:t>11. </a:t>
            </a:r>
            <a:r>
              <a:rPr lang="en-US" sz="2400" i="1" dirty="0"/>
              <a:t>Their Curiosity Has Brought Back My Curiosity</a:t>
            </a:r>
            <a:endParaRPr lang="en-US" sz="2400" dirty="0"/>
          </a:p>
          <a:p>
            <a:pPr>
              <a:spcBef>
                <a:spcPts val="600"/>
              </a:spcBef>
            </a:pPr>
            <a:r>
              <a:rPr lang="en-US" sz="2400" dirty="0"/>
              <a:t>12. Success Factor #1</a:t>
            </a:r>
          </a:p>
          <a:p>
            <a:pPr>
              <a:spcBef>
                <a:spcPts val="600"/>
              </a:spcBef>
            </a:pPr>
            <a:r>
              <a:rPr lang="en-US" sz="2400" dirty="0"/>
              <a:t>13. Success Factor #2</a:t>
            </a:r>
          </a:p>
          <a:p>
            <a:pPr>
              <a:spcBef>
                <a:spcPts val="600"/>
              </a:spcBef>
            </a:pPr>
            <a:endParaRPr lang="en-US" sz="1800" dirty="0"/>
          </a:p>
        </p:txBody>
      </p:sp>
      <p:sp>
        <p:nvSpPr>
          <p:cNvPr id="6" name="Text Placeholder 1">
            <a:extLst>
              <a:ext uri="{FF2B5EF4-FFF2-40B4-BE49-F238E27FC236}">
                <a16:creationId xmlns:a16="http://schemas.microsoft.com/office/drawing/2014/main" id="{9C09C345-3D3C-F230-88D6-F5AB98A49350}"/>
              </a:ext>
            </a:extLst>
          </p:cNvPr>
          <p:cNvSpPr txBox="1">
            <a:spLocks/>
          </p:cNvSpPr>
          <p:nvPr/>
        </p:nvSpPr>
        <p:spPr>
          <a:xfrm>
            <a:off x="199753" y="88955"/>
            <a:ext cx="11582943" cy="67608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r>
              <a:rPr lang="en-US" sz="3000" b="0" dirty="0">
                <a:solidFill>
                  <a:srgbClr val="333D48"/>
                </a:solidFill>
                <a:effectLst/>
                <a:latin typeface="Arial" panose="020B0604020202020204" pitchFamily="34" charset="0"/>
                <a:ea typeface="Arial" panose="020B0604020202020204" pitchFamily="34" charset="0"/>
              </a:rPr>
              <a:t>A GEM of a GME Geriatric Medicine Experience* </a:t>
            </a:r>
            <a:endParaRPr lang="en-US" sz="3000" b="0" dirty="0">
              <a:effectLst/>
              <a:latin typeface="Arial" panose="020B0604020202020204" pitchFamily="34" charset="0"/>
              <a:ea typeface="Arial" panose="020B0604020202020204" pitchFamily="34" charset="0"/>
            </a:endParaRPr>
          </a:p>
        </p:txBody>
      </p:sp>
      <p:sp>
        <p:nvSpPr>
          <p:cNvPr id="8" name="TextBox 7">
            <a:extLst>
              <a:ext uri="{FF2B5EF4-FFF2-40B4-BE49-F238E27FC236}">
                <a16:creationId xmlns:a16="http://schemas.microsoft.com/office/drawing/2014/main" id="{0519E847-6F4F-C4D2-65CF-6CAC0CB5786F}"/>
              </a:ext>
            </a:extLst>
          </p:cNvPr>
          <p:cNvSpPr txBox="1"/>
          <p:nvPr/>
        </p:nvSpPr>
        <p:spPr>
          <a:xfrm>
            <a:off x="609057" y="6206673"/>
            <a:ext cx="9229060" cy="461665"/>
          </a:xfrm>
          <a:prstGeom prst="rect">
            <a:avLst/>
          </a:prstGeom>
          <a:noFill/>
        </p:spPr>
        <p:txBody>
          <a:bodyPr wrap="square">
            <a:spAutoFit/>
          </a:bodyPr>
          <a:lstStyle/>
          <a:p>
            <a:r>
              <a:rPr lang="en-US" sz="1200" dirty="0"/>
              <a:t>* Presented at National Collaborative for Improving the Clinical Learning Environment Teaming Resource Challenge. Chicago, IL. Oct. 17-18, 2023. Veterans Affairs (VA), Teaming Pathway 1, Teaming Resources, https://ncicle.org/t-pathway-1. </a:t>
            </a:r>
            <a:endParaRPr lang="en-US" sz="1200" dirty="0">
              <a:solidFill>
                <a:srgbClr val="FF0000"/>
              </a:solidFill>
              <a:highlight>
                <a:srgbClr val="FFFF00"/>
              </a:highlight>
            </a:endParaRPr>
          </a:p>
        </p:txBody>
      </p:sp>
    </p:spTree>
    <p:extLst>
      <p:ext uri="{BB962C8B-B14F-4D97-AF65-F5344CB8AC3E}">
        <p14:creationId xmlns:p14="http://schemas.microsoft.com/office/powerpoint/2010/main" val="249523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Freeform: Shape 1032">
            <a:extLst>
              <a:ext uri="{FF2B5EF4-FFF2-40B4-BE49-F238E27FC236}">
                <a16:creationId xmlns:a16="http://schemas.microsoft.com/office/drawing/2014/main" id="{22C6C9C9-83BF-4A6C-A1BF-C1735C61B4F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96524" y="1"/>
            <a:ext cx="7295477" cy="6853457"/>
          </a:xfrm>
          <a:custGeom>
            <a:avLst/>
            <a:gdLst>
              <a:gd name="connsiteX0" fmla="*/ 2113864 w 7295477"/>
              <a:gd name="connsiteY0" fmla="*/ 0 h 6853457"/>
              <a:gd name="connsiteX1" fmla="*/ 5731689 w 7295477"/>
              <a:gd name="connsiteY1" fmla="*/ 0 h 6853457"/>
              <a:gd name="connsiteX2" fmla="*/ 5792604 w 7295477"/>
              <a:gd name="connsiteY2" fmla="*/ 31199 h 6853457"/>
              <a:gd name="connsiteX3" fmla="*/ 7277638 w 7295477"/>
              <a:gd name="connsiteY3" fmla="*/ 1446415 h 6853457"/>
              <a:gd name="connsiteX4" fmla="*/ 7295477 w 7295477"/>
              <a:gd name="connsiteY4" fmla="*/ 1478103 h 6853457"/>
              <a:gd name="connsiteX5" fmla="*/ 7295477 w 7295477"/>
              <a:gd name="connsiteY5" fmla="*/ 5482224 h 6853457"/>
              <a:gd name="connsiteX6" fmla="*/ 7195301 w 7295477"/>
              <a:gd name="connsiteY6" fmla="*/ 5644337 h 6853457"/>
              <a:gd name="connsiteX7" fmla="*/ 5956878 w 7295477"/>
              <a:gd name="connsiteY7" fmla="*/ 6835380 h 6853457"/>
              <a:gd name="connsiteX8" fmla="*/ 5925438 w 7295477"/>
              <a:gd name="connsiteY8" fmla="*/ 6853457 h 6853457"/>
              <a:gd name="connsiteX9" fmla="*/ 1920114 w 7295477"/>
              <a:gd name="connsiteY9" fmla="*/ 6853457 h 6853457"/>
              <a:gd name="connsiteX10" fmla="*/ 1888674 w 7295477"/>
              <a:gd name="connsiteY10" fmla="*/ 6835380 h 6853457"/>
              <a:gd name="connsiteX11" fmla="*/ 0 w 7295477"/>
              <a:gd name="connsiteY11" fmla="*/ 3480517 h 6853457"/>
              <a:gd name="connsiteX12" fmla="*/ 2052949 w 7295477"/>
              <a:gd name="connsiteY12" fmla="*/ 31199 h 6853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95477" h="6853457">
                <a:moveTo>
                  <a:pt x="2113864" y="0"/>
                </a:moveTo>
                <a:lnTo>
                  <a:pt x="5731689" y="0"/>
                </a:lnTo>
                <a:lnTo>
                  <a:pt x="5792604" y="31199"/>
                </a:lnTo>
                <a:cubicBezTo>
                  <a:pt x="6404018" y="363339"/>
                  <a:pt x="6917255" y="853303"/>
                  <a:pt x="7277638" y="1446415"/>
                </a:cubicBezTo>
                <a:lnTo>
                  <a:pt x="7295477" y="1478103"/>
                </a:lnTo>
                <a:lnTo>
                  <a:pt x="7295477" y="5482224"/>
                </a:lnTo>
                <a:lnTo>
                  <a:pt x="7195301" y="5644337"/>
                </a:lnTo>
                <a:cubicBezTo>
                  <a:pt x="6875688" y="6126745"/>
                  <a:pt x="6452261" y="6534378"/>
                  <a:pt x="5956878" y="6835380"/>
                </a:cubicBezTo>
                <a:lnTo>
                  <a:pt x="5925438" y="6853457"/>
                </a:lnTo>
                <a:lnTo>
                  <a:pt x="1920114" y="6853457"/>
                </a:lnTo>
                <a:lnTo>
                  <a:pt x="1888674" y="6835380"/>
                </a:lnTo>
                <a:cubicBezTo>
                  <a:pt x="756370" y="6147375"/>
                  <a:pt x="0" y="4902276"/>
                  <a:pt x="0" y="3480517"/>
                </a:cubicBezTo>
                <a:cubicBezTo>
                  <a:pt x="0" y="1991056"/>
                  <a:pt x="830121" y="695479"/>
                  <a:pt x="2052949" y="31199"/>
                </a:cubicBezTo>
                <a:close/>
              </a:path>
            </a:pathLst>
          </a:cu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1030" name="Picture 6">
            <a:extLst>
              <a:ext uri="{FF2B5EF4-FFF2-40B4-BE49-F238E27FC236}">
                <a16:creationId xmlns:a16="http://schemas.microsoft.com/office/drawing/2014/main" id="{B29A90B8-3CD7-A618-216B-8416FA6AE92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8466" t="555" r="256" b="16463"/>
          <a:stretch/>
        </p:blipFill>
        <p:spPr bwMode="auto">
          <a:xfrm>
            <a:off x="1068488" y="4544"/>
            <a:ext cx="10055024" cy="6853456"/>
          </a:xfrm>
          <a:prstGeom prst="rect">
            <a:avLst/>
          </a:prstGeom>
          <a:noFill/>
          <a:extLst>
            <a:ext uri="{909E8E84-426E-40DD-AFC4-6F175D3DCCD1}">
              <a14:hiddenFill xmlns:a14="http://schemas.microsoft.com/office/drawing/2010/main">
                <a:solidFill>
                  <a:srgbClr val="FFFFFF"/>
                </a:solidFill>
              </a14:hiddenFill>
            </a:ext>
          </a:extLst>
        </p:spPr>
      </p:pic>
      <p:pic>
        <p:nvPicPr>
          <p:cNvPr id="2" name="Content Placeholder 4">
            <a:extLst>
              <a:ext uri="{FF2B5EF4-FFF2-40B4-BE49-F238E27FC236}">
                <a16:creationId xmlns:a16="http://schemas.microsoft.com/office/drawing/2014/main" id="{541F46CB-2A06-F4C4-B0F2-241AEDCD6A6C}"/>
              </a:ext>
            </a:extLst>
          </p:cNvPr>
          <p:cNvPicPr>
            <a:picLocks noChangeAspect="1"/>
          </p:cNvPicPr>
          <p:nvPr/>
        </p:nvPicPr>
        <p:blipFill rotWithShape="1">
          <a:blip r:embed="rId4">
            <a:extLst>
              <a:ext uri="{28A0092B-C50C-407E-A947-70E740481C1C}">
                <a14:useLocalDpi xmlns:a14="http://schemas.microsoft.com/office/drawing/2010/main" val="0"/>
              </a:ext>
            </a:extLst>
          </a:blip>
          <a:srcRect t="24209" b="3689"/>
          <a:stretch/>
        </p:blipFill>
        <p:spPr>
          <a:xfrm>
            <a:off x="6427201" y="0"/>
            <a:ext cx="4696311" cy="4514849"/>
          </a:xfrm>
          <a:custGeom>
            <a:avLst/>
            <a:gdLst/>
            <a:ahLst/>
            <a:cxnLst/>
            <a:rect l="l" t="t" r="r" b="b"/>
            <a:pathLst>
              <a:path w="7128913" h="6853457">
                <a:moveTo>
                  <a:pt x="2343548" y="0"/>
                </a:moveTo>
                <a:lnTo>
                  <a:pt x="5168877" y="0"/>
                </a:lnTo>
                <a:lnTo>
                  <a:pt x="5218299" y="19487"/>
                </a:lnTo>
                <a:cubicBezTo>
                  <a:pt x="5976640" y="340238"/>
                  <a:pt x="6607722" y="902948"/>
                  <a:pt x="7014769" y="1610837"/>
                </a:cubicBezTo>
                <a:lnTo>
                  <a:pt x="7128913" y="1827198"/>
                </a:lnTo>
                <a:lnTo>
                  <a:pt x="7128913" y="5131581"/>
                </a:lnTo>
                <a:lnTo>
                  <a:pt x="7091067" y="5210750"/>
                </a:lnTo>
                <a:cubicBezTo>
                  <a:pt x="6744936" y="5876527"/>
                  <a:pt x="6205281" y="6425584"/>
                  <a:pt x="5546646" y="6783375"/>
                </a:cubicBezTo>
                <a:lnTo>
                  <a:pt x="5409811" y="6853457"/>
                </a:lnTo>
                <a:lnTo>
                  <a:pt x="2102613" y="6853457"/>
                </a:lnTo>
                <a:lnTo>
                  <a:pt x="1965779" y="6783375"/>
                </a:lnTo>
                <a:cubicBezTo>
                  <a:pt x="794873" y="6147301"/>
                  <a:pt x="0" y="4906735"/>
                  <a:pt x="0" y="3480517"/>
                </a:cubicBezTo>
                <a:cubicBezTo>
                  <a:pt x="0" y="1924643"/>
                  <a:pt x="945964" y="589711"/>
                  <a:pt x="2294125" y="19487"/>
                </a:cubicBezTo>
                <a:close/>
              </a:path>
            </a:pathLst>
          </a:custGeom>
        </p:spPr>
      </p:pic>
      <p:sp>
        <p:nvSpPr>
          <p:cNvPr id="4" name="TextBox 3">
            <a:extLst>
              <a:ext uri="{FF2B5EF4-FFF2-40B4-BE49-F238E27FC236}">
                <a16:creationId xmlns:a16="http://schemas.microsoft.com/office/drawing/2014/main" id="{5F8E99F0-6E81-C130-0CF8-73FD4363B699}"/>
              </a:ext>
            </a:extLst>
          </p:cNvPr>
          <p:cNvSpPr txBox="1"/>
          <p:nvPr/>
        </p:nvSpPr>
        <p:spPr>
          <a:xfrm rot="16200000">
            <a:off x="-906461" y="1367484"/>
            <a:ext cx="4196120" cy="246221"/>
          </a:xfrm>
          <a:prstGeom prst="rect">
            <a:avLst/>
          </a:prstGeom>
          <a:noFill/>
        </p:spPr>
        <p:txBody>
          <a:bodyPr wrap="square">
            <a:spAutoFit/>
          </a:bodyPr>
          <a:lstStyle/>
          <a:p>
            <a:r>
              <a:rPr lang="en-US" sz="1000" b="1" dirty="0"/>
              <a:t>VA Bedford campus photo by Jeff Spence, used with permission</a:t>
            </a:r>
          </a:p>
        </p:txBody>
      </p:sp>
    </p:spTree>
    <p:extLst>
      <p:ext uri="{BB962C8B-B14F-4D97-AF65-F5344CB8AC3E}">
        <p14:creationId xmlns:p14="http://schemas.microsoft.com/office/powerpoint/2010/main" val="618670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1031">
            <a:extLst>
              <a:ext uri="{FF2B5EF4-FFF2-40B4-BE49-F238E27FC236}">
                <a16:creationId xmlns:a16="http://schemas.microsoft.com/office/drawing/2014/main" id="{BFECEA46-7890-ACDB-6CD0-D73DD825C38D}"/>
              </a:ext>
            </a:extLst>
          </p:cNvPr>
          <p:cNvPicPr>
            <a:picLocks noChangeAspect="1"/>
          </p:cNvPicPr>
          <p:nvPr/>
        </p:nvPicPr>
        <p:blipFill rotWithShape="1">
          <a:blip r:embed="rId3"/>
          <a:srcRect l="26687" t="9302" r="26907" b="9923"/>
          <a:stretch/>
        </p:blipFill>
        <p:spPr>
          <a:xfrm>
            <a:off x="392953" y="933263"/>
            <a:ext cx="5360145" cy="5247977"/>
          </a:xfrm>
          <a:prstGeom prst="rect">
            <a:avLst/>
          </a:prstGeom>
          <a:ln>
            <a:solidFill>
              <a:schemeClr val="tx1"/>
            </a:solidFill>
          </a:ln>
        </p:spPr>
      </p:pic>
      <p:pic>
        <p:nvPicPr>
          <p:cNvPr id="1035" name="Picture 1034">
            <a:extLst>
              <a:ext uri="{FF2B5EF4-FFF2-40B4-BE49-F238E27FC236}">
                <a16:creationId xmlns:a16="http://schemas.microsoft.com/office/drawing/2014/main" id="{81C6FFF8-5F6E-0777-41F0-7314862D3E5F}"/>
              </a:ext>
            </a:extLst>
          </p:cNvPr>
          <p:cNvPicPr>
            <a:picLocks noChangeAspect="1"/>
          </p:cNvPicPr>
          <p:nvPr/>
        </p:nvPicPr>
        <p:blipFill rotWithShape="1">
          <a:blip r:embed="rId4"/>
          <a:srcRect l="58125" t="27833" r="11875" b="10417"/>
          <a:stretch/>
        </p:blipFill>
        <p:spPr>
          <a:xfrm>
            <a:off x="5696737" y="1272910"/>
            <a:ext cx="5360145" cy="5009321"/>
          </a:xfrm>
          <a:prstGeom prst="rect">
            <a:avLst/>
          </a:prstGeom>
        </p:spPr>
      </p:pic>
      <p:pic>
        <p:nvPicPr>
          <p:cNvPr id="1034" name="Picture 1033">
            <a:extLst>
              <a:ext uri="{FF2B5EF4-FFF2-40B4-BE49-F238E27FC236}">
                <a16:creationId xmlns:a16="http://schemas.microsoft.com/office/drawing/2014/main" id="{33F829DA-66DF-BAEB-BA03-2DB6EAAF046F}"/>
              </a:ext>
            </a:extLst>
          </p:cNvPr>
          <p:cNvPicPr>
            <a:picLocks noChangeAspect="1"/>
          </p:cNvPicPr>
          <p:nvPr/>
        </p:nvPicPr>
        <p:blipFill rotWithShape="1">
          <a:blip r:embed="rId5"/>
          <a:srcRect l="24558" t="21451" r="23372" b="39441"/>
          <a:stretch/>
        </p:blipFill>
        <p:spPr>
          <a:xfrm>
            <a:off x="7710662" y="1150447"/>
            <a:ext cx="4297935" cy="1815791"/>
          </a:xfrm>
          <a:prstGeom prst="rect">
            <a:avLst/>
          </a:prstGeom>
          <a:ln>
            <a:solidFill>
              <a:schemeClr val="tx1"/>
            </a:solidFill>
          </a:ln>
        </p:spPr>
      </p:pic>
      <p:sp>
        <p:nvSpPr>
          <p:cNvPr id="2" name="Text Placeholder 1">
            <a:extLst>
              <a:ext uri="{FF2B5EF4-FFF2-40B4-BE49-F238E27FC236}">
                <a16:creationId xmlns:a16="http://schemas.microsoft.com/office/drawing/2014/main" id="{DCCC0B42-A4B2-3307-9903-3841244F4067}"/>
              </a:ext>
            </a:extLst>
          </p:cNvPr>
          <p:cNvSpPr txBox="1">
            <a:spLocks/>
          </p:cNvSpPr>
          <p:nvPr/>
        </p:nvSpPr>
        <p:spPr>
          <a:xfrm>
            <a:off x="199753" y="88955"/>
            <a:ext cx="11582943" cy="67608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r>
              <a:rPr lang="en-US" sz="3000" b="0" dirty="0">
                <a:solidFill>
                  <a:srgbClr val="333D48"/>
                </a:solidFill>
                <a:effectLst/>
                <a:latin typeface="Arial" panose="020B0604020202020204" pitchFamily="34" charset="0"/>
                <a:ea typeface="Arial" panose="020B0604020202020204" pitchFamily="34" charset="0"/>
              </a:rPr>
              <a:t>Geriatric Medicine Rotation Instructional Design: Curriculum</a:t>
            </a:r>
            <a:endParaRPr lang="en-US" sz="3000" b="0" dirty="0">
              <a:effectLst/>
              <a:latin typeface="Arial" panose="020B0604020202020204" pitchFamily="34" charset="0"/>
              <a:ea typeface="Arial" panose="020B0604020202020204" pitchFamily="34" charset="0"/>
            </a:endParaRPr>
          </a:p>
        </p:txBody>
      </p:sp>
    </p:spTree>
    <p:extLst>
      <p:ext uri="{BB962C8B-B14F-4D97-AF65-F5344CB8AC3E}">
        <p14:creationId xmlns:p14="http://schemas.microsoft.com/office/powerpoint/2010/main" val="2942123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3ABE09D5-3D22-B62F-B440-21D8AB19D27F}"/>
              </a:ext>
            </a:extLst>
          </p:cNvPr>
          <p:cNvPicPr>
            <a:picLocks noChangeAspect="1"/>
          </p:cNvPicPr>
          <p:nvPr/>
        </p:nvPicPr>
        <p:blipFill rotWithShape="1">
          <a:blip r:embed="rId3"/>
          <a:srcRect l="60913" t="25791" r="11875" b="16473"/>
          <a:stretch/>
        </p:blipFill>
        <p:spPr>
          <a:xfrm>
            <a:off x="714104" y="991395"/>
            <a:ext cx="8985090" cy="5361780"/>
          </a:xfrm>
          <a:prstGeom prst="rect">
            <a:avLst/>
          </a:prstGeom>
          <a:ln>
            <a:solidFill>
              <a:schemeClr val="tx1"/>
            </a:solidFill>
          </a:ln>
          <a:effectLst>
            <a:outerShdw blurRad="50800" dist="38100" dir="13500000" algn="br" rotWithShape="0">
              <a:prstClr val="black">
                <a:alpha val="40000"/>
              </a:prstClr>
            </a:outerShdw>
          </a:effectLst>
        </p:spPr>
      </p:pic>
      <p:sp>
        <p:nvSpPr>
          <p:cNvPr id="3" name="Text Placeholder 1">
            <a:extLst>
              <a:ext uri="{FF2B5EF4-FFF2-40B4-BE49-F238E27FC236}">
                <a16:creationId xmlns:a16="http://schemas.microsoft.com/office/drawing/2014/main" id="{A6FA0B4C-B92F-DAAD-3F24-121BF6C4688D}"/>
              </a:ext>
            </a:extLst>
          </p:cNvPr>
          <p:cNvSpPr txBox="1">
            <a:spLocks/>
          </p:cNvSpPr>
          <p:nvPr/>
        </p:nvSpPr>
        <p:spPr>
          <a:xfrm>
            <a:off x="199753" y="88955"/>
            <a:ext cx="11582943" cy="676088"/>
          </a:xfrm>
          <a:prstGeom prst="rect">
            <a:avLst/>
          </a:prstGeom>
        </p:spPr>
        <p:txBody>
          <a:bodyPr vert="horz" lIns="91440" tIns="45720" rIns="91440" bIns="45720" rtlCol="0" anchor="b">
            <a:normAutofit fontScale="92500"/>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200" b="0" dirty="0">
                <a:solidFill>
                  <a:srgbClr val="333D48"/>
                </a:solidFill>
                <a:effectLst/>
                <a:latin typeface="Arial" panose="020B0604020202020204" pitchFamily="34" charset="0"/>
                <a:ea typeface="Arial" panose="020B0604020202020204" pitchFamily="34" charset="0"/>
              </a:rPr>
              <a:t>Geriatric Medicine Rotation Instructional Design: </a:t>
            </a:r>
            <a:r>
              <a:rPr lang="en-US" sz="3200" b="0" dirty="0">
                <a:solidFill>
                  <a:srgbClr val="333D48"/>
                </a:solidFill>
              </a:rPr>
              <a:t>Team Integration</a:t>
            </a:r>
          </a:p>
        </p:txBody>
      </p:sp>
    </p:spTree>
    <p:extLst>
      <p:ext uri="{BB962C8B-B14F-4D97-AF65-F5344CB8AC3E}">
        <p14:creationId xmlns:p14="http://schemas.microsoft.com/office/powerpoint/2010/main" val="10492982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87E6DBE-4EE9-043B-34D8-F91079455ACB}"/>
              </a:ext>
            </a:extLst>
          </p:cNvPr>
          <p:cNvPicPr>
            <a:picLocks noChangeAspect="1"/>
          </p:cNvPicPr>
          <p:nvPr/>
        </p:nvPicPr>
        <p:blipFill rotWithShape="1">
          <a:blip r:embed="rId3"/>
          <a:srcRect l="11250" t="14445" r="58125" b="45245"/>
          <a:stretch/>
        </p:blipFill>
        <p:spPr>
          <a:xfrm>
            <a:off x="311514" y="1378438"/>
            <a:ext cx="11568972" cy="4282746"/>
          </a:xfrm>
          <a:prstGeom prst="rect">
            <a:avLst/>
          </a:prstGeom>
          <a:effectLst>
            <a:outerShdw blurRad="63500" sx="102000" sy="102000" algn="ctr" rotWithShape="0">
              <a:prstClr val="black">
                <a:alpha val="40000"/>
              </a:prstClr>
            </a:outerShdw>
          </a:effectLst>
        </p:spPr>
      </p:pic>
      <p:sp>
        <p:nvSpPr>
          <p:cNvPr id="3" name="Text Placeholder 1">
            <a:extLst>
              <a:ext uri="{FF2B5EF4-FFF2-40B4-BE49-F238E27FC236}">
                <a16:creationId xmlns:a16="http://schemas.microsoft.com/office/drawing/2014/main" id="{4FD0030A-73D6-D25B-8D54-41653517DD36}"/>
              </a:ext>
            </a:extLst>
          </p:cNvPr>
          <p:cNvSpPr txBox="1">
            <a:spLocks/>
          </p:cNvSpPr>
          <p:nvPr/>
        </p:nvSpPr>
        <p:spPr>
          <a:xfrm>
            <a:off x="199753" y="88955"/>
            <a:ext cx="11582943" cy="67608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0" dirty="0">
                <a:solidFill>
                  <a:srgbClr val="333D48"/>
                </a:solidFill>
                <a:effectLst/>
                <a:latin typeface="Arial" panose="020B0604020202020204" pitchFamily="34" charset="0"/>
                <a:ea typeface="Arial" panose="020B0604020202020204" pitchFamily="34" charset="0"/>
              </a:rPr>
              <a:t>Geriatric Medicine Rotation</a:t>
            </a:r>
            <a:r>
              <a:rPr lang="en-US" sz="3000" b="0" dirty="0">
                <a:solidFill>
                  <a:srgbClr val="333D48"/>
                </a:solidFill>
              </a:rPr>
              <a:t>: Optimize Cognitive Load</a:t>
            </a:r>
          </a:p>
        </p:txBody>
      </p:sp>
      <p:sp>
        <p:nvSpPr>
          <p:cNvPr id="2" name="Oval 1">
            <a:extLst>
              <a:ext uri="{FF2B5EF4-FFF2-40B4-BE49-F238E27FC236}">
                <a16:creationId xmlns:a16="http://schemas.microsoft.com/office/drawing/2014/main" id="{0D02C6E4-5C24-9F33-7BFA-E8A398C08A91}"/>
              </a:ext>
            </a:extLst>
          </p:cNvPr>
          <p:cNvSpPr/>
          <p:nvPr/>
        </p:nvSpPr>
        <p:spPr>
          <a:xfrm>
            <a:off x="2964927" y="1919236"/>
            <a:ext cx="2351315" cy="1225899"/>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EC756D89-1666-CC0F-4388-5C745586937C}"/>
              </a:ext>
            </a:extLst>
          </p:cNvPr>
          <p:cNvPicPr>
            <a:picLocks noChangeAspect="1"/>
          </p:cNvPicPr>
          <p:nvPr/>
        </p:nvPicPr>
        <p:blipFill rotWithShape="1">
          <a:blip r:embed="rId4"/>
          <a:srcRect l="66876" t="11070" r="16874" b="15596"/>
          <a:stretch/>
        </p:blipFill>
        <p:spPr>
          <a:xfrm>
            <a:off x="7395598" y="987387"/>
            <a:ext cx="4108086" cy="5214109"/>
          </a:xfrm>
          <a:prstGeom prst="rect">
            <a:avLst/>
          </a:prstGeom>
          <a:effectLst>
            <a:outerShdw blurRad="63500" sx="102000" sy="102000" algn="ctr" rotWithShape="0">
              <a:prstClr val="black">
                <a:alpha val="40000"/>
              </a:prstClr>
            </a:outerShdw>
          </a:effectLst>
        </p:spPr>
      </p:pic>
      <p:pic>
        <p:nvPicPr>
          <p:cNvPr id="9" name="Picture 8">
            <a:extLst>
              <a:ext uri="{FF2B5EF4-FFF2-40B4-BE49-F238E27FC236}">
                <a16:creationId xmlns:a16="http://schemas.microsoft.com/office/drawing/2014/main" id="{951015C3-EBC1-9297-B6C9-C8F026CC749C}"/>
              </a:ext>
            </a:extLst>
          </p:cNvPr>
          <p:cNvPicPr>
            <a:picLocks noChangeAspect="1"/>
          </p:cNvPicPr>
          <p:nvPr/>
        </p:nvPicPr>
        <p:blipFill rotWithShape="1">
          <a:blip r:embed="rId5"/>
          <a:srcRect l="66163" t="16647" r="17717" b="10804"/>
          <a:stretch/>
        </p:blipFill>
        <p:spPr>
          <a:xfrm>
            <a:off x="1698007" y="836663"/>
            <a:ext cx="4519512" cy="5720901"/>
          </a:xfrm>
          <a:prstGeom prst="rect">
            <a:avLst/>
          </a:prstGeom>
          <a:effectLst>
            <a:outerShdw blurRad="63500" sx="102000" sy="102000" algn="ctr" rotWithShape="0">
              <a:prstClr val="black">
                <a:alpha val="40000"/>
              </a:prstClr>
            </a:outerShdw>
          </a:effectLst>
        </p:spPr>
      </p:pic>
      <p:sp>
        <p:nvSpPr>
          <p:cNvPr id="6" name="Oval 5">
            <a:extLst>
              <a:ext uri="{FF2B5EF4-FFF2-40B4-BE49-F238E27FC236}">
                <a16:creationId xmlns:a16="http://schemas.microsoft.com/office/drawing/2014/main" id="{87FB9798-04D7-00E4-0FCF-22E1E1E906EA}"/>
              </a:ext>
            </a:extLst>
          </p:cNvPr>
          <p:cNvSpPr/>
          <p:nvPr/>
        </p:nvSpPr>
        <p:spPr>
          <a:xfrm>
            <a:off x="7302765" y="938701"/>
            <a:ext cx="4293751" cy="1864790"/>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Oval 6">
            <a:extLst>
              <a:ext uri="{FF2B5EF4-FFF2-40B4-BE49-F238E27FC236}">
                <a16:creationId xmlns:a16="http://schemas.microsoft.com/office/drawing/2014/main" id="{C0ED5861-20FE-9BB4-3CA5-A8D6A767A032}"/>
              </a:ext>
            </a:extLst>
          </p:cNvPr>
          <p:cNvSpPr/>
          <p:nvPr/>
        </p:nvSpPr>
        <p:spPr>
          <a:xfrm>
            <a:off x="1698007" y="759490"/>
            <a:ext cx="4519512" cy="787956"/>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2100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BD4C3784-744C-470C-088D-FDA0BB6AA55B}"/>
              </a:ext>
            </a:extLst>
          </p:cNvPr>
          <p:cNvPicPr>
            <a:picLocks noChangeAspect="1"/>
          </p:cNvPicPr>
          <p:nvPr/>
        </p:nvPicPr>
        <p:blipFill>
          <a:blip r:embed="rId3"/>
          <a:stretch>
            <a:fillRect/>
          </a:stretch>
        </p:blipFill>
        <p:spPr>
          <a:xfrm>
            <a:off x="8742066" y="621036"/>
            <a:ext cx="2319885" cy="3371378"/>
          </a:xfrm>
          <a:prstGeom prst="rect">
            <a:avLst/>
          </a:prstGeom>
          <a:ln>
            <a:solidFill>
              <a:srgbClr val="002060"/>
            </a:solidFill>
          </a:ln>
        </p:spPr>
      </p:pic>
      <p:pic>
        <p:nvPicPr>
          <p:cNvPr id="12" name="Picture 11">
            <a:extLst>
              <a:ext uri="{FF2B5EF4-FFF2-40B4-BE49-F238E27FC236}">
                <a16:creationId xmlns:a16="http://schemas.microsoft.com/office/drawing/2014/main" id="{D3D5F12F-2DFD-5362-D981-FBBCB2CA2295}"/>
              </a:ext>
            </a:extLst>
          </p:cNvPr>
          <p:cNvPicPr>
            <a:picLocks noChangeAspect="1"/>
          </p:cNvPicPr>
          <p:nvPr/>
        </p:nvPicPr>
        <p:blipFill>
          <a:blip r:embed="rId4"/>
          <a:stretch>
            <a:fillRect/>
          </a:stretch>
        </p:blipFill>
        <p:spPr>
          <a:xfrm>
            <a:off x="2396236" y="3992414"/>
            <a:ext cx="4091487" cy="2743201"/>
          </a:xfrm>
          <a:prstGeom prst="rect">
            <a:avLst/>
          </a:prstGeom>
          <a:ln>
            <a:solidFill>
              <a:srgbClr val="002060"/>
            </a:solidFill>
          </a:ln>
        </p:spPr>
      </p:pic>
      <p:sp>
        <p:nvSpPr>
          <p:cNvPr id="13" name="Text Placeholder 1">
            <a:extLst>
              <a:ext uri="{FF2B5EF4-FFF2-40B4-BE49-F238E27FC236}">
                <a16:creationId xmlns:a16="http://schemas.microsoft.com/office/drawing/2014/main" id="{6A774B2F-1918-47CA-3880-36F17EE604CF}"/>
              </a:ext>
            </a:extLst>
          </p:cNvPr>
          <p:cNvSpPr txBox="1">
            <a:spLocks/>
          </p:cNvSpPr>
          <p:nvPr/>
        </p:nvSpPr>
        <p:spPr>
          <a:xfrm>
            <a:off x="199753" y="88955"/>
            <a:ext cx="11582943" cy="676088"/>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0"/>
              </a:spcBef>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1pPr>
            <a:lvl2pPr marL="457200" indent="0" algn="l" defTabSz="914400" rtl="0" eaLnBrk="1" latinLnBrk="0" hangingPunct="1">
              <a:lnSpc>
                <a:spcPct val="90000"/>
              </a:lnSpc>
              <a:spcBef>
                <a:spcPts val="250"/>
              </a:spcBef>
              <a:spcAft>
                <a:spcPts val="250"/>
              </a:spcAft>
              <a:buClr>
                <a:schemeClr val="accent1"/>
              </a:buClr>
              <a:buFont typeface="Wingdings 2" pitchFamily="18" charset="2"/>
              <a:buNone/>
              <a:defRPr sz="2000" b="1" kern="1200">
                <a:solidFill>
                  <a:schemeClr val="tx1">
                    <a:lumMod val="65000"/>
                    <a:lumOff val="35000"/>
                  </a:schemeClr>
                </a:solidFill>
                <a:latin typeface="Arial" panose="020B0604020202020204" pitchFamily="34" charset="0"/>
                <a:ea typeface="+mn-ea"/>
                <a:cs typeface="Arial" panose="020B0604020202020204" pitchFamily="34" charset="0"/>
              </a:defRPr>
            </a:lvl2pPr>
            <a:lvl3pPr marL="914400" indent="0" algn="l" defTabSz="914400" rtl="0" eaLnBrk="1" latinLnBrk="0" hangingPunct="1">
              <a:lnSpc>
                <a:spcPct val="90000"/>
              </a:lnSpc>
              <a:spcBef>
                <a:spcPts val="250"/>
              </a:spcBef>
              <a:spcAft>
                <a:spcPts val="250"/>
              </a:spcAft>
              <a:buClr>
                <a:schemeClr val="accent1"/>
              </a:buClr>
              <a:buFont typeface="Wingdings 2" pitchFamily="18" charset="2"/>
              <a:buNone/>
              <a:defRPr sz="1800" b="1" kern="1200">
                <a:solidFill>
                  <a:schemeClr val="tx1">
                    <a:lumMod val="65000"/>
                    <a:lumOff val="35000"/>
                  </a:schemeClr>
                </a:solidFill>
                <a:latin typeface="Arial" panose="020B0604020202020204" pitchFamily="34" charset="0"/>
                <a:ea typeface="+mn-ea"/>
                <a:cs typeface="Arial" panose="020B0604020202020204" pitchFamily="34" charset="0"/>
              </a:defRPr>
            </a:lvl3pPr>
            <a:lvl4pPr marL="1371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4pPr>
            <a:lvl5pPr marL="18288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Arial" panose="020B0604020202020204" pitchFamily="34" charset="0"/>
                <a:ea typeface="+mn-ea"/>
                <a:cs typeface="Arial" panose="020B0604020202020204" pitchFamily="34" charset="0"/>
              </a:defRPr>
            </a:lvl5pPr>
            <a:lvl6pPr marL="22860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6pPr>
            <a:lvl7pPr marL="27432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7pPr>
            <a:lvl8pPr marL="32004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8pPr>
            <a:lvl9pPr marL="3657600" indent="0" algn="l" defTabSz="914400" rtl="0" eaLnBrk="1" latinLnBrk="0" hangingPunct="1">
              <a:lnSpc>
                <a:spcPct val="90000"/>
              </a:lnSpc>
              <a:spcBef>
                <a:spcPts val="250"/>
              </a:spcBef>
              <a:spcAft>
                <a:spcPts val="250"/>
              </a:spcAft>
              <a:buClr>
                <a:schemeClr val="accent1"/>
              </a:buClr>
              <a:buFont typeface="Wingdings 2" pitchFamily="18" charset="2"/>
              <a:buNone/>
              <a:defRPr sz="1600" b="1" kern="1200">
                <a:solidFill>
                  <a:schemeClr val="tx1">
                    <a:lumMod val="65000"/>
                    <a:lumOff val="35000"/>
                  </a:schemeClr>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3000" b="0" dirty="0">
                <a:solidFill>
                  <a:srgbClr val="333D48"/>
                </a:solidFill>
                <a:effectLst/>
                <a:latin typeface="Arial" panose="020B0604020202020204" pitchFamily="34" charset="0"/>
                <a:ea typeface="Arial" panose="020B0604020202020204" pitchFamily="34" charset="0"/>
              </a:rPr>
              <a:t>Program Evaluation</a:t>
            </a:r>
            <a:endParaRPr lang="en-US" sz="3000" b="0" dirty="0">
              <a:solidFill>
                <a:srgbClr val="333D48"/>
              </a:solidFill>
            </a:endParaRPr>
          </a:p>
        </p:txBody>
      </p:sp>
      <p:sp>
        <p:nvSpPr>
          <p:cNvPr id="21" name="TextBox 20">
            <a:extLst>
              <a:ext uri="{FF2B5EF4-FFF2-40B4-BE49-F238E27FC236}">
                <a16:creationId xmlns:a16="http://schemas.microsoft.com/office/drawing/2014/main" id="{EFC960F3-0DF5-09E2-983D-B3F555AF2430}"/>
              </a:ext>
            </a:extLst>
          </p:cNvPr>
          <p:cNvSpPr txBox="1"/>
          <p:nvPr/>
        </p:nvSpPr>
        <p:spPr>
          <a:xfrm>
            <a:off x="6948580" y="4524495"/>
            <a:ext cx="4446251" cy="1689180"/>
          </a:xfrm>
          <a:prstGeom prst="rect">
            <a:avLst/>
          </a:prstGeom>
          <a:noFill/>
        </p:spPr>
        <p:txBody>
          <a:bodyPr wrap="square" rtlCol="0">
            <a:spAutoFit/>
          </a:bodyPr>
          <a:lstStyle/>
          <a:p>
            <a:pPr marL="285750" marR="0" lvl="0" indent="-285750">
              <a:lnSpc>
                <a:spcPct val="107000"/>
              </a:lnSpc>
              <a:spcBef>
                <a:spcPts val="0"/>
              </a:spcBef>
              <a:spcAft>
                <a:spcPts val="0"/>
              </a:spcAft>
              <a:buFont typeface="Arial" panose="020B0604020202020204" pitchFamily="34" charset="0"/>
              <a:buChar char="•"/>
            </a:pPr>
            <a:r>
              <a:rPr lang="en-US" sz="1400" dirty="0">
                <a:solidFill>
                  <a:srgbClr val="333333"/>
                </a:solidFill>
                <a:latin typeface="Arial" panose="020B0604020202020204" pitchFamily="34" charset="0"/>
                <a:cs typeface="Arial" panose="020B0604020202020204" pitchFamily="34" charset="0"/>
              </a:rPr>
              <a:t>N=53 IM, FM, and subspecialty geriatrics trainees on 2-4-week rotations, 11/2021—11/2022. Smaller numbers were analyzable. </a:t>
            </a:r>
          </a:p>
          <a:p>
            <a:pPr marL="285750" marR="0" lvl="0" indent="-285750">
              <a:lnSpc>
                <a:spcPct val="107000"/>
              </a:lnSpc>
              <a:spcBef>
                <a:spcPts val="0"/>
              </a:spcBef>
              <a:spcAft>
                <a:spcPts val="0"/>
              </a:spcAft>
              <a:buFont typeface="Arial" panose="020B0604020202020204" pitchFamily="34" charset="0"/>
              <a:buChar char="•"/>
            </a:pPr>
            <a:r>
              <a:rPr lang="en-US" sz="1400" dirty="0">
                <a:solidFill>
                  <a:srgbClr val="333333"/>
                </a:solidFill>
                <a:latin typeface="Arial" panose="020B0604020202020204" pitchFamily="34" charset="0"/>
                <a:cs typeface="Arial" panose="020B0604020202020204" pitchFamily="34" charset="0"/>
              </a:rPr>
              <a:t>57% increase in confidence (48%</a:t>
            </a:r>
            <a:r>
              <a:rPr lang="en-US" sz="1400" dirty="0">
                <a:solidFill>
                  <a:srgbClr val="333333"/>
                </a:solidFill>
                <a:latin typeface="Arial" panose="020B0604020202020204" pitchFamily="34" charset="0"/>
                <a:cs typeface="Arial" panose="020B0604020202020204" pitchFamily="34" charset="0"/>
                <a:sym typeface="Wingdings" panose="05000000000000000000" pitchFamily="2" charset="2"/>
              </a:rPr>
              <a:t></a:t>
            </a:r>
            <a:r>
              <a:rPr lang="en-US" sz="1400" dirty="0">
                <a:solidFill>
                  <a:srgbClr val="333333"/>
                </a:solidFill>
                <a:latin typeface="Arial" panose="020B0604020202020204" pitchFamily="34" charset="0"/>
                <a:cs typeface="Arial" panose="020B0604020202020204" pitchFamily="34" charset="0"/>
              </a:rPr>
              <a:t>76%, a small-medium effect) in residents’ ability to collaborate and work effectively with an interprofessional team </a:t>
            </a:r>
          </a:p>
          <a:p>
            <a:pPr marL="285750" marR="0" lvl="0" indent="-285750">
              <a:lnSpc>
                <a:spcPct val="107000"/>
              </a:lnSpc>
              <a:spcBef>
                <a:spcPts val="0"/>
              </a:spcBef>
              <a:spcAft>
                <a:spcPts val="0"/>
              </a:spcAft>
              <a:buFont typeface="Arial" panose="020B0604020202020204" pitchFamily="34" charset="0"/>
              <a:buChar char="•"/>
            </a:pPr>
            <a:r>
              <a:rPr lang="en-US" sz="1400" dirty="0">
                <a:solidFill>
                  <a:srgbClr val="333333"/>
                </a:solidFill>
                <a:latin typeface="Arial" panose="020B0604020202020204" pitchFamily="34" charset="0"/>
                <a:cs typeface="Arial" panose="020B0604020202020204" pitchFamily="34" charset="0"/>
              </a:rPr>
              <a:t>Small sample size limited power</a:t>
            </a:r>
          </a:p>
        </p:txBody>
      </p:sp>
      <p:pic>
        <p:nvPicPr>
          <p:cNvPr id="25" name="Picture 24">
            <a:extLst>
              <a:ext uri="{FF2B5EF4-FFF2-40B4-BE49-F238E27FC236}">
                <a16:creationId xmlns:a16="http://schemas.microsoft.com/office/drawing/2014/main" id="{9BF121BD-FBFE-D0D9-DA66-5B9342582E29}"/>
              </a:ext>
            </a:extLst>
          </p:cNvPr>
          <p:cNvPicPr>
            <a:picLocks noChangeAspect="1"/>
          </p:cNvPicPr>
          <p:nvPr/>
        </p:nvPicPr>
        <p:blipFill>
          <a:blip r:embed="rId5"/>
          <a:stretch>
            <a:fillRect/>
          </a:stretch>
        </p:blipFill>
        <p:spPr>
          <a:xfrm>
            <a:off x="2004337" y="765043"/>
            <a:ext cx="6016984" cy="3158742"/>
          </a:xfrm>
          <a:prstGeom prst="rect">
            <a:avLst/>
          </a:prstGeom>
        </p:spPr>
      </p:pic>
    </p:spTree>
    <p:extLst>
      <p:ext uri="{BB962C8B-B14F-4D97-AF65-F5344CB8AC3E}">
        <p14:creationId xmlns:p14="http://schemas.microsoft.com/office/powerpoint/2010/main" val="2487010993"/>
      </p:ext>
    </p:extLst>
  </p:cSld>
  <p:clrMapOvr>
    <a:masterClrMapping/>
  </p:clrMapOvr>
</p:sld>
</file>

<file path=ppt/theme/theme1.xml><?xml version="1.0" encoding="utf-8"?>
<a:theme xmlns:a="http://schemas.openxmlformats.org/drawingml/2006/main"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3_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9b4e3cbb-586e-43fc-8f22-4aa9dcf04837">
      <Terms xmlns="http://schemas.microsoft.com/office/infopath/2007/PartnerControls"/>
    </lcf76f155ced4ddcb4097134ff3c332f>
    <TaxCatchAll xmlns="02e8a83f-4031-4720-8bba-034ac814885b"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0A8DD8BF07118D43A8B71C37A290CEC1" ma:contentTypeVersion="13" ma:contentTypeDescription="Create a new document." ma:contentTypeScope="" ma:versionID="d142f1f0dfc660e504bab8f721fc1f74">
  <xsd:schema xmlns:xsd="http://www.w3.org/2001/XMLSchema" xmlns:xs="http://www.w3.org/2001/XMLSchema" xmlns:p="http://schemas.microsoft.com/office/2006/metadata/properties" xmlns:ns2="02e8a83f-4031-4720-8bba-034ac814885b" xmlns:ns3="9b4e3cbb-586e-43fc-8f22-4aa9dcf04837" targetNamespace="http://schemas.microsoft.com/office/2006/metadata/properties" ma:root="true" ma:fieldsID="bcb148554c87913279251e15291a0695" ns2:_="" ns3:_="">
    <xsd:import namespace="02e8a83f-4031-4720-8bba-034ac814885b"/>
    <xsd:import namespace="9b4e3cbb-586e-43fc-8f22-4aa9dcf04837"/>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DateTaken" minOccurs="0"/>
                <xsd:element ref="ns3:MediaLengthInSeconds" minOccurs="0"/>
                <xsd:element ref="ns3:lcf76f155ced4ddcb4097134ff3c332f" minOccurs="0"/>
                <xsd:element ref="ns2:TaxCatchAll" minOccurs="0"/>
                <xsd:element ref="ns3:MediaServiceOCR" minOccurs="0"/>
                <xsd:element ref="ns3:MediaServiceGenerationTime" minOccurs="0"/>
                <xsd:element ref="ns3:MediaServiceEventHashCode"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2e8a83f-4031-4720-8bba-034ac814885b"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TaxCatchAll" ma:index="16" nillable="true" ma:displayName="Taxonomy Catch All Column" ma:hidden="true" ma:list="{ed8a3459-2233-4b67-9dc8-08514b2b6d63}" ma:internalName="TaxCatchAll" ma:showField="CatchAllData" ma:web="02e8a83f-4031-4720-8bba-034ac814885b">
      <xsd:complexType>
        <xsd:complexContent>
          <xsd:extension base="dms:MultiChoiceLookup">
            <xsd:sequence>
              <xsd:element name="Value" type="dms:Lookup" maxOccurs="unbounded" minOccurs="0" nillable="true"/>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9b4e3cbb-586e-43fc-8f22-4aa9dcf04837"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lcf76f155ced4ddcb4097134ff3c332f" ma:index="15" nillable="true" ma:taxonomy="true" ma:internalName="lcf76f155ced4ddcb4097134ff3c332f" ma:taxonomyFieldName="MediaServiceImageTags" ma:displayName="Image Tags" ma:readOnly="false" ma:fieldId="{5cf76f15-5ced-4ddc-b409-7134ff3c332f}" ma:taxonomyMulti="true" ma:sspId="306b6d93-03f4-49d5-9e6a-9cbccfa9c2f5" ma:termSetId="09814cd3-568e-fe90-9814-8d621ff8fb84" ma:anchorId="fba54fb3-c3e1-fe81-a776-ca4b69148c4d" ma:open="true" ma:isKeyword="false">
      <xsd:complexType>
        <xsd:sequence>
          <xsd:element ref="pc:Terms" minOccurs="0" maxOccurs="1"/>
        </xsd:sequence>
      </xsd:complexType>
    </xsd:element>
    <xsd:element name="MediaServiceOCR" ma:index="17" nillable="true" ma:displayName="Extracted Text" ma:internalName="MediaServiceOCR" ma:readOnly="true">
      <xsd:simpleType>
        <xsd:restriction base="dms:Note">
          <xsd:maxLength value="255"/>
        </xsd:restriction>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Location" ma:index="20"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E6B8E5-A071-4975-B457-F7081B5A38C0}">
  <ds:schemaRefs>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http://schemas.microsoft.com/office/2006/documentManagement/types"/>
    <ds:schemaRef ds:uri="02e8a83f-4031-4720-8bba-034ac814885b"/>
    <ds:schemaRef ds:uri="9b4e3cbb-586e-43fc-8f22-4aa9dcf04837"/>
    <ds:schemaRef ds:uri="http://www.w3.org/XML/1998/namespace"/>
    <ds:schemaRef ds:uri="http://purl.org/dc/dcmitype/"/>
  </ds:schemaRefs>
</ds:datastoreItem>
</file>

<file path=customXml/itemProps2.xml><?xml version="1.0" encoding="utf-8"?>
<ds:datastoreItem xmlns:ds="http://schemas.openxmlformats.org/officeDocument/2006/customXml" ds:itemID="{8A1E55F8-E896-4676-B558-F8E98977D82B}">
  <ds:schemaRefs>
    <ds:schemaRef ds:uri="02e8a83f-4031-4720-8bba-034ac814885b"/>
    <ds:schemaRef ds:uri="9b4e3cbb-586e-43fc-8f22-4aa9dcf04837"/>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C3CE5302-19F8-471D-8606-1A041955346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2644</TotalTime>
  <Words>1848</Words>
  <Application>Microsoft Office PowerPoint</Application>
  <PresentationFormat>Widescreen</PresentationFormat>
  <Paragraphs>188</Paragraphs>
  <Slides>13</Slides>
  <Notes>10</Notes>
  <HiddenSlides>0</HiddenSlides>
  <MMClips>0</MMClips>
  <ScaleCrop>false</ScaleCrop>
  <HeadingPairs>
    <vt:vector size="6" baseType="variant">
      <vt:variant>
        <vt:lpstr>Fonts Used</vt:lpstr>
      </vt:variant>
      <vt:variant>
        <vt:i4>7</vt:i4>
      </vt:variant>
      <vt:variant>
        <vt:lpstr>Theme</vt:lpstr>
      </vt:variant>
      <vt:variant>
        <vt:i4>2</vt:i4>
      </vt:variant>
      <vt:variant>
        <vt:lpstr>Slide Titles</vt:lpstr>
      </vt:variant>
      <vt:variant>
        <vt:i4>13</vt:i4>
      </vt:variant>
    </vt:vector>
  </HeadingPairs>
  <TitlesOfParts>
    <vt:vector size="22" baseType="lpstr">
      <vt:lpstr>Yu Gothic</vt:lpstr>
      <vt:lpstr>Arial</vt:lpstr>
      <vt:lpstr>Calibri</vt:lpstr>
      <vt:lpstr>Calibri Light</vt:lpstr>
      <vt:lpstr>Corbel</vt:lpstr>
      <vt:lpstr>Courier New</vt:lpstr>
      <vt:lpstr>Wingdings 2</vt:lpstr>
      <vt:lpstr>Frame</vt:lpstr>
      <vt:lpstr>3_Office Theme</vt:lpstr>
      <vt:lpstr>A GEM of a GME Geriatric Medicine Experience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Practice and Policy in a Pandemic</dc:title>
  <dc:creator>Patrick Guthrie</dc:creator>
  <cp:lastModifiedBy>Ohira, Yumi</cp:lastModifiedBy>
  <cp:revision>140</cp:revision>
  <cp:lastPrinted>2023-10-12T18:42:36Z</cp:lastPrinted>
  <dcterms:created xsi:type="dcterms:W3CDTF">2020-08-10T18:48:06Z</dcterms:created>
  <dcterms:modified xsi:type="dcterms:W3CDTF">2025-01-08T14:20:33Z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0x0101000A8DD8BF07118D43A8B71C37A290CEC1</vt:lpwstr>
  </property>
  <property fmtid="{D5CDD505-2E9C-101B-9397-08002B2CF9AE}" pid="3" name="Order">
    <vt:r8>100</vt:r8>
  </property>
</Properties>
</file>