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8404800" cy="32918400"/>
  <p:notesSz cx="7019925" cy="9305925"/>
  <p:defaultTextStyle>
    <a:defPPr>
      <a:defRPr lang="en-US"/>
    </a:defPPr>
    <a:lvl1pPr marL="0" algn="l" defTabSz="4612813" rtl="0" eaLnBrk="1" latinLnBrk="0" hangingPunct="1">
      <a:defRPr sz="9100" kern="1200">
        <a:solidFill>
          <a:schemeClr val="tx1"/>
        </a:solidFill>
        <a:latin typeface="+mn-lt"/>
        <a:ea typeface="+mn-ea"/>
        <a:cs typeface="+mn-cs"/>
      </a:defRPr>
    </a:lvl1pPr>
    <a:lvl2pPr marL="2306406" algn="l" defTabSz="4612813" rtl="0" eaLnBrk="1" latinLnBrk="0" hangingPunct="1">
      <a:defRPr sz="9100" kern="1200">
        <a:solidFill>
          <a:schemeClr val="tx1"/>
        </a:solidFill>
        <a:latin typeface="+mn-lt"/>
        <a:ea typeface="+mn-ea"/>
        <a:cs typeface="+mn-cs"/>
      </a:defRPr>
    </a:lvl2pPr>
    <a:lvl3pPr marL="4612813" algn="l" defTabSz="4612813" rtl="0" eaLnBrk="1" latinLnBrk="0" hangingPunct="1">
      <a:defRPr sz="9100" kern="1200">
        <a:solidFill>
          <a:schemeClr val="tx1"/>
        </a:solidFill>
        <a:latin typeface="+mn-lt"/>
        <a:ea typeface="+mn-ea"/>
        <a:cs typeface="+mn-cs"/>
      </a:defRPr>
    </a:lvl3pPr>
    <a:lvl4pPr marL="6919219" algn="l" defTabSz="4612813" rtl="0" eaLnBrk="1" latinLnBrk="0" hangingPunct="1">
      <a:defRPr sz="9100" kern="1200">
        <a:solidFill>
          <a:schemeClr val="tx1"/>
        </a:solidFill>
        <a:latin typeface="+mn-lt"/>
        <a:ea typeface="+mn-ea"/>
        <a:cs typeface="+mn-cs"/>
      </a:defRPr>
    </a:lvl4pPr>
    <a:lvl5pPr marL="9225626" algn="l" defTabSz="4612813" rtl="0" eaLnBrk="1" latinLnBrk="0" hangingPunct="1">
      <a:defRPr sz="9100" kern="1200">
        <a:solidFill>
          <a:schemeClr val="tx1"/>
        </a:solidFill>
        <a:latin typeface="+mn-lt"/>
        <a:ea typeface="+mn-ea"/>
        <a:cs typeface="+mn-cs"/>
      </a:defRPr>
    </a:lvl5pPr>
    <a:lvl6pPr marL="11532032" algn="l" defTabSz="4612813" rtl="0" eaLnBrk="1" latinLnBrk="0" hangingPunct="1">
      <a:defRPr sz="9100" kern="1200">
        <a:solidFill>
          <a:schemeClr val="tx1"/>
        </a:solidFill>
        <a:latin typeface="+mn-lt"/>
        <a:ea typeface="+mn-ea"/>
        <a:cs typeface="+mn-cs"/>
      </a:defRPr>
    </a:lvl6pPr>
    <a:lvl7pPr marL="13838438" algn="l" defTabSz="4612813" rtl="0" eaLnBrk="1" latinLnBrk="0" hangingPunct="1">
      <a:defRPr sz="9100" kern="1200">
        <a:solidFill>
          <a:schemeClr val="tx1"/>
        </a:solidFill>
        <a:latin typeface="+mn-lt"/>
        <a:ea typeface="+mn-ea"/>
        <a:cs typeface="+mn-cs"/>
      </a:defRPr>
    </a:lvl7pPr>
    <a:lvl8pPr marL="16144845" algn="l" defTabSz="4612813" rtl="0" eaLnBrk="1" latinLnBrk="0" hangingPunct="1">
      <a:defRPr sz="9100" kern="1200">
        <a:solidFill>
          <a:schemeClr val="tx1"/>
        </a:solidFill>
        <a:latin typeface="+mn-lt"/>
        <a:ea typeface="+mn-ea"/>
        <a:cs typeface="+mn-cs"/>
      </a:defRPr>
    </a:lvl8pPr>
    <a:lvl9pPr marL="18451251" algn="l" defTabSz="4612813" rtl="0" eaLnBrk="1" latinLnBrk="0" hangingPunct="1">
      <a:defRPr sz="9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2104FA"/>
    <a:srgbClr val="FF3300"/>
    <a:srgbClr val="FA04E8"/>
    <a:srgbClr val="44EEF6"/>
    <a:srgbClr val="BD03B0"/>
    <a:srgbClr val="1903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9779" autoAdjust="0"/>
    <p:restoredTop sz="99472" autoAdjust="0"/>
  </p:normalViewPr>
  <p:slideViewPr>
    <p:cSldViewPr>
      <p:cViewPr>
        <p:scale>
          <a:sx n="40" d="100"/>
          <a:sy n="40" d="100"/>
        </p:scale>
        <p:origin x="-72" y="744"/>
      </p:cViewPr>
      <p:guideLst>
        <p:guide orient="horz" pos="10369"/>
        <p:guide pos="12096"/>
      </p:guideLst>
    </p:cSldViewPr>
  </p:slideViewPr>
  <p:notesTextViewPr>
    <p:cViewPr>
      <p:scale>
        <a:sx n="100" d="100"/>
        <a:sy n="100" d="100"/>
      </p:scale>
      <p:origin x="0" y="0"/>
    </p:cViewPr>
  </p:notesTextViewPr>
  <p:gridSpacing cx="57607" cy="57607"/>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10226051"/>
            <a:ext cx="3264408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5760720" y="18653760"/>
            <a:ext cx="26883360" cy="8412480"/>
          </a:xfrm>
        </p:spPr>
        <p:txBody>
          <a:bodyPr/>
          <a:lstStyle>
            <a:lvl1pPr marL="0" indent="0" algn="ctr">
              <a:buNone/>
              <a:defRPr>
                <a:solidFill>
                  <a:schemeClr val="tx1">
                    <a:tint val="75000"/>
                  </a:schemeClr>
                </a:solidFill>
              </a:defRPr>
            </a:lvl1pPr>
            <a:lvl2pPr marL="2306406" indent="0" algn="ctr">
              <a:buNone/>
              <a:defRPr>
                <a:solidFill>
                  <a:schemeClr val="tx1">
                    <a:tint val="75000"/>
                  </a:schemeClr>
                </a:solidFill>
              </a:defRPr>
            </a:lvl2pPr>
            <a:lvl3pPr marL="4612813" indent="0" algn="ctr">
              <a:buNone/>
              <a:defRPr>
                <a:solidFill>
                  <a:schemeClr val="tx1">
                    <a:tint val="75000"/>
                  </a:schemeClr>
                </a:solidFill>
              </a:defRPr>
            </a:lvl3pPr>
            <a:lvl4pPr marL="6919219" indent="0" algn="ctr">
              <a:buNone/>
              <a:defRPr>
                <a:solidFill>
                  <a:schemeClr val="tx1">
                    <a:tint val="75000"/>
                  </a:schemeClr>
                </a:solidFill>
              </a:defRPr>
            </a:lvl4pPr>
            <a:lvl5pPr marL="9225626" indent="0" algn="ctr">
              <a:buNone/>
              <a:defRPr>
                <a:solidFill>
                  <a:schemeClr val="tx1">
                    <a:tint val="75000"/>
                  </a:schemeClr>
                </a:solidFill>
              </a:defRPr>
            </a:lvl5pPr>
            <a:lvl6pPr marL="11532032" indent="0" algn="ctr">
              <a:buNone/>
              <a:defRPr>
                <a:solidFill>
                  <a:schemeClr val="tx1">
                    <a:tint val="75000"/>
                  </a:schemeClr>
                </a:solidFill>
              </a:defRPr>
            </a:lvl6pPr>
            <a:lvl7pPr marL="13838438" indent="0" algn="ctr">
              <a:buNone/>
              <a:defRPr>
                <a:solidFill>
                  <a:schemeClr val="tx1">
                    <a:tint val="75000"/>
                  </a:schemeClr>
                </a:solidFill>
              </a:defRPr>
            </a:lvl7pPr>
            <a:lvl8pPr marL="16144845" indent="0" algn="ctr">
              <a:buNone/>
              <a:defRPr>
                <a:solidFill>
                  <a:schemeClr val="tx1">
                    <a:tint val="75000"/>
                  </a:schemeClr>
                </a:solidFill>
              </a:defRPr>
            </a:lvl8pPr>
            <a:lvl9pPr marL="18451251"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7D7089C-F2EA-48C9-9818-248D5BF10AC1}" type="datetimeFigureOut">
              <a:rPr lang="en-US" smtClean="0"/>
              <a:pPr/>
              <a:t>8/5/14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9B60C-E5ED-4970-8E47-65BBDDA9730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D7089C-F2EA-48C9-9818-248D5BF10AC1}" type="datetimeFigureOut">
              <a:rPr lang="en-US" smtClean="0"/>
              <a:pPr/>
              <a:t>8/5/14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9B60C-E5ED-4970-8E47-65BBDDA9730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3480" y="1318271"/>
            <a:ext cx="864108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20240" y="1318271"/>
            <a:ext cx="2528316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D7089C-F2EA-48C9-9818-248D5BF10AC1}" type="datetimeFigureOut">
              <a:rPr lang="en-US" smtClean="0"/>
              <a:pPr/>
              <a:t>8/5/14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9B60C-E5ED-4970-8E47-65BBDDA9730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D7089C-F2EA-48C9-9818-248D5BF10AC1}" type="datetimeFigureOut">
              <a:rPr lang="en-US" smtClean="0"/>
              <a:pPr/>
              <a:t>8/5/14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9B60C-E5ED-4970-8E47-65BBDDA9730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5" y="21153123"/>
            <a:ext cx="32644080" cy="6537960"/>
          </a:xfrm>
        </p:spPr>
        <p:txBody>
          <a:bodyPr anchor="t"/>
          <a:lstStyle>
            <a:lvl1pPr algn="l">
              <a:defRPr sz="20100" b="1" cap="all"/>
            </a:lvl1pPr>
          </a:lstStyle>
          <a:p>
            <a:r>
              <a:rPr lang="en-US" smtClean="0"/>
              <a:t>Click to edit Master title style</a:t>
            </a:r>
            <a:endParaRPr lang="en-US"/>
          </a:p>
        </p:txBody>
      </p:sp>
      <p:sp>
        <p:nvSpPr>
          <p:cNvPr id="3" name="Text Placeholder 2"/>
          <p:cNvSpPr>
            <a:spLocks noGrp="1"/>
          </p:cNvSpPr>
          <p:nvPr>
            <p:ph type="body" idx="1"/>
          </p:nvPr>
        </p:nvSpPr>
        <p:spPr>
          <a:xfrm>
            <a:off x="3033715" y="13952228"/>
            <a:ext cx="32644080" cy="7200897"/>
          </a:xfrm>
        </p:spPr>
        <p:txBody>
          <a:bodyPr anchor="b"/>
          <a:lstStyle>
            <a:lvl1pPr marL="0" indent="0">
              <a:buNone/>
              <a:defRPr sz="10100">
                <a:solidFill>
                  <a:schemeClr val="tx1">
                    <a:tint val="75000"/>
                  </a:schemeClr>
                </a:solidFill>
              </a:defRPr>
            </a:lvl1pPr>
            <a:lvl2pPr marL="2306406" indent="0">
              <a:buNone/>
              <a:defRPr sz="9100">
                <a:solidFill>
                  <a:schemeClr val="tx1">
                    <a:tint val="75000"/>
                  </a:schemeClr>
                </a:solidFill>
              </a:defRPr>
            </a:lvl2pPr>
            <a:lvl3pPr marL="4612813" indent="0">
              <a:buNone/>
              <a:defRPr sz="8100">
                <a:solidFill>
                  <a:schemeClr val="tx1">
                    <a:tint val="75000"/>
                  </a:schemeClr>
                </a:solidFill>
              </a:defRPr>
            </a:lvl3pPr>
            <a:lvl4pPr marL="6919219" indent="0">
              <a:buNone/>
              <a:defRPr sz="7000">
                <a:solidFill>
                  <a:schemeClr val="tx1">
                    <a:tint val="75000"/>
                  </a:schemeClr>
                </a:solidFill>
              </a:defRPr>
            </a:lvl4pPr>
            <a:lvl5pPr marL="9225626" indent="0">
              <a:buNone/>
              <a:defRPr sz="7000">
                <a:solidFill>
                  <a:schemeClr val="tx1">
                    <a:tint val="75000"/>
                  </a:schemeClr>
                </a:solidFill>
              </a:defRPr>
            </a:lvl5pPr>
            <a:lvl6pPr marL="11532032" indent="0">
              <a:buNone/>
              <a:defRPr sz="7000">
                <a:solidFill>
                  <a:schemeClr val="tx1">
                    <a:tint val="75000"/>
                  </a:schemeClr>
                </a:solidFill>
              </a:defRPr>
            </a:lvl6pPr>
            <a:lvl7pPr marL="13838438" indent="0">
              <a:buNone/>
              <a:defRPr sz="7000">
                <a:solidFill>
                  <a:schemeClr val="tx1">
                    <a:tint val="75000"/>
                  </a:schemeClr>
                </a:solidFill>
              </a:defRPr>
            </a:lvl7pPr>
            <a:lvl8pPr marL="16144845" indent="0">
              <a:buNone/>
              <a:defRPr sz="7000">
                <a:solidFill>
                  <a:schemeClr val="tx1">
                    <a:tint val="75000"/>
                  </a:schemeClr>
                </a:solidFill>
              </a:defRPr>
            </a:lvl8pPr>
            <a:lvl9pPr marL="18451251" indent="0">
              <a:buNone/>
              <a:defRPr sz="7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D7089C-F2EA-48C9-9818-248D5BF10AC1}" type="datetimeFigureOut">
              <a:rPr lang="en-US" smtClean="0"/>
              <a:pPr/>
              <a:t>8/5/14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9B60C-E5ED-4970-8E47-65BBDDA9730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20240" y="7680969"/>
            <a:ext cx="16962120" cy="21724623"/>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9522440" y="7680969"/>
            <a:ext cx="16962120" cy="21724623"/>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D7089C-F2EA-48C9-9818-248D5BF10AC1}" type="datetimeFigureOut">
              <a:rPr lang="en-US" smtClean="0"/>
              <a:pPr/>
              <a:t>8/5/14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9B60C-E5ED-4970-8E47-65BBDDA9730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920241" y="7368550"/>
            <a:ext cx="16968790" cy="3070859"/>
          </a:xfrm>
        </p:spPr>
        <p:txBody>
          <a:bodyPr anchor="b"/>
          <a:lstStyle>
            <a:lvl1pPr marL="0" indent="0">
              <a:buNone/>
              <a:defRPr sz="12100" b="1"/>
            </a:lvl1pPr>
            <a:lvl2pPr marL="2306406" indent="0">
              <a:buNone/>
              <a:defRPr sz="10100" b="1"/>
            </a:lvl2pPr>
            <a:lvl3pPr marL="4612813" indent="0">
              <a:buNone/>
              <a:defRPr sz="9100" b="1"/>
            </a:lvl3pPr>
            <a:lvl4pPr marL="6919219" indent="0">
              <a:buNone/>
              <a:defRPr sz="8100" b="1"/>
            </a:lvl4pPr>
            <a:lvl5pPr marL="9225626" indent="0">
              <a:buNone/>
              <a:defRPr sz="8100" b="1"/>
            </a:lvl5pPr>
            <a:lvl6pPr marL="11532032" indent="0">
              <a:buNone/>
              <a:defRPr sz="8100" b="1"/>
            </a:lvl6pPr>
            <a:lvl7pPr marL="13838438" indent="0">
              <a:buNone/>
              <a:defRPr sz="8100" b="1"/>
            </a:lvl7pPr>
            <a:lvl8pPr marL="16144845" indent="0">
              <a:buNone/>
              <a:defRPr sz="8100" b="1"/>
            </a:lvl8pPr>
            <a:lvl9pPr marL="18451251" indent="0">
              <a:buNone/>
              <a:defRPr sz="8100" b="1"/>
            </a:lvl9pPr>
          </a:lstStyle>
          <a:p>
            <a:pPr lvl="0"/>
            <a:r>
              <a:rPr lang="en-US" smtClean="0"/>
              <a:t>Click to edit Master text styles</a:t>
            </a:r>
          </a:p>
        </p:txBody>
      </p:sp>
      <p:sp>
        <p:nvSpPr>
          <p:cNvPr id="4" name="Content Placeholder 3"/>
          <p:cNvSpPr>
            <a:spLocks noGrp="1"/>
          </p:cNvSpPr>
          <p:nvPr>
            <p:ph sz="half" idx="2"/>
          </p:nvPr>
        </p:nvSpPr>
        <p:spPr>
          <a:xfrm>
            <a:off x="1920241" y="10439402"/>
            <a:ext cx="16968790" cy="18966182"/>
          </a:xfrm>
        </p:spPr>
        <p:txBody>
          <a:bodyPr/>
          <a:lstStyle>
            <a:lvl1pPr>
              <a:defRPr sz="12100"/>
            </a:lvl1pPr>
            <a:lvl2pPr>
              <a:defRPr sz="10100"/>
            </a:lvl2pPr>
            <a:lvl3pPr>
              <a:defRPr sz="9100"/>
            </a:lvl3pPr>
            <a:lvl4pPr>
              <a:defRPr sz="8100"/>
            </a:lvl4pPr>
            <a:lvl5pPr>
              <a:defRPr sz="8100"/>
            </a:lvl5pPr>
            <a:lvl6pPr>
              <a:defRPr sz="8100"/>
            </a:lvl6pPr>
            <a:lvl7pPr>
              <a:defRPr sz="8100"/>
            </a:lvl7pPr>
            <a:lvl8pPr>
              <a:defRPr sz="8100"/>
            </a:lvl8pPr>
            <a:lvl9pPr>
              <a:defRPr sz="8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509107" y="7368550"/>
            <a:ext cx="16975455" cy="3070859"/>
          </a:xfrm>
        </p:spPr>
        <p:txBody>
          <a:bodyPr anchor="b"/>
          <a:lstStyle>
            <a:lvl1pPr marL="0" indent="0">
              <a:buNone/>
              <a:defRPr sz="12100" b="1"/>
            </a:lvl1pPr>
            <a:lvl2pPr marL="2306406" indent="0">
              <a:buNone/>
              <a:defRPr sz="10100" b="1"/>
            </a:lvl2pPr>
            <a:lvl3pPr marL="4612813" indent="0">
              <a:buNone/>
              <a:defRPr sz="9100" b="1"/>
            </a:lvl3pPr>
            <a:lvl4pPr marL="6919219" indent="0">
              <a:buNone/>
              <a:defRPr sz="8100" b="1"/>
            </a:lvl4pPr>
            <a:lvl5pPr marL="9225626" indent="0">
              <a:buNone/>
              <a:defRPr sz="8100" b="1"/>
            </a:lvl5pPr>
            <a:lvl6pPr marL="11532032" indent="0">
              <a:buNone/>
              <a:defRPr sz="8100" b="1"/>
            </a:lvl6pPr>
            <a:lvl7pPr marL="13838438" indent="0">
              <a:buNone/>
              <a:defRPr sz="8100" b="1"/>
            </a:lvl7pPr>
            <a:lvl8pPr marL="16144845" indent="0">
              <a:buNone/>
              <a:defRPr sz="8100" b="1"/>
            </a:lvl8pPr>
            <a:lvl9pPr marL="18451251" indent="0">
              <a:buNone/>
              <a:defRPr sz="8100" b="1"/>
            </a:lvl9pPr>
          </a:lstStyle>
          <a:p>
            <a:pPr lvl="0"/>
            <a:r>
              <a:rPr lang="en-US" smtClean="0"/>
              <a:t>Click to edit Master text styles</a:t>
            </a:r>
          </a:p>
        </p:txBody>
      </p:sp>
      <p:sp>
        <p:nvSpPr>
          <p:cNvPr id="6" name="Content Placeholder 5"/>
          <p:cNvSpPr>
            <a:spLocks noGrp="1"/>
          </p:cNvSpPr>
          <p:nvPr>
            <p:ph sz="quarter" idx="4"/>
          </p:nvPr>
        </p:nvSpPr>
        <p:spPr>
          <a:xfrm>
            <a:off x="19509107" y="10439402"/>
            <a:ext cx="16975455" cy="18966182"/>
          </a:xfrm>
        </p:spPr>
        <p:txBody>
          <a:bodyPr/>
          <a:lstStyle>
            <a:lvl1pPr>
              <a:defRPr sz="12100"/>
            </a:lvl1pPr>
            <a:lvl2pPr>
              <a:defRPr sz="10100"/>
            </a:lvl2pPr>
            <a:lvl3pPr>
              <a:defRPr sz="9100"/>
            </a:lvl3pPr>
            <a:lvl4pPr>
              <a:defRPr sz="8100"/>
            </a:lvl4pPr>
            <a:lvl5pPr>
              <a:defRPr sz="8100"/>
            </a:lvl5pPr>
            <a:lvl6pPr>
              <a:defRPr sz="8100"/>
            </a:lvl6pPr>
            <a:lvl7pPr>
              <a:defRPr sz="8100"/>
            </a:lvl7pPr>
            <a:lvl8pPr>
              <a:defRPr sz="8100"/>
            </a:lvl8pPr>
            <a:lvl9pPr>
              <a:defRPr sz="8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D7089C-F2EA-48C9-9818-248D5BF10AC1}" type="datetimeFigureOut">
              <a:rPr lang="en-US" smtClean="0"/>
              <a:pPr/>
              <a:t>8/5/14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F99B60C-E5ED-4970-8E47-65BBDDA9730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D7089C-F2EA-48C9-9818-248D5BF10AC1}" type="datetimeFigureOut">
              <a:rPr lang="en-US" smtClean="0"/>
              <a:pPr/>
              <a:t>8/5/14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F99B60C-E5ED-4970-8E47-65BBDDA9730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D7089C-F2EA-48C9-9818-248D5BF10AC1}" type="datetimeFigureOut">
              <a:rPr lang="en-US" smtClean="0"/>
              <a:pPr/>
              <a:t>8/5/14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F99B60C-E5ED-4970-8E47-65BBDDA9730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60" y="1310640"/>
            <a:ext cx="12634915" cy="5577840"/>
          </a:xfrm>
        </p:spPr>
        <p:txBody>
          <a:bodyPr anchor="b"/>
          <a:lstStyle>
            <a:lvl1pPr algn="l">
              <a:defRPr sz="10100" b="1"/>
            </a:lvl1pPr>
          </a:lstStyle>
          <a:p>
            <a:r>
              <a:rPr lang="en-US" smtClean="0"/>
              <a:t>Click to edit Master title style</a:t>
            </a:r>
            <a:endParaRPr lang="en-US"/>
          </a:p>
        </p:txBody>
      </p:sp>
      <p:sp>
        <p:nvSpPr>
          <p:cNvPr id="3" name="Content Placeholder 2"/>
          <p:cNvSpPr>
            <a:spLocks noGrp="1"/>
          </p:cNvSpPr>
          <p:nvPr>
            <p:ph idx="1"/>
          </p:nvPr>
        </p:nvSpPr>
        <p:spPr>
          <a:xfrm>
            <a:off x="15015218" y="1310652"/>
            <a:ext cx="21469350" cy="28094942"/>
          </a:xfrm>
        </p:spPr>
        <p:txBody>
          <a:bodyPr/>
          <a:lstStyle>
            <a:lvl1pPr>
              <a:defRPr sz="16100"/>
            </a:lvl1pPr>
            <a:lvl2pPr>
              <a:defRPr sz="14100"/>
            </a:lvl2pPr>
            <a:lvl3pPr>
              <a:defRPr sz="12100"/>
            </a:lvl3pPr>
            <a:lvl4pPr>
              <a:defRPr sz="10100"/>
            </a:lvl4pPr>
            <a:lvl5pPr>
              <a:defRPr sz="10100"/>
            </a:lvl5pPr>
            <a:lvl6pPr>
              <a:defRPr sz="10100"/>
            </a:lvl6pPr>
            <a:lvl7pPr>
              <a:defRPr sz="10100"/>
            </a:lvl7pPr>
            <a:lvl8pPr>
              <a:defRPr sz="10100"/>
            </a:lvl8pPr>
            <a:lvl9pPr>
              <a:defRPr sz="10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920260" y="6888482"/>
            <a:ext cx="12634915" cy="22517103"/>
          </a:xfrm>
        </p:spPr>
        <p:txBody>
          <a:bodyPr/>
          <a:lstStyle>
            <a:lvl1pPr marL="0" indent="0">
              <a:buNone/>
              <a:defRPr sz="7000"/>
            </a:lvl1pPr>
            <a:lvl2pPr marL="2306406" indent="0">
              <a:buNone/>
              <a:defRPr sz="6100"/>
            </a:lvl2pPr>
            <a:lvl3pPr marL="4612813" indent="0">
              <a:buNone/>
              <a:defRPr sz="5100"/>
            </a:lvl3pPr>
            <a:lvl4pPr marL="6919219" indent="0">
              <a:buNone/>
              <a:defRPr sz="4500"/>
            </a:lvl4pPr>
            <a:lvl5pPr marL="9225626" indent="0">
              <a:buNone/>
              <a:defRPr sz="4500"/>
            </a:lvl5pPr>
            <a:lvl6pPr marL="11532032" indent="0">
              <a:buNone/>
              <a:defRPr sz="4500"/>
            </a:lvl6pPr>
            <a:lvl7pPr marL="13838438" indent="0">
              <a:buNone/>
              <a:defRPr sz="4500"/>
            </a:lvl7pPr>
            <a:lvl8pPr marL="16144845" indent="0">
              <a:buNone/>
              <a:defRPr sz="4500"/>
            </a:lvl8pPr>
            <a:lvl9pPr marL="18451251" indent="0">
              <a:buNone/>
              <a:defRPr sz="45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D7089C-F2EA-48C9-9818-248D5BF10AC1}" type="datetimeFigureOut">
              <a:rPr lang="en-US" smtClean="0"/>
              <a:pPr/>
              <a:t>8/5/14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9B60C-E5ED-4970-8E47-65BBDDA9730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610" y="23042882"/>
            <a:ext cx="23042880" cy="2720343"/>
          </a:xfrm>
        </p:spPr>
        <p:txBody>
          <a:bodyPr anchor="b"/>
          <a:lstStyle>
            <a:lvl1pPr algn="l">
              <a:defRPr sz="10100" b="1"/>
            </a:lvl1pPr>
          </a:lstStyle>
          <a:p>
            <a:r>
              <a:rPr lang="en-US" smtClean="0"/>
              <a:t>Click to edit Master title style</a:t>
            </a:r>
            <a:endParaRPr lang="en-US"/>
          </a:p>
        </p:txBody>
      </p:sp>
      <p:sp>
        <p:nvSpPr>
          <p:cNvPr id="3" name="Picture Placeholder 2"/>
          <p:cNvSpPr>
            <a:spLocks noGrp="1"/>
          </p:cNvSpPr>
          <p:nvPr>
            <p:ph type="pic" idx="1"/>
          </p:nvPr>
        </p:nvSpPr>
        <p:spPr>
          <a:xfrm>
            <a:off x="7527610" y="2941320"/>
            <a:ext cx="23042880" cy="19751040"/>
          </a:xfrm>
        </p:spPr>
        <p:txBody>
          <a:bodyPr/>
          <a:lstStyle>
            <a:lvl1pPr marL="0" indent="0">
              <a:buNone/>
              <a:defRPr sz="16100"/>
            </a:lvl1pPr>
            <a:lvl2pPr marL="2306406" indent="0">
              <a:buNone/>
              <a:defRPr sz="14100"/>
            </a:lvl2pPr>
            <a:lvl3pPr marL="4612813" indent="0">
              <a:buNone/>
              <a:defRPr sz="12100"/>
            </a:lvl3pPr>
            <a:lvl4pPr marL="6919219" indent="0">
              <a:buNone/>
              <a:defRPr sz="10100"/>
            </a:lvl4pPr>
            <a:lvl5pPr marL="9225626" indent="0">
              <a:buNone/>
              <a:defRPr sz="10100"/>
            </a:lvl5pPr>
            <a:lvl6pPr marL="11532032" indent="0">
              <a:buNone/>
              <a:defRPr sz="10100"/>
            </a:lvl6pPr>
            <a:lvl7pPr marL="13838438" indent="0">
              <a:buNone/>
              <a:defRPr sz="10100"/>
            </a:lvl7pPr>
            <a:lvl8pPr marL="16144845" indent="0">
              <a:buNone/>
              <a:defRPr sz="10100"/>
            </a:lvl8pPr>
            <a:lvl9pPr marL="18451251" indent="0">
              <a:buNone/>
              <a:defRPr sz="10100"/>
            </a:lvl9pPr>
          </a:lstStyle>
          <a:p>
            <a:endParaRPr lang="en-US" dirty="0"/>
          </a:p>
        </p:txBody>
      </p:sp>
      <p:sp>
        <p:nvSpPr>
          <p:cNvPr id="4" name="Text Placeholder 3"/>
          <p:cNvSpPr>
            <a:spLocks noGrp="1"/>
          </p:cNvSpPr>
          <p:nvPr>
            <p:ph type="body" sz="half" idx="2"/>
          </p:nvPr>
        </p:nvSpPr>
        <p:spPr>
          <a:xfrm>
            <a:off x="7527610" y="25763225"/>
            <a:ext cx="23042880" cy="3863337"/>
          </a:xfrm>
        </p:spPr>
        <p:txBody>
          <a:bodyPr/>
          <a:lstStyle>
            <a:lvl1pPr marL="0" indent="0">
              <a:buNone/>
              <a:defRPr sz="7000"/>
            </a:lvl1pPr>
            <a:lvl2pPr marL="2306406" indent="0">
              <a:buNone/>
              <a:defRPr sz="6100"/>
            </a:lvl2pPr>
            <a:lvl3pPr marL="4612813" indent="0">
              <a:buNone/>
              <a:defRPr sz="5100"/>
            </a:lvl3pPr>
            <a:lvl4pPr marL="6919219" indent="0">
              <a:buNone/>
              <a:defRPr sz="4500"/>
            </a:lvl4pPr>
            <a:lvl5pPr marL="9225626" indent="0">
              <a:buNone/>
              <a:defRPr sz="4500"/>
            </a:lvl5pPr>
            <a:lvl6pPr marL="11532032" indent="0">
              <a:buNone/>
              <a:defRPr sz="4500"/>
            </a:lvl6pPr>
            <a:lvl7pPr marL="13838438" indent="0">
              <a:buNone/>
              <a:defRPr sz="4500"/>
            </a:lvl7pPr>
            <a:lvl8pPr marL="16144845" indent="0">
              <a:buNone/>
              <a:defRPr sz="4500"/>
            </a:lvl8pPr>
            <a:lvl9pPr marL="18451251" indent="0">
              <a:buNone/>
              <a:defRPr sz="45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D7089C-F2EA-48C9-9818-248D5BF10AC1}" type="datetimeFigureOut">
              <a:rPr lang="en-US" smtClean="0"/>
              <a:pPr/>
              <a:t>8/5/14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9B60C-E5ED-4970-8E47-65BBDDA9730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1318263"/>
            <a:ext cx="34564320" cy="5486400"/>
          </a:xfrm>
          <a:prstGeom prst="rect">
            <a:avLst/>
          </a:prstGeom>
        </p:spPr>
        <p:txBody>
          <a:bodyPr vert="horz" lIns="461281" tIns="230640" rIns="461281" bIns="23064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920240" y="7680969"/>
            <a:ext cx="34564320" cy="21724623"/>
          </a:xfrm>
          <a:prstGeom prst="rect">
            <a:avLst/>
          </a:prstGeom>
        </p:spPr>
        <p:txBody>
          <a:bodyPr vert="horz" lIns="461281" tIns="230640" rIns="461281" bIns="23064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920240" y="30510490"/>
            <a:ext cx="8961120" cy="1752600"/>
          </a:xfrm>
          <a:prstGeom prst="rect">
            <a:avLst/>
          </a:prstGeom>
        </p:spPr>
        <p:txBody>
          <a:bodyPr vert="horz" lIns="461281" tIns="230640" rIns="461281" bIns="230640" rtlCol="0" anchor="ctr"/>
          <a:lstStyle>
            <a:lvl1pPr algn="l">
              <a:defRPr sz="6100">
                <a:solidFill>
                  <a:schemeClr val="tx1">
                    <a:tint val="75000"/>
                  </a:schemeClr>
                </a:solidFill>
              </a:defRPr>
            </a:lvl1pPr>
          </a:lstStyle>
          <a:p>
            <a:fld id="{57D7089C-F2EA-48C9-9818-248D5BF10AC1}" type="datetimeFigureOut">
              <a:rPr lang="en-US" smtClean="0"/>
              <a:pPr/>
              <a:t>8/5/14</a:t>
            </a:fld>
            <a:endParaRPr lang="en-US" dirty="0"/>
          </a:p>
        </p:txBody>
      </p:sp>
      <p:sp>
        <p:nvSpPr>
          <p:cNvPr id="5" name="Footer Placeholder 4"/>
          <p:cNvSpPr>
            <a:spLocks noGrp="1"/>
          </p:cNvSpPr>
          <p:nvPr>
            <p:ph type="ftr" sz="quarter" idx="3"/>
          </p:nvPr>
        </p:nvSpPr>
        <p:spPr>
          <a:xfrm>
            <a:off x="13121640" y="30510490"/>
            <a:ext cx="12161520" cy="1752600"/>
          </a:xfrm>
          <a:prstGeom prst="rect">
            <a:avLst/>
          </a:prstGeom>
        </p:spPr>
        <p:txBody>
          <a:bodyPr vert="horz" lIns="461281" tIns="230640" rIns="461281" bIns="230640" rtlCol="0" anchor="ctr"/>
          <a:lstStyle>
            <a:lvl1pPr algn="ctr">
              <a:defRPr sz="61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7523440" y="30510490"/>
            <a:ext cx="8961120" cy="1752600"/>
          </a:xfrm>
          <a:prstGeom prst="rect">
            <a:avLst/>
          </a:prstGeom>
        </p:spPr>
        <p:txBody>
          <a:bodyPr vert="horz" lIns="461281" tIns="230640" rIns="461281" bIns="230640" rtlCol="0" anchor="ctr"/>
          <a:lstStyle>
            <a:lvl1pPr algn="r">
              <a:defRPr sz="6100">
                <a:solidFill>
                  <a:schemeClr val="tx1">
                    <a:tint val="75000"/>
                  </a:schemeClr>
                </a:solidFill>
              </a:defRPr>
            </a:lvl1pPr>
          </a:lstStyle>
          <a:p>
            <a:fld id="{BF99B60C-E5ED-4970-8E47-65BBDDA9730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612813" rtl="0" eaLnBrk="1" latinLnBrk="0" hangingPunct="1">
        <a:spcBef>
          <a:spcPct val="0"/>
        </a:spcBef>
        <a:buNone/>
        <a:defRPr sz="22200" kern="1200">
          <a:solidFill>
            <a:schemeClr val="tx1"/>
          </a:solidFill>
          <a:latin typeface="+mj-lt"/>
          <a:ea typeface="+mj-ea"/>
          <a:cs typeface="+mj-cs"/>
        </a:defRPr>
      </a:lvl1pPr>
    </p:titleStyle>
    <p:bodyStyle>
      <a:lvl1pPr marL="1729805" indent="-1729805" algn="l" defTabSz="4612813" rtl="0" eaLnBrk="1" latinLnBrk="0" hangingPunct="1">
        <a:spcBef>
          <a:spcPct val="20000"/>
        </a:spcBef>
        <a:buFont typeface="Arial" pitchFamily="34" charset="0"/>
        <a:buChar char="•"/>
        <a:defRPr sz="16100" kern="1200">
          <a:solidFill>
            <a:schemeClr val="tx1"/>
          </a:solidFill>
          <a:latin typeface="+mn-lt"/>
          <a:ea typeface="+mn-ea"/>
          <a:cs typeface="+mn-cs"/>
        </a:defRPr>
      </a:lvl1pPr>
      <a:lvl2pPr marL="3747911" indent="-1441504" algn="l" defTabSz="4612813" rtl="0" eaLnBrk="1" latinLnBrk="0" hangingPunct="1">
        <a:spcBef>
          <a:spcPct val="20000"/>
        </a:spcBef>
        <a:buFont typeface="Arial" pitchFamily="34" charset="0"/>
        <a:buChar char="–"/>
        <a:defRPr sz="14100" kern="1200">
          <a:solidFill>
            <a:schemeClr val="tx1"/>
          </a:solidFill>
          <a:latin typeface="+mn-lt"/>
          <a:ea typeface="+mn-ea"/>
          <a:cs typeface="+mn-cs"/>
        </a:defRPr>
      </a:lvl2pPr>
      <a:lvl3pPr marL="5766016" indent="-1153203" algn="l" defTabSz="4612813" rtl="0" eaLnBrk="1" latinLnBrk="0" hangingPunct="1">
        <a:spcBef>
          <a:spcPct val="20000"/>
        </a:spcBef>
        <a:buFont typeface="Arial" pitchFamily="34" charset="0"/>
        <a:buChar char="•"/>
        <a:defRPr sz="12100" kern="1200">
          <a:solidFill>
            <a:schemeClr val="tx1"/>
          </a:solidFill>
          <a:latin typeface="+mn-lt"/>
          <a:ea typeface="+mn-ea"/>
          <a:cs typeface="+mn-cs"/>
        </a:defRPr>
      </a:lvl3pPr>
      <a:lvl4pPr marL="8072422" indent="-1153203" algn="l" defTabSz="4612813" rtl="0" eaLnBrk="1" latinLnBrk="0" hangingPunct="1">
        <a:spcBef>
          <a:spcPct val="20000"/>
        </a:spcBef>
        <a:buFont typeface="Arial" pitchFamily="34" charset="0"/>
        <a:buChar char="–"/>
        <a:defRPr sz="10100" kern="1200">
          <a:solidFill>
            <a:schemeClr val="tx1"/>
          </a:solidFill>
          <a:latin typeface="+mn-lt"/>
          <a:ea typeface="+mn-ea"/>
          <a:cs typeface="+mn-cs"/>
        </a:defRPr>
      </a:lvl4pPr>
      <a:lvl5pPr marL="10378829" indent="-1153203" algn="l" defTabSz="4612813" rtl="0" eaLnBrk="1" latinLnBrk="0" hangingPunct="1">
        <a:spcBef>
          <a:spcPct val="20000"/>
        </a:spcBef>
        <a:buFont typeface="Arial" pitchFamily="34" charset="0"/>
        <a:buChar char="»"/>
        <a:defRPr sz="10100" kern="1200">
          <a:solidFill>
            <a:schemeClr val="tx1"/>
          </a:solidFill>
          <a:latin typeface="+mn-lt"/>
          <a:ea typeface="+mn-ea"/>
          <a:cs typeface="+mn-cs"/>
        </a:defRPr>
      </a:lvl5pPr>
      <a:lvl6pPr marL="12685235" indent="-1153203" algn="l" defTabSz="4612813" rtl="0" eaLnBrk="1" latinLnBrk="0" hangingPunct="1">
        <a:spcBef>
          <a:spcPct val="20000"/>
        </a:spcBef>
        <a:buFont typeface="Arial" pitchFamily="34" charset="0"/>
        <a:buChar char="•"/>
        <a:defRPr sz="10100" kern="1200">
          <a:solidFill>
            <a:schemeClr val="tx1"/>
          </a:solidFill>
          <a:latin typeface="+mn-lt"/>
          <a:ea typeface="+mn-ea"/>
          <a:cs typeface="+mn-cs"/>
        </a:defRPr>
      </a:lvl6pPr>
      <a:lvl7pPr marL="14991642" indent="-1153203" algn="l" defTabSz="4612813" rtl="0" eaLnBrk="1" latinLnBrk="0" hangingPunct="1">
        <a:spcBef>
          <a:spcPct val="20000"/>
        </a:spcBef>
        <a:buFont typeface="Arial" pitchFamily="34" charset="0"/>
        <a:buChar char="•"/>
        <a:defRPr sz="10100" kern="1200">
          <a:solidFill>
            <a:schemeClr val="tx1"/>
          </a:solidFill>
          <a:latin typeface="+mn-lt"/>
          <a:ea typeface="+mn-ea"/>
          <a:cs typeface="+mn-cs"/>
        </a:defRPr>
      </a:lvl7pPr>
      <a:lvl8pPr marL="17298048" indent="-1153203" algn="l" defTabSz="4612813" rtl="0" eaLnBrk="1" latinLnBrk="0" hangingPunct="1">
        <a:spcBef>
          <a:spcPct val="20000"/>
        </a:spcBef>
        <a:buFont typeface="Arial" pitchFamily="34" charset="0"/>
        <a:buChar char="•"/>
        <a:defRPr sz="10100" kern="1200">
          <a:solidFill>
            <a:schemeClr val="tx1"/>
          </a:solidFill>
          <a:latin typeface="+mn-lt"/>
          <a:ea typeface="+mn-ea"/>
          <a:cs typeface="+mn-cs"/>
        </a:defRPr>
      </a:lvl8pPr>
      <a:lvl9pPr marL="19604454" indent="-1153203" algn="l" defTabSz="4612813" rtl="0" eaLnBrk="1" latinLnBrk="0" hangingPunct="1">
        <a:spcBef>
          <a:spcPct val="20000"/>
        </a:spcBef>
        <a:buFont typeface="Arial" pitchFamily="34" charset="0"/>
        <a:buChar char="•"/>
        <a:defRPr sz="10100" kern="1200">
          <a:solidFill>
            <a:schemeClr val="tx1"/>
          </a:solidFill>
          <a:latin typeface="+mn-lt"/>
          <a:ea typeface="+mn-ea"/>
          <a:cs typeface="+mn-cs"/>
        </a:defRPr>
      </a:lvl9pPr>
    </p:bodyStyle>
    <p:otherStyle>
      <a:defPPr>
        <a:defRPr lang="en-US"/>
      </a:defPPr>
      <a:lvl1pPr marL="0" algn="l" defTabSz="4612813" rtl="0" eaLnBrk="1" latinLnBrk="0" hangingPunct="1">
        <a:defRPr sz="9100" kern="1200">
          <a:solidFill>
            <a:schemeClr val="tx1"/>
          </a:solidFill>
          <a:latin typeface="+mn-lt"/>
          <a:ea typeface="+mn-ea"/>
          <a:cs typeface="+mn-cs"/>
        </a:defRPr>
      </a:lvl1pPr>
      <a:lvl2pPr marL="2306406" algn="l" defTabSz="4612813" rtl="0" eaLnBrk="1" latinLnBrk="0" hangingPunct="1">
        <a:defRPr sz="9100" kern="1200">
          <a:solidFill>
            <a:schemeClr val="tx1"/>
          </a:solidFill>
          <a:latin typeface="+mn-lt"/>
          <a:ea typeface="+mn-ea"/>
          <a:cs typeface="+mn-cs"/>
        </a:defRPr>
      </a:lvl2pPr>
      <a:lvl3pPr marL="4612813" algn="l" defTabSz="4612813" rtl="0" eaLnBrk="1" latinLnBrk="0" hangingPunct="1">
        <a:defRPr sz="9100" kern="1200">
          <a:solidFill>
            <a:schemeClr val="tx1"/>
          </a:solidFill>
          <a:latin typeface="+mn-lt"/>
          <a:ea typeface="+mn-ea"/>
          <a:cs typeface="+mn-cs"/>
        </a:defRPr>
      </a:lvl3pPr>
      <a:lvl4pPr marL="6919219" algn="l" defTabSz="4612813" rtl="0" eaLnBrk="1" latinLnBrk="0" hangingPunct="1">
        <a:defRPr sz="9100" kern="1200">
          <a:solidFill>
            <a:schemeClr val="tx1"/>
          </a:solidFill>
          <a:latin typeface="+mn-lt"/>
          <a:ea typeface="+mn-ea"/>
          <a:cs typeface="+mn-cs"/>
        </a:defRPr>
      </a:lvl4pPr>
      <a:lvl5pPr marL="9225626" algn="l" defTabSz="4612813" rtl="0" eaLnBrk="1" latinLnBrk="0" hangingPunct="1">
        <a:defRPr sz="9100" kern="1200">
          <a:solidFill>
            <a:schemeClr val="tx1"/>
          </a:solidFill>
          <a:latin typeface="+mn-lt"/>
          <a:ea typeface="+mn-ea"/>
          <a:cs typeface="+mn-cs"/>
        </a:defRPr>
      </a:lvl5pPr>
      <a:lvl6pPr marL="11532032" algn="l" defTabSz="4612813" rtl="0" eaLnBrk="1" latinLnBrk="0" hangingPunct="1">
        <a:defRPr sz="9100" kern="1200">
          <a:solidFill>
            <a:schemeClr val="tx1"/>
          </a:solidFill>
          <a:latin typeface="+mn-lt"/>
          <a:ea typeface="+mn-ea"/>
          <a:cs typeface="+mn-cs"/>
        </a:defRPr>
      </a:lvl6pPr>
      <a:lvl7pPr marL="13838438" algn="l" defTabSz="4612813" rtl="0" eaLnBrk="1" latinLnBrk="0" hangingPunct="1">
        <a:defRPr sz="9100" kern="1200">
          <a:solidFill>
            <a:schemeClr val="tx1"/>
          </a:solidFill>
          <a:latin typeface="+mn-lt"/>
          <a:ea typeface="+mn-ea"/>
          <a:cs typeface="+mn-cs"/>
        </a:defRPr>
      </a:lvl7pPr>
      <a:lvl8pPr marL="16144845" algn="l" defTabSz="4612813" rtl="0" eaLnBrk="1" latinLnBrk="0" hangingPunct="1">
        <a:defRPr sz="9100" kern="1200">
          <a:solidFill>
            <a:schemeClr val="tx1"/>
          </a:solidFill>
          <a:latin typeface="+mn-lt"/>
          <a:ea typeface="+mn-ea"/>
          <a:cs typeface="+mn-cs"/>
        </a:defRPr>
      </a:lvl8pPr>
      <a:lvl9pPr marL="18451251" algn="l" defTabSz="4612813" rtl="0" eaLnBrk="1" latinLnBrk="0" hangingPunct="1">
        <a:defRPr sz="9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8.png"/><Relationship Id="rId20" Type="http://schemas.microsoft.com/office/2007/relationships/hdphoto" Target="../media/hdphoto1.wdp"/><Relationship Id="rId10" Type="http://schemas.openxmlformats.org/officeDocument/2006/relationships/image" Target="../media/image9.png"/><Relationship Id="rId11" Type="http://schemas.openxmlformats.org/officeDocument/2006/relationships/image" Target="../media/image10.png"/><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image" Target="../media/image13.png"/><Relationship Id="rId15" Type="http://schemas.openxmlformats.org/officeDocument/2006/relationships/image" Target="../media/image14.gif"/><Relationship Id="rId16" Type="http://schemas.openxmlformats.org/officeDocument/2006/relationships/image" Target="../media/image15.jpeg"/><Relationship Id="rId17" Type="http://schemas.openxmlformats.org/officeDocument/2006/relationships/image" Target="../media/image16.png"/><Relationship Id="rId18" Type="http://schemas.openxmlformats.org/officeDocument/2006/relationships/image" Target="../media/image17.png"/><Relationship Id="rId19" Type="http://schemas.openxmlformats.org/officeDocument/2006/relationships/image" Target="../media/image18.jpeg"/><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2" name="Rectangle 131"/>
          <p:cNvSpPr/>
          <p:nvPr/>
        </p:nvSpPr>
        <p:spPr>
          <a:xfrm>
            <a:off x="10388529" y="25198613"/>
            <a:ext cx="1551742" cy="4864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lowchart: Alternate Process 4"/>
          <p:cNvSpPr/>
          <p:nvPr/>
        </p:nvSpPr>
        <p:spPr>
          <a:xfrm>
            <a:off x="5025864" y="1121337"/>
            <a:ext cx="28353074" cy="4363730"/>
          </a:xfrm>
          <a:prstGeom prst="flowChartAlternateProcess">
            <a:avLst/>
          </a:prstGeom>
          <a:solidFill>
            <a:srgbClr val="C00000"/>
          </a:solidFill>
          <a:ln w="127000" cap="rnd">
            <a:noFill/>
            <a:prstDash val="solid"/>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dirty="0"/>
          </a:p>
        </p:txBody>
      </p:sp>
      <p:sp>
        <p:nvSpPr>
          <p:cNvPr id="4" name="TextBox 3"/>
          <p:cNvSpPr txBox="1"/>
          <p:nvPr/>
        </p:nvSpPr>
        <p:spPr>
          <a:xfrm>
            <a:off x="4685437" y="1496245"/>
            <a:ext cx="28697887" cy="3156905"/>
          </a:xfrm>
          <a:prstGeom prst="rect">
            <a:avLst/>
          </a:prstGeom>
          <a:noFill/>
        </p:spPr>
        <p:txBody>
          <a:bodyPr wrap="square" lIns="78373" tIns="39187" rIns="78373" bIns="39187" rtlCol="0">
            <a:spAutoFit/>
          </a:bodyPr>
          <a:lstStyle/>
          <a:p>
            <a:pPr algn="ctr"/>
            <a:r>
              <a:rPr lang="en-US" sz="4800" b="1" dirty="0">
                <a:solidFill>
                  <a:schemeClr val="bg1"/>
                </a:solidFill>
              </a:rPr>
              <a:t>Determining the Efficiency of Surface-Enhanced Raman Spectroscopy Substrates in Body Fluid Identification</a:t>
            </a:r>
          </a:p>
          <a:p>
            <a:pPr algn="ctr"/>
            <a:endParaRPr lang="en-US" sz="1400" b="1" dirty="0">
              <a:solidFill>
                <a:schemeClr val="accent2"/>
              </a:solidFill>
            </a:endParaRPr>
          </a:p>
          <a:p>
            <a:pPr algn="ctr"/>
            <a:r>
              <a:rPr lang="en-US" sz="4000" b="1" u="sng" dirty="0"/>
              <a:t>Marsella Hatfield</a:t>
            </a:r>
            <a:r>
              <a:rPr lang="en-US" sz="4000" b="1" baseline="30000" dirty="0"/>
              <a:t>1,2</a:t>
            </a:r>
            <a:r>
              <a:rPr lang="en-US" sz="4000" b="1" dirty="0"/>
              <a:t>, Jennifer Fore</a:t>
            </a:r>
            <a:r>
              <a:rPr lang="en-US" sz="4000" b="1" baseline="30000" dirty="0"/>
              <a:t>1</a:t>
            </a:r>
            <a:r>
              <a:rPr lang="en-US" sz="4000" b="1" dirty="0"/>
              <a:t>, </a:t>
            </a:r>
            <a:r>
              <a:rPr lang="en-US" sz="4000" b="1" dirty="0" err="1"/>
              <a:t>Ranjith</a:t>
            </a:r>
            <a:r>
              <a:rPr lang="en-US" sz="4000" b="1" dirty="0"/>
              <a:t> Premasiri</a:t>
            </a:r>
            <a:r>
              <a:rPr lang="en-US" sz="4000" b="1" baseline="30000" dirty="0"/>
              <a:t>1</a:t>
            </a:r>
            <a:r>
              <a:rPr lang="en-US" sz="4000" b="1" dirty="0"/>
              <a:t>, Jessica Irvine</a:t>
            </a:r>
            <a:r>
              <a:rPr lang="en-US" sz="4000" b="1" baseline="30000" dirty="0"/>
              <a:t>1</a:t>
            </a:r>
            <a:r>
              <a:rPr lang="en-US" sz="4000" b="1" dirty="0"/>
              <a:t>, Cindy Pyles</a:t>
            </a:r>
            <a:r>
              <a:rPr lang="en-US" sz="4000" b="1" baseline="30000" dirty="0"/>
              <a:t>1</a:t>
            </a:r>
            <a:r>
              <a:rPr lang="en-US" sz="4000" b="1" dirty="0" smtClean="0"/>
              <a:t>, and </a:t>
            </a:r>
            <a:r>
              <a:rPr lang="en-US" sz="4000" b="1" dirty="0"/>
              <a:t>Lawrence Ziegler</a:t>
            </a:r>
            <a:r>
              <a:rPr lang="en-US" sz="4000" b="1" baseline="30000" dirty="0"/>
              <a:t>1</a:t>
            </a:r>
            <a:endParaRPr lang="en-US" sz="4000" b="1" u="sng" dirty="0"/>
          </a:p>
          <a:p>
            <a:pPr algn="ctr"/>
            <a:endParaRPr lang="en-US" sz="1400" b="1" dirty="0">
              <a:solidFill>
                <a:schemeClr val="accent2"/>
              </a:solidFill>
            </a:endParaRPr>
          </a:p>
          <a:p>
            <a:pPr algn="ctr"/>
            <a:r>
              <a:rPr lang="en-US" sz="2800" b="1" baseline="30000" dirty="0"/>
              <a:t>1</a:t>
            </a:r>
            <a:r>
              <a:rPr lang="en-US" sz="2800" b="1" dirty="0"/>
              <a:t> Department of Chemistry, Boston University, Boston, MA</a:t>
            </a:r>
          </a:p>
          <a:p>
            <a:pPr algn="ctr"/>
            <a:r>
              <a:rPr lang="en-US" sz="2800" b="1" baseline="30000" dirty="0"/>
              <a:t>2</a:t>
            </a:r>
            <a:r>
              <a:rPr lang="en-US" sz="2800" b="1" dirty="0"/>
              <a:t> Alcorn State University, </a:t>
            </a:r>
            <a:r>
              <a:rPr lang="en-US" sz="2800" b="1" dirty="0" err="1"/>
              <a:t>Lorman</a:t>
            </a:r>
            <a:r>
              <a:rPr lang="en-US" sz="2800" b="1" dirty="0"/>
              <a:t>, MS</a:t>
            </a:r>
          </a:p>
          <a:p>
            <a:pPr algn="ctr"/>
            <a:r>
              <a:rPr lang="en-US" sz="2800" b="1" baseline="30000" dirty="0"/>
              <a:t>3 </a:t>
            </a:r>
            <a:r>
              <a:rPr lang="en-US" sz="2800" b="1" dirty="0"/>
              <a:t>Biomedical Forensic Sciences, Boston Medical School, Boston University, Boston, MA</a:t>
            </a:r>
            <a:endParaRPr lang="en-US" sz="3700" b="1" dirty="0" smtClean="0"/>
          </a:p>
        </p:txBody>
      </p:sp>
      <p:sp>
        <p:nvSpPr>
          <p:cNvPr id="10" name="Flowchart: Alternate Process 9"/>
          <p:cNvSpPr/>
          <p:nvPr/>
        </p:nvSpPr>
        <p:spPr>
          <a:xfrm>
            <a:off x="714997" y="6450732"/>
            <a:ext cx="16989621" cy="10507436"/>
          </a:xfrm>
          <a:prstGeom prst="flowChartAlternateProcess">
            <a:avLst/>
          </a:prstGeom>
          <a:noFill/>
          <a:ln w="127000" cap="rnd">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dirty="0"/>
          </a:p>
        </p:txBody>
      </p:sp>
      <p:sp>
        <p:nvSpPr>
          <p:cNvPr id="11" name="Flowchart: Alternate Process 10"/>
          <p:cNvSpPr/>
          <p:nvPr/>
        </p:nvSpPr>
        <p:spPr>
          <a:xfrm>
            <a:off x="18343605" y="6241962"/>
            <a:ext cx="19244073" cy="10507436"/>
          </a:xfrm>
          <a:prstGeom prst="flowChartAlternateProcess">
            <a:avLst/>
          </a:prstGeom>
          <a:noFill/>
          <a:ln w="127000" cap="rnd">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dirty="0"/>
          </a:p>
        </p:txBody>
      </p:sp>
      <p:sp>
        <p:nvSpPr>
          <p:cNvPr id="12" name="Flowchart: Alternate Process 11"/>
          <p:cNvSpPr/>
          <p:nvPr/>
        </p:nvSpPr>
        <p:spPr>
          <a:xfrm>
            <a:off x="714985" y="18401185"/>
            <a:ext cx="27458991" cy="13244757"/>
          </a:xfrm>
          <a:prstGeom prst="flowChartAlternateProcess">
            <a:avLst/>
          </a:prstGeom>
          <a:noFill/>
          <a:ln w="127000" cap="rnd">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dirty="0"/>
          </a:p>
        </p:txBody>
      </p:sp>
      <p:sp>
        <p:nvSpPr>
          <p:cNvPr id="17" name="TextBox 16"/>
          <p:cNvSpPr txBox="1"/>
          <p:nvPr/>
        </p:nvSpPr>
        <p:spPr>
          <a:xfrm>
            <a:off x="28897096" y="27001281"/>
            <a:ext cx="8681937" cy="540804"/>
          </a:xfrm>
          <a:prstGeom prst="rect">
            <a:avLst/>
          </a:prstGeom>
          <a:noFill/>
        </p:spPr>
        <p:txBody>
          <a:bodyPr wrap="square" lIns="78373" tIns="39187" rIns="78373" bIns="39187" rtlCol="0">
            <a:spAutoFit/>
          </a:bodyPr>
          <a:lstStyle/>
          <a:p>
            <a:r>
              <a:rPr lang="en-US" sz="3000" b="1" u="sng" dirty="0" smtClean="0">
                <a:solidFill>
                  <a:srgbClr val="C00000"/>
                </a:solidFill>
              </a:rPr>
              <a:t>References:</a:t>
            </a:r>
            <a:endParaRPr lang="en-US" sz="2100" dirty="0"/>
          </a:p>
        </p:txBody>
      </p:sp>
      <p:sp>
        <p:nvSpPr>
          <p:cNvPr id="102" name="Rounded Rectangle 101"/>
          <p:cNvSpPr/>
          <p:nvPr/>
        </p:nvSpPr>
        <p:spPr>
          <a:xfrm>
            <a:off x="10129298" y="18033792"/>
            <a:ext cx="8214308" cy="73478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r>
              <a:rPr lang="en-US" sz="5700" dirty="0" smtClean="0">
                <a:solidFill>
                  <a:schemeClr val="bg1"/>
                </a:solidFill>
              </a:rPr>
              <a:t>Results and Discussion</a:t>
            </a:r>
            <a:endParaRPr lang="en-US" sz="5700" dirty="0">
              <a:solidFill>
                <a:schemeClr val="bg1"/>
              </a:solidFill>
            </a:endParaRPr>
          </a:p>
        </p:txBody>
      </p:sp>
      <p:sp>
        <p:nvSpPr>
          <p:cNvPr id="221" name="Flowchart: Alternate Process 220"/>
          <p:cNvSpPr/>
          <p:nvPr/>
        </p:nvSpPr>
        <p:spPr>
          <a:xfrm>
            <a:off x="28701462" y="18401185"/>
            <a:ext cx="8886214" cy="13206353"/>
          </a:xfrm>
          <a:prstGeom prst="flowChartAlternateProcess">
            <a:avLst/>
          </a:prstGeom>
          <a:noFill/>
          <a:ln w="127000" cap="rnd">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sz="2600" dirty="0"/>
          </a:p>
        </p:txBody>
      </p:sp>
      <p:sp>
        <p:nvSpPr>
          <p:cNvPr id="127" name="TextBox 126"/>
          <p:cNvSpPr txBox="1"/>
          <p:nvPr/>
        </p:nvSpPr>
        <p:spPr>
          <a:xfrm>
            <a:off x="28922632" y="29429298"/>
            <a:ext cx="8445520" cy="540804"/>
          </a:xfrm>
          <a:prstGeom prst="rect">
            <a:avLst/>
          </a:prstGeom>
          <a:noFill/>
        </p:spPr>
        <p:txBody>
          <a:bodyPr wrap="square" lIns="78373" tIns="39187" rIns="78373" bIns="39187" rtlCol="0">
            <a:spAutoFit/>
          </a:bodyPr>
          <a:lstStyle/>
          <a:p>
            <a:pPr algn="just"/>
            <a:r>
              <a:rPr lang="en-US" sz="3000" b="1" u="sng" dirty="0" smtClean="0">
                <a:solidFill>
                  <a:srgbClr val="C00000"/>
                </a:solidFill>
              </a:rPr>
              <a:t>Acknowledgements: </a:t>
            </a:r>
          </a:p>
        </p:txBody>
      </p:sp>
      <p:sp>
        <p:nvSpPr>
          <p:cNvPr id="128" name="Rounded Rectangle 127"/>
          <p:cNvSpPr/>
          <p:nvPr/>
        </p:nvSpPr>
        <p:spPr>
          <a:xfrm>
            <a:off x="5376720" y="6073429"/>
            <a:ext cx="7675212" cy="73478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r>
              <a:rPr lang="en-US" sz="5700" dirty="0" smtClean="0">
                <a:solidFill>
                  <a:schemeClr val="bg1"/>
                </a:solidFill>
              </a:rPr>
              <a:t>Introduction</a:t>
            </a:r>
            <a:endParaRPr lang="en-US" sz="5700" dirty="0">
              <a:solidFill>
                <a:schemeClr val="bg1"/>
              </a:solidFill>
            </a:endParaRPr>
          </a:p>
        </p:txBody>
      </p:sp>
      <p:sp>
        <p:nvSpPr>
          <p:cNvPr id="129" name="Rounded Rectangle 128"/>
          <p:cNvSpPr/>
          <p:nvPr/>
        </p:nvSpPr>
        <p:spPr>
          <a:xfrm>
            <a:off x="24143121" y="6073429"/>
            <a:ext cx="7675212" cy="73478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r>
              <a:rPr lang="en-US" sz="5700" dirty="0" smtClean="0">
                <a:solidFill>
                  <a:schemeClr val="bg1"/>
                </a:solidFill>
              </a:rPr>
              <a:t>Experimental</a:t>
            </a:r>
            <a:endParaRPr lang="en-US" sz="5700" dirty="0">
              <a:solidFill>
                <a:schemeClr val="bg1"/>
              </a:solidFill>
            </a:endParaRPr>
          </a:p>
        </p:txBody>
      </p:sp>
      <p:sp>
        <p:nvSpPr>
          <p:cNvPr id="130" name="Rounded Rectangle 129"/>
          <p:cNvSpPr/>
          <p:nvPr/>
        </p:nvSpPr>
        <p:spPr>
          <a:xfrm>
            <a:off x="29909950" y="18039718"/>
            <a:ext cx="6177431" cy="73478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r>
              <a:rPr lang="en-US" sz="5700" dirty="0" smtClean="0">
                <a:solidFill>
                  <a:schemeClr val="bg1"/>
                </a:solidFill>
              </a:rPr>
              <a:t>Conclusions</a:t>
            </a:r>
            <a:endParaRPr lang="en-US" sz="5700" dirty="0">
              <a:solidFill>
                <a:schemeClr val="bg1"/>
              </a:solidFill>
            </a:endParaRPr>
          </a:p>
        </p:txBody>
      </p:sp>
      <p:sp>
        <p:nvSpPr>
          <p:cNvPr id="3" name="TextBox 2"/>
          <p:cNvSpPr txBox="1"/>
          <p:nvPr/>
        </p:nvSpPr>
        <p:spPr>
          <a:xfrm>
            <a:off x="18843277" y="7780735"/>
            <a:ext cx="5299844" cy="1200329"/>
          </a:xfrm>
          <a:prstGeom prst="rect">
            <a:avLst/>
          </a:prstGeom>
          <a:noFill/>
        </p:spPr>
        <p:txBody>
          <a:bodyPr wrap="square" rtlCol="0">
            <a:spAutoFit/>
          </a:bodyPr>
          <a:lstStyle/>
          <a:p>
            <a:r>
              <a:rPr lang="en-US" sz="3200" b="1" u="sng" dirty="0" smtClean="0"/>
              <a:t>BU Gold </a:t>
            </a:r>
            <a:r>
              <a:rPr lang="en-US" sz="3200" b="1" u="sng" dirty="0" err="1" smtClean="0"/>
              <a:t>Nano</a:t>
            </a:r>
            <a:r>
              <a:rPr lang="en-US" sz="3200" b="1" u="sng" dirty="0" smtClean="0"/>
              <a:t> Chips </a:t>
            </a:r>
          </a:p>
          <a:p>
            <a:endParaRPr lang="en-US" sz="4000" dirty="0"/>
          </a:p>
        </p:txBody>
      </p:sp>
      <p:sp>
        <p:nvSpPr>
          <p:cNvPr id="7" name="TextBox 6"/>
          <p:cNvSpPr txBox="1"/>
          <p:nvPr/>
        </p:nvSpPr>
        <p:spPr>
          <a:xfrm>
            <a:off x="18794034" y="13216883"/>
            <a:ext cx="4271760" cy="3046988"/>
          </a:xfrm>
          <a:prstGeom prst="rect">
            <a:avLst/>
          </a:prstGeom>
          <a:noFill/>
        </p:spPr>
        <p:txBody>
          <a:bodyPr wrap="square" rtlCol="0">
            <a:spAutoFit/>
          </a:bodyPr>
          <a:lstStyle/>
          <a:p>
            <a:r>
              <a:rPr lang="en-US" sz="2400" b="1" u="sng" dirty="0" smtClean="0"/>
              <a:t>Pros of Gold </a:t>
            </a:r>
            <a:r>
              <a:rPr lang="en-US" sz="2400" b="1" u="sng" dirty="0" err="1" smtClean="0"/>
              <a:t>Nano</a:t>
            </a:r>
            <a:r>
              <a:rPr lang="en-US" sz="2400" b="1" u="sng" dirty="0" smtClean="0"/>
              <a:t>-Chips</a:t>
            </a:r>
            <a:endParaRPr lang="en-US" sz="2400" b="1" dirty="0" smtClean="0"/>
          </a:p>
          <a:p>
            <a:r>
              <a:rPr lang="en-US" sz="2400" dirty="0"/>
              <a:t> </a:t>
            </a:r>
            <a:r>
              <a:rPr lang="en-US" sz="2400" dirty="0" smtClean="0"/>
              <a:t>     - Mass Production</a:t>
            </a:r>
          </a:p>
          <a:p>
            <a:r>
              <a:rPr lang="en-US" sz="2400" dirty="0"/>
              <a:t> </a:t>
            </a:r>
            <a:r>
              <a:rPr lang="en-US" sz="2400" dirty="0" smtClean="0"/>
              <a:t>     - Small Surface Area </a:t>
            </a:r>
            <a:endParaRPr lang="en-US" sz="2400" dirty="0"/>
          </a:p>
          <a:p>
            <a:r>
              <a:rPr lang="en-US" sz="2400" dirty="0" smtClean="0"/>
              <a:t>      - Cheap</a:t>
            </a:r>
          </a:p>
          <a:p>
            <a:endParaRPr lang="en-US" sz="2400" dirty="0" smtClean="0"/>
          </a:p>
          <a:p>
            <a:r>
              <a:rPr lang="en-US" sz="2400" b="1" u="sng" dirty="0" smtClean="0"/>
              <a:t>Cons of Gold </a:t>
            </a:r>
            <a:r>
              <a:rPr lang="en-US" sz="2400" b="1" u="sng" dirty="0" err="1" smtClean="0"/>
              <a:t>Nano</a:t>
            </a:r>
            <a:r>
              <a:rPr lang="en-US" sz="2400" b="1" u="sng" dirty="0" smtClean="0"/>
              <a:t>-Chip</a:t>
            </a:r>
            <a:endParaRPr lang="en-US" sz="2400" b="1" dirty="0"/>
          </a:p>
          <a:p>
            <a:r>
              <a:rPr lang="en-US" sz="2400" dirty="0"/>
              <a:t> </a:t>
            </a:r>
            <a:r>
              <a:rPr lang="en-US" sz="2400" dirty="0" smtClean="0"/>
              <a:t>     - Small</a:t>
            </a:r>
          </a:p>
          <a:p>
            <a:r>
              <a:rPr lang="en-US" sz="2400" dirty="0"/>
              <a:t> </a:t>
            </a:r>
            <a:r>
              <a:rPr lang="en-US" sz="2400" dirty="0" smtClean="0"/>
              <a:t>     - Easily Contaminated</a:t>
            </a:r>
          </a:p>
        </p:txBody>
      </p:sp>
      <p:sp>
        <p:nvSpPr>
          <p:cNvPr id="8" name="TextBox 7"/>
          <p:cNvSpPr txBox="1"/>
          <p:nvPr/>
        </p:nvSpPr>
        <p:spPr>
          <a:xfrm>
            <a:off x="24006641" y="7733485"/>
            <a:ext cx="2447927" cy="584775"/>
          </a:xfrm>
          <a:prstGeom prst="rect">
            <a:avLst/>
          </a:prstGeom>
          <a:noFill/>
        </p:spPr>
        <p:txBody>
          <a:bodyPr wrap="square" rtlCol="0">
            <a:spAutoFit/>
          </a:bodyPr>
          <a:lstStyle/>
          <a:p>
            <a:r>
              <a:rPr lang="en-US" sz="3200" b="1" u="sng" dirty="0" smtClean="0"/>
              <a:t>P-SERS Strip</a:t>
            </a:r>
            <a:endParaRPr lang="en-US" sz="3200" b="1" u="sng" dirty="0"/>
          </a:p>
        </p:txBody>
      </p:sp>
      <p:sp>
        <p:nvSpPr>
          <p:cNvPr id="9" name="TextBox 8"/>
          <p:cNvSpPr txBox="1"/>
          <p:nvPr/>
        </p:nvSpPr>
        <p:spPr>
          <a:xfrm>
            <a:off x="20843763" y="8798991"/>
            <a:ext cx="2219022" cy="1323439"/>
          </a:xfrm>
          <a:prstGeom prst="rect">
            <a:avLst/>
          </a:prstGeom>
          <a:noFill/>
        </p:spPr>
        <p:txBody>
          <a:bodyPr wrap="square" rtlCol="0">
            <a:spAutoFit/>
          </a:bodyPr>
          <a:lstStyle/>
          <a:p>
            <a:pPr lvl="0" defTabSz="914400"/>
            <a:r>
              <a:rPr lang="en-US" sz="2000" dirty="0" smtClean="0">
                <a:solidFill>
                  <a:prstClr val="black"/>
                </a:solidFill>
                <a:latin typeface="+mj-lt"/>
              </a:rPr>
              <a:t>Developed in the Ziegler Research Laboratory at Boston University.</a:t>
            </a:r>
            <a:endParaRPr lang="en-US" sz="2000" dirty="0">
              <a:solidFill>
                <a:prstClr val="black"/>
              </a:solidFill>
              <a:latin typeface="+mj-lt"/>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986687" y="8394220"/>
            <a:ext cx="2368781" cy="477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00913" y="8871397"/>
            <a:ext cx="1709738" cy="14394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10651" y="8914282"/>
            <a:ext cx="1749647" cy="1435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21559383" y="7025599"/>
            <a:ext cx="3406695" cy="707886"/>
          </a:xfrm>
          <a:prstGeom prst="rect">
            <a:avLst/>
          </a:prstGeom>
          <a:noFill/>
        </p:spPr>
        <p:txBody>
          <a:bodyPr wrap="square" rtlCol="0">
            <a:spAutoFit/>
          </a:bodyPr>
          <a:lstStyle/>
          <a:p>
            <a:r>
              <a:rPr lang="en-US" sz="4000" b="1" u="sng" dirty="0" smtClean="0">
                <a:solidFill>
                  <a:srgbClr val="C00000"/>
                </a:solidFill>
              </a:rPr>
              <a:t>Substrates</a:t>
            </a:r>
            <a:endParaRPr lang="en-US" sz="4000" b="1" u="sng" dirty="0">
              <a:solidFill>
                <a:srgbClr val="C00000"/>
              </a:solidFill>
            </a:endParaRPr>
          </a:p>
        </p:txBody>
      </p:sp>
      <p:pic>
        <p:nvPicPr>
          <p:cNvPr id="1028"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b="45771"/>
          <a:stretch/>
        </p:blipFill>
        <p:spPr bwMode="auto">
          <a:xfrm>
            <a:off x="23062784" y="10401265"/>
            <a:ext cx="4895850" cy="482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p:cNvSpPr txBox="1"/>
          <p:nvPr/>
        </p:nvSpPr>
        <p:spPr>
          <a:xfrm>
            <a:off x="23262731" y="13521243"/>
            <a:ext cx="4422641" cy="3046988"/>
          </a:xfrm>
          <a:prstGeom prst="rect">
            <a:avLst/>
          </a:prstGeom>
          <a:noFill/>
        </p:spPr>
        <p:txBody>
          <a:bodyPr wrap="square" rtlCol="0">
            <a:spAutoFit/>
          </a:bodyPr>
          <a:lstStyle/>
          <a:p>
            <a:r>
              <a:rPr lang="en-US" sz="2400" b="1" u="sng" dirty="0" smtClean="0"/>
              <a:t>Pros of P-SERS Strip</a:t>
            </a:r>
            <a:endParaRPr lang="en-US" sz="2400" b="1" dirty="0" smtClean="0"/>
          </a:p>
          <a:p>
            <a:r>
              <a:rPr lang="en-US" sz="2400" dirty="0"/>
              <a:t> </a:t>
            </a:r>
            <a:r>
              <a:rPr lang="en-US" sz="2400" dirty="0" smtClean="0"/>
              <a:t>     - Easy to Transport</a:t>
            </a:r>
          </a:p>
          <a:p>
            <a:r>
              <a:rPr lang="en-US" sz="2400" dirty="0"/>
              <a:t> </a:t>
            </a:r>
            <a:r>
              <a:rPr lang="en-US" sz="2400" dirty="0" smtClean="0"/>
              <a:t>     - Flexible Sample Application</a:t>
            </a:r>
          </a:p>
          <a:p>
            <a:endParaRPr lang="en-US" sz="2400" dirty="0" smtClean="0"/>
          </a:p>
          <a:p>
            <a:r>
              <a:rPr lang="en-US" sz="2400" b="1" u="sng" dirty="0" smtClean="0"/>
              <a:t>Cons of P-SERS Strip</a:t>
            </a:r>
            <a:endParaRPr lang="en-US" sz="2400" b="1" dirty="0"/>
          </a:p>
          <a:p>
            <a:r>
              <a:rPr lang="en-US" sz="2400" dirty="0"/>
              <a:t> </a:t>
            </a:r>
            <a:r>
              <a:rPr lang="en-US" sz="2400" dirty="0" smtClean="0"/>
              <a:t>     - Absorption of Sample</a:t>
            </a:r>
          </a:p>
          <a:p>
            <a:r>
              <a:rPr lang="en-US" sz="2400" dirty="0"/>
              <a:t> </a:t>
            </a:r>
            <a:r>
              <a:rPr lang="en-US" sz="2400" dirty="0" smtClean="0"/>
              <a:t>     - Must be Purchased</a:t>
            </a:r>
          </a:p>
          <a:p>
            <a:pPr marL="0" lvl="1"/>
            <a:r>
              <a:rPr lang="en-US" sz="2400" dirty="0"/>
              <a:t> </a:t>
            </a:r>
            <a:r>
              <a:rPr lang="en-US" sz="2400" dirty="0" smtClean="0"/>
              <a:t>     - Labor/cost intensive</a:t>
            </a:r>
          </a:p>
        </p:txBody>
      </p:sp>
      <p:grpSp>
        <p:nvGrpSpPr>
          <p:cNvPr id="29" name="Group 28"/>
          <p:cNvGrpSpPr/>
          <p:nvPr/>
        </p:nvGrpSpPr>
        <p:grpSpPr>
          <a:xfrm>
            <a:off x="28261224" y="8184240"/>
            <a:ext cx="1619420" cy="2108180"/>
            <a:chOff x="2286000" y="3863744"/>
            <a:chExt cx="2286000" cy="2982925"/>
          </a:xfrm>
        </p:grpSpPr>
        <p:sp>
          <p:nvSpPr>
            <p:cNvPr id="30" name="Rounded Rectangle 29"/>
            <p:cNvSpPr/>
            <p:nvPr/>
          </p:nvSpPr>
          <p:spPr>
            <a:xfrm>
              <a:off x="2286000" y="3863744"/>
              <a:ext cx="2286000" cy="2915816"/>
            </a:xfrm>
            <a:prstGeom prst="roundRect">
              <a:avLst/>
            </a:prstGeom>
            <a:blipFill>
              <a:blip r:embed="rId6">
                <a:extLst>
                  <a:ext uri="{28A0092B-C50C-407E-A947-70E740481C1C}">
                    <a14:useLocalDpi xmlns:a14="http://schemas.microsoft.com/office/drawing/2010/main" val="0"/>
                  </a:ext>
                </a:extLst>
              </a:blip>
              <a:srcRect/>
              <a:stretch>
                <a:fillRect t="-2000" b="-2000"/>
              </a:stretch>
            </a:blipFill>
            <a:ln>
              <a:noFill/>
            </a:ln>
            <a:effectLst>
              <a:outerShdw blurRad="50800" dist="38100" dir="5400000" rotWithShape="0">
                <a:srgbClr val="000000">
                  <a:alpha val="35000"/>
                </a:srgbClr>
              </a:outerShdw>
            </a:effectLst>
            <a:scene3d>
              <a:camera prst="orthographicFront"/>
              <a:lightRig rig="flat" dir="t"/>
            </a:scene3d>
            <a:sp3d z="-190500" prstMaterial="plastic">
              <a:bevelT w="88900" h="88900"/>
              <a:bevelB w="88900" h="31750" prst="angle"/>
            </a:sp3d>
          </p:spPr>
        </p:sp>
        <p:sp>
          <p:nvSpPr>
            <p:cNvPr id="31" name="Freeform 30"/>
            <p:cNvSpPr/>
            <p:nvPr/>
          </p:nvSpPr>
          <p:spPr>
            <a:xfrm>
              <a:off x="2377440" y="5097180"/>
              <a:ext cx="1760220" cy="1749489"/>
            </a:xfrm>
            <a:custGeom>
              <a:avLst/>
              <a:gdLst>
                <a:gd name="connsiteX0" fmla="*/ 0 w 1760220"/>
                <a:gd name="connsiteY0" fmla="*/ 0 h 1749489"/>
                <a:gd name="connsiteX1" fmla="*/ 1760220 w 1760220"/>
                <a:gd name="connsiteY1" fmla="*/ 0 h 1749489"/>
                <a:gd name="connsiteX2" fmla="*/ 1760220 w 1760220"/>
                <a:gd name="connsiteY2" fmla="*/ 1749489 h 1749489"/>
                <a:gd name="connsiteX3" fmla="*/ 0 w 1760220"/>
                <a:gd name="connsiteY3" fmla="*/ 1749489 h 1749489"/>
                <a:gd name="connsiteX4" fmla="*/ 0 w 1760220"/>
                <a:gd name="connsiteY4" fmla="*/ 0 h 1749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220" h="1749489">
                  <a:moveTo>
                    <a:pt x="0" y="0"/>
                  </a:moveTo>
                  <a:lnTo>
                    <a:pt x="1760220" y="0"/>
                  </a:lnTo>
                  <a:lnTo>
                    <a:pt x="1760220" y="1749489"/>
                  </a:lnTo>
                  <a:lnTo>
                    <a:pt x="0" y="1749489"/>
                  </a:lnTo>
                  <a:lnTo>
                    <a:pt x="0" y="0"/>
                  </a:lnTo>
                  <a:close/>
                </a:path>
              </a:pathLst>
            </a:custGeom>
            <a:noFill/>
            <a:ln>
              <a:noFill/>
            </a:ln>
            <a:effectLst>
              <a:outerShdw blurRad="50800" dist="38100" dir="5400000" rotWithShape="0">
                <a:srgbClr val="000000">
                  <a:alpha val="35000"/>
                </a:srgbClr>
              </a:outerShdw>
            </a:effectLst>
            <a:scene3d>
              <a:camera prst="orthographicFront"/>
              <a:lightRig rig="flat" dir="t"/>
            </a:scene3d>
            <a:sp3d/>
          </p:spPr>
          <p:txBody>
            <a:bodyPr spcFirstLastPara="0" vert="horz" wrap="square" lIns="106680" tIns="106680" rIns="106680" bIns="106680" numCol="1" spcCol="1270" anchor="b" anchorCtr="0">
              <a:noAutofit/>
            </a:bodyPr>
            <a:lstStyle/>
            <a:p>
              <a:pPr marL="0" marR="0" lvl="0" indent="0" defTabSz="1866900" eaLnBrk="1" fontAlgn="auto" latinLnBrk="0" hangingPunct="1">
                <a:lnSpc>
                  <a:spcPct val="90000"/>
                </a:lnSpc>
                <a:spcBef>
                  <a:spcPct val="0"/>
                </a:spcBef>
                <a:spcAft>
                  <a:spcPct val="35000"/>
                </a:spcAft>
                <a:buClrTx/>
                <a:buSzTx/>
                <a:buFontTx/>
                <a:buNone/>
                <a:tabLst/>
                <a:defRPr/>
              </a:pPr>
              <a:endParaRPr kumimoji="0" lang="en-US" sz="3600" b="0" i="0" u="none" strike="noStrike" kern="0" cap="none" spc="0" normalizeH="0" baseline="0" noProof="0" dirty="0" smtClean="0">
                <a:ln>
                  <a:noFill/>
                </a:ln>
                <a:solidFill>
                  <a:prstClr val="white"/>
                </a:solidFill>
                <a:effectLst/>
                <a:uLnTx/>
                <a:uFillTx/>
                <a:latin typeface="Lucida Sans Unicode"/>
                <a:ea typeface="+mn-ea"/>
                <a:cs typeface="+mn-cs"/>
              </a:endParaRPr>
            </a:p>
          </p:txBody>
        </p:sp>
      </p:grpSp>
      <p:grpSp>
        <p:nvGrpSpPr>
          <p:cNvPr id="32" name="Group 31"/>
          <p:cNvGrpSpPr/>
          <p:nvPr/>
        </p:nvGrpSpPr>
        <p:grpSpPr>
          <a:xfrm>
            <a:off x="31069442" y="8163792"/>
            <a:ext cx="1619420" cy="2108180"/>
            <a:chOff x="4572000" y="1360155"/>
            <a:chExt cx="2184400" cy="2786224"/>
          </a:xfrm>
        </p:grpSpPr>
        <p:sp>
          <p:nvSpPr>
            <p:cNvPr id="33" name="Rounded Rectangle 32"/>
            <p:cNvSpPr/>
            <p:nvPr/>
          </p:nvSpPr>
          <p:spPr>
            <a:xfrm>
              <a:off x="4572000" y="1360155"/>
              <a:ext cx="2184400" cy="2786224"/>
            </a:xfrm>
            <a:prstGeom prst="roundRect">
              <a:avLst/>
            </a:prstGeom>
            <a:blipFill rotWithShape="1">
              <a:blip r:embed="rId7"/>
              <a:stretch>
                <a:fillRect/>
              </a:stretch>
            </a:blipFill>
            <a:ln>
              <a:noFill/>
            </a:ln>
            <a:effectLst>
              <a:outerShdw blurRad="50800" dist="38100" dir="5400000" rotWithShape="0">
                <a:srgbClr val="000000">
                  <a:alpha val="35000"/>
                </a:srgbClr>
              </a:outerShdw>
            </a:effectLst>
            <a:scene3d>
              <a:camera prst="orthographicFront"/>
              <a:lightRig rig="flat" dir="t"/>
            </a:scene3d>
            <a:sp3d z="-190500" prstMaterial="plastic">
              <a:bevelT w="88900" h="88900"/>
              <a:bevelB w="88900" h="31750" prst="angle"/>
            </a:sp3d>
          </p:spPr>
        </p:sp>
        <p:sp>
          <p:nvSpPr>
            <p:cNvPr id="34" name="Freeform 33"/>
            <p:cNvSpPr/>
            <p:nvPr/>
          </p:nvSpPr>
          <p:spPr>
            <a:xfrm>
              <a:off x="4659376" y="2410517"/>
              <a:ext cx="1681988" cy="1671734"/>
            </a:xfrm>
            <a:custGeom>
              <a:avLst/>
              <a:gdLst>
                <a:gd name="connsiteX0" fmla="*/ 0 w 1681988"/>
                <a:gd name="connsiteY0" fmla="*/ 0 h 1671734"/>
                <a:gd name="connsiteX1" fmla="*/ 1681988 w 1681988"/>
                <a:gd name="connsiteY1" fmla="*/ 0 h 1671734"/>
                <a:gd name="connsiteX2" fmla="*/ 1681988 w 1681988"/>
                <a:gd name="connsiteY2" fmla="*/ 1671734 h 1671734"/>
                <a:gd name="connsiteX3" fmla="*/ 0 w 1681988"/>
                <a:gd name="connsiteY3" fmla="*/ 1671734 h 1671734"/>
                <a:gd name="connsiteX4" fmla="*/ 0 w 1681988"/>
                <a:gd name="connsiteY4" fmla="*/ 0 h 167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988" h="1671734">
                  <a:moveTo>
                    <a:pt x="0" y="0"/>
                  </a:moveTo>
                  <a:lnTo>
                    <a:pt x="1681988" y="0"/>
                  </a:lnTo>
                  <a:lnTo>
                    <a:pt x="1681988" y="1671734"/>
                  </a:lnTo>
                  <a:lnTo>
                    <a:pt x="0" y="1671734"/>
                  </a:lnTo>
                  <a:lnTo>
                    <a:pt x="0" y="0"/>
                  </a:lnTo>
                  <a:close/>
                </a:path>
              </a:pathLst>
            </a:custGeom>
            <a:noFill/>
            <a:ln>
              <a:noFill/>
            </a:ln>
            <a:effectLst>
              <a:outerShdw blurRad="50800" dist="38100" dir="5400000" rotWithShape="0">
                <a:srgbClr val="000000">
                  <a:alpha val="35000"/>
                </a:srgbClr>
              </a:outerShdw>
            </a:effectLst>
            <a:scene3d>
              <a:camera prst="orthographicFront"/>
              <a:lightRig rig="flat" dir="t"/>
            </a:scene3d>
            <a:sp3d/>
          </p:spPr>
          <p:txBody>
            <a:bodyPr spcFirstLastPara="0" vert="horz" wrap="square" lIns="104140" tIns="104140" rIns="104140" bIns="104140" numCol="1" spcCol="1270" anchor="b" anchorCtr="0">
              <a:noAutofit/>
            </a:bodyPr>
            <a:lstStyle/>
            <a:p>
              <a:pPr marL="0" marR="0" lvl="0" indent="0" defTabSz="1822450" eaLnBrk="1" fontAlgn="auto" latinLnBrk="0" hangingPunct="1">
                <a:lnSpc>
                  <a:spcPct val="90000"/>
                </a:lnSpc>
                <a:spcBef>
                  <a:spcPct val="0"/>
                </a:spcBef>
                <a:spcAft>
                  <a:spcPct val="35000"/>
                </a:spcAft>
                <a:buClrTx/>
                <a:buSzTx/>
                <a:buFontTx/>
                <a:buNone/>
                <a:tabLst/>
                <a:defRPr/>
              </a:pPr>
              <a:endParaRPr kumimoji="0" lang="en-US" sz="3600" b="0" i="0" u="none" strike="noStrike" kern="0" cap="none" spc="0" normalizeH="0" baseline="0" noProof="0" smtClean="0">
                <a:ln>
                  <a:noFill/>
                </a:ln>
                <a:solidFill>
                  <a:prstClr val="white"/>
                </a:solidFill>
                <a:effectLst/>
                <a:uLnTx/>
                <a:uFillTx/>
                <a:latin typeface="Lucida Sans Unicode"/>
                <a:ea typeface="+mn-ea"/>
                <a:cs typeface="+mn-cs"/>
              </a:endParaRPr>
            </a:p>
          </p:txBody>
        </p:sp>
      </p:grpSp>
      <p:grpSp>
        <p:nvGrpSpPr>
          <p:cNvPr id="35" name="Group 34"/>
          <p:cNvGrpSpPr/>
          <p:nvPr/>
        </p:nvGrpSpPr>
        <p:grpSpPr>
          <a:xfrm>
            <a:off x="34375240" y="8184240"/>
            <a:ext cx="1619420" cy="2106780"/>
            <a:chOff x="6756400" y="3743562"/>
            <a:chExt cx="2387600" cy="3045408"/>
          </a:xfrm>
        </p:grpSpPr>
        <p:sp>
          <p:nvSpPr>
            <p:cNvPr id="36" name="Rounded Rectangle 35"/>
            <p:cNvSpPr/>
            <p:nvPr/>
          </p:nvSpPr>
          <p:spPr>
            <a:xfrm>
              <a:off x="6756400" y="3743562"/>
              <a:ext cx="2387600" cy="3045408"/>
            </a:xfrm>
            <a:prstGeom prst="roundRect">
              <a:avLst/>
            </a:prstGeom>
            <a:blipFill>
              <a:blip r:embed="rId8" cstate="print">
                <a:extLst>
                  <a:ext uri="{28A0092B-C50C-407E-A947-70E740481C1C}">
                    <a14:useLocalDpi xmlns:a14="http://schemas.microsoft.com/office/drawing/2010/main" val="0"/>
                  </a:ext>
                </a:extLst>
              </a:blip>
              <a:srcRect/>
              <a:stretch>
                <a:fillRect t="-2000" b="-2000"/>
              </a:stretch>
            </a:blipFill>
            <a:ln>
              <a:noFill/>
            </a:ln>
            <a:effectLst>
              <a:outerShdw blurRad="50800" dist="38100" dir="5400000" rotWithShape="0">
                <a:srgbClr val="000000">
                  <a:alpha val="35000"/>
                </a:srgbClr>
              </a:outerShdw>
            </a:effectLst>
            <a:scene3d>
              <a:camera prst="orthographicFront"/>
              <a:lightRig rig="flat" dir="t"/>
            </a:scene3d>
            <a:sp3d z="-190500" prstMaterial="plastic">
              <a:bevelT w="88900" h="88900"/>
              <a:bevelB w="88900" h="31750" prst="angle"/>
            </a:sp3d>
          </p:spPr>
        </p:sp>
        <p:sp>
          <p:nvSpPr>
            <p:cNvPr id="37" name="Freeform 36"/>
            <p:cNvSpPr/>
            <p:nvPr/>
          </p:nvSpPr>
          <p:spPr>
            <a:xfrm>
              <a:off x="6851904" y="4961725"/>
              <a:ext cx="1838452" cy="1827244"/>
            </a:xfrm>
            <a:custGeom>
              <a:avLst/>
              <a:gdLst>
                <a:gd name="connsiteX0" fmla="*/ 0 w 1838452"/>
                <a:gd name="connsiteY0" fmla="*/ 0 h 1827244"/>
                <a:gd name="connsiteX1" fmla="*/ 1838452 w 1838452"/>
                <a:gd name="connsiteY1" fmla="*/ 0 h 1827244"/>
                <a:gd name="connsiteX2" fmla="*/ 1838452 w 1838452"/>
                <a:gd name="connsiteY2" fmla="*/ 1827244 h 1827244"/>
                <a:gd name="connsiteX3" fmla="*/ 0 w 1838452"/>
                <a:gd name="connsiteY3" fmla="*/ 1827244 h 1827244"/>
                <a:gd name="connsiteX4" fmla="*/ 0 w 1838452"/>
                <a:gd name="connsiteY4" fmla="*/ 0 h 182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452" h="1827244">
                  <a:moveTo>
                    <a:pt x="0" y="0"/>
                  </a:moveTo>
                  <a:lnTo>
                    <a:pt x="1838452" y="0"/>
                  </a:lnTo>
                  <a:lnTo>
                    <a:pt x="1838452" y="1827244"/>
                  </a:lnTo>
                  <a:lnTo>
                    <a:pt x="0" y="1827244"/>
                  </a:lnTo>
                  <a:lnTo>
                    <a:pt x="0" y="0"/>
                  </a:lnTo>
                  <a:close/>
                </a:path>
              </a:pathLst>
            </a:custGeom>
            <a:noFill/>
            <a:ln>
              <a:noFill/>
            </a:ln>
            <a:effectLst>
              <a:outerShdw blurRad="50800" dist="38100" dir="5400000" rotWithShape="0">
                <a:srgbClr val="000000">
                  <a:alpha val="35000"/>
                </a:srgbClr>
              </a:outerShdw>
            </a:effectLst>
            <a:scene3d>
              <a:camera prst="orthographicFront"/>
              <a:lightRig rig="flat" dir="t"/>
            </a:scene3d>
            <a:sp3d/>
          </p:spPr>
          <p:txBody>
            <a:bodyPr spcFirstLastPara="0" vert="horz" wrap="square" lIns="111760" tIns="111760" rIns="111760" bIns="111760" numCol="1" spcCol="1270" anchor="b" anchorCtr="0">
              <a:noAutofit/>
            </a:bodyPr>
            <a:lstStyle/>
            <a:p>
              <a:pPr marL="0" marR="0" lvl="0" indent="0" defTabSz="1955800" eaLnBrk="1" fontAlgn="auto" latinLnBrk="0" hangingPunct="1">
                <a:lnSpc>
                  <a:spcPct val="90000"/>
                </a:lnSpc>
                <a:spcBef>
                  <a:spcPct val="0"/>
                </a:spcBef>
                <a:spcAft>
                  <a:spcPct val="35000"/>
                </a:spcAft>
                <a:buClrTx/>
                <a:buSzTx/>
                <a:buFontTx/>
                <a:buNone/>
                <a:tabLst/>
                <a:defRPr/>
              </a:pPr>
              <a:endParaRPr kumimoji="0" lang="en-US" sz="3600" b="0" i="0" u="none" strike="noStrike" kern="0" cap="none" spc="0" normalizeH="0" baseline="0" noProof="0" smtClean="0">
                <a:ln>
                  <a:noFill/>
                </a:ln>
                <a:solidFill>
                  <a:prstClr val="white"/>
                </a:solidFill>
                <a:effectLst/>
                <a:uLnTx/>
                <a:uFillTx/>
                <a:latin typeface="Lucida Sans Unicode"/>
                <a:ea typeface="+mn-ea"/>
                <a:cs typeface="+mn-cs"/>
              </a:endParaRPr>
            </a:p>
          </p:txBody>
        </p:sp>
      </p:grpSp>
      <p:sp>
        <p:nvSpPr>
          <p:cNvPr id="38" name="TextBox 37"/>
          <p:cNvSpPr txBox="1"/>
          <p:nvPr/>
        </p:nvSpPr>
        <p:spPr>
          <a:xfrm>
            <a:off x="28272450" y="10501180"/>
            <a:ext cx="1637500" cy="830997"/>
          </a:xfrm>
          <a:prstGeom prst="rect">
            <a:avLst/>
          </a:prstGeom>
          <a:noFill/>
        </p:spPr>
        <p:txBody>
          <a:bodyPr wrap="square" rtlCol="0">
            <a:spAutoFit/>
          </a:bodyPr>
          <a:lstStyle/>
          <a:p>
            <a:pPr algn="ctr" defTabSz="914400"/>
            <a:r>
              <a:rPr lang="en-US" sz="2400" dirty="0" smtClean="0">
                <a:solidFill>
                  <a:prstClr val="black"/>
                </a:solidFill>
                <a:latin typeface="+mj-lt"/>
              </a:rPr>
              <a:t>Pipette sample</a:t>
            </a:r>
            <a:endParaRPr lang="en-US" sz="2400" dirty="0">
              <a:solidFill>
                <a:prstClr val="black"/>
              </a:solidFill>
              <a:latin typeface="+mj-lt"/>
            </a:endParaRPr>
          </a:p>
        </p:txBody>
      </p:sp>
      <p:sp>
        <p:nvSpPr>
          <p:cNvPr id="39" name="TextBox 38"/>
          <p:cNvSpPr txBox="1"/>
          <p:nvPr/>
        </p:nvSpPr>
        <p:spPr>
          <a:xfrm>
            <a:off x="30440936" y="10490753"/>
            <a:ext cx="3048000" cy="1754326"/>
          </a:xfrm>
          <a:prstGeom prst="rect">
            <a:avLst/>
          </a:prstGeom>
          <a:noFill/>
        </p:spPr>
        <p:txBody>
          <a:bodyPr wrap="square" rtlCol="0">
            <a:spAutoFit/>
          </a:bodyPr>
          <a:lstStyle/>
          <a:p>
            <a:pPr algn="ctr" defTabSz="914400"/>
            <a:r>
              <a:rPr lang="en-US" sz="2400" dirty="0" smtClean="0">
                <a:solidFill>
                  <a:prstClr val="black"/>
                </a:solidFill>
                <a:latin typeface="+mj-lt"/>
              </a:rPr>
              <a:t>Place sample on substrate</a:t>
            </a:r>
          </a:p>
          <a:p>
            <a:pPr marL="285750" indent="-285750" algn="ctr" defTabSz="914400">
              <a:buFont typeface="Arial" panose="020B0604020202020204" pitchFamily="34" charset="0"/>
              <a:buChar char="•"/>
            </a:pPr>
            <a:r>
              <a:rPr lang="en-US" sz="2000" dirty="0" smtClean="0">
                <a:solidFill>
                  <a:prstClr val="black"/>
                </a:solidFill>
                <a:latin typeface="+mj-lt"/>
              </a:rPr>
              <a:t>1 </a:t>
            </a:r>
            <a:r>
              <a:rPr lang="en-US" sz="2000" dirty="0" smtClean="0">
                <a:solidFill>
                  <a:prstClr val="black"/>
                </a:solidFill>
                <a:latin typeface="Symbol" panose="05050102010706020507" pitchFamily="18" charset="2"/>
              </a:rPr>
              <a:t>m</a:t>
            </a:r>
            <a:r>
              <a:rPr lang="en-US" sz="2000" dirty="0" smtClean="0">
                <a:solidFill>
                  <a:prstClr val="black"/>
                </a:solidFill>
                <a:latin typeface="+mj-lt"/>
              </a:rPr>
              <a:t>L for BU gold </a:t>
            </a:r>
            <a:r>
              <a:rPr lang="en-US" sz="2000" dirty="0" err="1" smtClean="0">
                <a:solidFill>
                  <a:prstClr val="black"/>
                </a:solidFill>
                <a:latin typeface="+mj-lt"/>
              </a:rPr>
              <a:t>nano</a:t>
            </a:r>
            <a:r>
              <a:rPr lang="en-US" sz="2000" dirty="0" smtClean="0">
                <a:solidFill>
                  <a:prstClr val="black"/>
                </a:solidFill>
                <a:latin typeface="+mj-lt"/>
              </a:rPr>
              <a:t> chips</a:t>
            </a:r>
          </a:p>
          <a:p>
            <a:pPr marL="285750" indent="-285750" algn="ctr" defTabSz="914400">
              <a:buFont typeface="Arial" panose="020B0604020202020204" pitchFamily="34" charset="0"/>
              <a:buChar char="•"/>
            </a:pPr>
            <a:r>
              <a:rPr lang="en-US" sz="2000" dirty="0" smtClean="0">
                <a:solidFill>
                  <a:prstClr val="black"/>
                </a:solidFill>
                <a:latin typeface="+mj-lt"/>
              </a:rPr>
              <a:t>1-10 </a:t>
            </a:r>
            <a:r>
              <a:rPr lang="en-US" sz="2000" dirty="0" smtClean="0">
                <a:solidFill>
                  <a:prstClr val="black"/>
                </a:solidFill>
                <a:latin typeface="Symbol" panose="05050102010706020507" pitchFamily="18" charset="2"/>
              </a:rPr>
              <a:t>m</a:t>
            </a:r>
            <a:r>
              <a:rPr lang="en-US" sz="2000" dirty="0" smtClean="0">
                <a:solidFill>
                  <a:prstClr val="black"/>
                </a:solidFill>
                <a:latin typeface="+mj-lt"/>
              </a:rPr>
              <a:t>L for P-SERS strips</a:t>
            </a:r>
            <a:endParaRPr lang="en-US" sz="2000" dirty="0">
              <a:solidFill>
                <a:prstClr val="black"/>
              </a:solidFill>
              <a:latin typeface="+mj-lt"/>
            </a:endParaRPr>
          </a:p>
        </p:txBody>
      </p:sp>
      <p:sp>
        <p:nvSpPr>
          <p:cNvPr id="40" name="TextBox 39"/>
          <p:cNvSpPr txBox="1"/>
          <p:nvPr/>
        </p:nvSpPr>
        <p:spPr>
          <a:xfrm>
            <a:off x="33678119" y="10490753"/>
            <a:ext cx="3618099" cy="2585323"/>
          </a:xfrm>
          <a:prstGeom prst="rect">
            <a:avLst/>
          </a:prstGeom>
          <a:noFill/>
        </p:spPr>
        <p:txBody>
          <a:bodyPr wrap="square" rtlCol="0">
            <a:spAutoFit/>
          </a:bodyPr>
          <a:lstStyle/>
          <a:p>
            <a:pPr defTabSz="914400"/>
            <a:r>
              <a:rPr lang="en-US" sz="2400" dirty="0" smtClean="0">
                <a:solidFill>
                  <a:prstClr val="black"/>
                </a:solidFill>
                <a:latin typeface="+mj-lt"/>
              </a:rPr>
              <a:t>Raman Spectrometer</a:t>
            </a:r>
          </a:p>
          <a:p>
            <a:pPr defTabSz="914400"/>
            <a:r>
              <a:rPr lang="en-US" sz="2400" dirty="0" smtClean="0">
                <a:solidFill>
                  <a:prstClr val="black"/>
                </a:solidFill>
                <a:latin typeface="+mj-lt"/>
              </a:rPr>
              <a:t>(</a:t>
            </a:r>
            <a:r>
              <a:rPr lang="en-US" sz="2400" dirty="0" err="1" smtClean="0">
                <a:solidFill>
                  <a:prstClr val="black"/>
                </a:solidFill>
                <a:latin typeface="+mj-lt"/>
              </a:rPr>
              <a:t>Renishaw</a:t>
            </a:r>
            <a:r>
              <a:rPr lang="en-US" sz="2400" dirty="0" smtClean="0">
                <a:solidFill>
                  <a:prstClr val="black"/>
                </a:solidFill>
                <a:latin typeface="+mj-lt"/>
              </a:rPr>
              <a:t>)</a:t>
            </a:r>
          </a:p>
          <a:p>
            <a:pPr marL="285750" indent="-285750" defTabSz="914400">
              <a:buFont typeface="Arial" panose="020B0604020202020204" pitchFamily="34" charset="0"/>
              <a:buChar char="•"/>
            </a:pPr>
            <a:r>
              <a:rPr lang="en-US" sz="2000" dirty="0" smtClean="0">
                <a:solidFill>
                  <a:prstClr val="black"/>
                </a:solidFill>
                <a:latin typeface="+mj-lt"/>
              </a:rPr>
              <a:t>785 nm excitation</a:t>
            </a:r>
          </a:p>
          <a:p>
            <a:pPr marL="285750" indent="-285750" defTabSz="914400">
              <a:buFont typeface="Arial" panose="020B0604020202020204" pitchFamily="34" charset="0"/>
              <a:buChar char="•"/>
            </a:pPr>
            <a:r>
              <a:rPr lang="en-US" sz="2000" dirty="0" smtClean="0">
                <a:solidFill>
                  <a:prstClr val="black"/>
                </a:solidFill>
                <a:latin typeface="+mj-lt"/>
              </a:rPr>
              <a:t>0.6 – 20.1  </a:t>
            </a:r>
            <a:r>
              <a:rPr lang="en-US" sz="2000" dirty="0" err="1" smtClean="0">
                <a:solidFill>
                  <a:prstClr val="black"/>
                </a:solidFill>
                <a:latin typeface="+mj-lt"/>
              </a:rPr>
              <a:t>mW</a:t>
            </a:r>
            <a:r>
              <a:rPr lang="en-US" sz="2000" dirty="0" smtClean="0">
                <a:solidFill>
                  <a:prstClr val="black"/>
                </a:solidFill>
                <a:latin typeface="+mj-lt"/>
              </a:rPr>
              <a:t> laser power</a:t>
            </a:r>
          </a:p>
          <a:p>
            <a:pPr marL="285750" indent="-285750" defTabSz="914400">
              <a:buFont typeface="Arial" panose="020B0604020202020204" pitchFamily="34" charset="0"/>
              <a:buChar char="•"/>
            </a:pPr>
            <a:r>
              <a:rPr lang="en-US" sz="2000" dirty="0" smtClean="0">
                <a:solidFill>
                  <a:prstClr val="black"/>
                </a:solidFill>
                <a:latin typeface="+mj-lt"/>
              </a:rPr>
              <a:t>10 sec acquisition</a:t>
            </a:r>
          </a:p>
          <a:p>
            <a:pPr marL="285750" indent="-285750" defTabSz="914400">
              <a:buFont typeface="Arial" panose="020B0604020202020204" pitchFamily="34" charset="0"/>
              <a:buChar char="•"/>
            </a:pPr>
            <a:r>
              <a:rPr lang="en-US" sz="2000" dirty="0" smtClean="0">
                <a:solidFill>
                  <a:prstClr val="black"/>
                </a:solidFill>
                <a:latin typeface="+mj-lt"/>
              </a:rPr>
              <a:t>200-1800 cm</a:t>
            </a:r>
            <a:r>
              <a:rPr lang="en-US" sz="2000" baseline="30000" dirty="0" smtClean="0">
                <a:solidFill>
                  <a:prstClr val="black"/>
                </a:solidFill>
                <a:latin typeface="+mj-lt"/>
              </a:rPr>
              <a:t>-1</a:t>
            </a:r>
          </a:p>
          <a:p>
            <a:pPr marL="285750" indent="-285750" defTabSz="914400">
              <a:buFont typeface="Arial" panose="020B0604020202020204" pitchFamily="34" charset="0"/>
              <a:buChar char="•"/>
            </a:pPr>
            <a:r>
              <a:rPr lang="en-US" sz="2000" dirty="0" smtClean="0">
                <a:solidFill>
                  <a:prstClr val="black"/>
                </a:solidFill>
                <a:latin typeface="+mj-lt"/>
              </a:rPr>
              <a:t>10 spectra acquired</a:t>
            </a:r>
          </a:p>
          <a:p>
            <a:pPr defTabSz="914400"/>
            <a:endParaRPr lang="en-US" sz="1400" dirty="0">
              <a:solidFill>
                <a:prstClr val="black"/>
              </a:solidFill>
              <a:latin typeface="+mj-lt"/>
            </a:endParaRPr>
          </a:p>
        </p:txBody>
      </p:sp>
      <p:sp>
        <p:nvSpPr>
          <p:cNvPr id="41" name="Right Arrow 40"/>
          <p:cNvSpPr/>
          <p:nvPr/>
        </p:nvSpPr>
        <p:spPr>
          <a:xfrm>
            <a:off x="30101825" y="9417675"/>
            <a:ext cx="537347" cy="376613"/>
          </a:xfrm>
          <a:prstGeom prst="rightArrow">
            <a:avLst/>
          </a:prstGeom>
          <a:solidFill>
            <a:srgbClr val="DEF5FA">
              <a:lumMod val="50000"/>
            </a:srgbClr>
          </a:solidFill>
          <a:ln w="55000" cap="flat" cmpd="thickThin" algn="ctr">
            <a:solidFill>
              <a:srgbClr val="DEF5FA">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solidFill>
                <a:prstClr val="white"/>
              </a:solidFill>
              <a:effectLst/>
              <a:uLnTx/>
              <a:uFillTx/>
              <a:latin typeface="Lucida Sans Unicode"/>
              <a:ea typeface="+mn-ea"/>
              <a:cs typeface="+mn-cs"/>
            </a:endParaRPr>
          </a:p>
        </p:txBody>
      </p:sp>
      <p:sp>
        <p:nvSpPr>
          <p:cNvPr id="42" name="Right Arrow 41"/>
          <p:cNvSpPr/>
          <p:nvPr/>
        </p:nvSpPr>
        <p:spPr>
          <a:xfrm>
            <a:off x="33149825" y="9417156"/>
            <a:ext cx="537347" cy="376613"/>
          </a:xfrm>
          <a:prstGeom prst="rightArrow">
            <a:avLst/>
          </a:prstGeom>
          <a:solidFill>
            <a:srgbClr val="DEF5FA">
              <a:lumMod val="50000"/>
            </a:srgbClr>
          </a:solidFill>
          <a:ln w="55000" cap="flat" cmpd="thickThin" algn="ctr">
            <a:solidFill>
              <a:srgbClr val="DEF5FA">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solidFill>
                <a:prstClr val="white"/>
              </a:solidFill>
              <a:effectLst/>
              <a:uLnTx/>
              <a:uFillTx/>
              <a:latin typeface="Lucida Sans Unicode"/>
              <a:ea typeface="+mn-ea"/>
              <a:cs typeface="+mn-cs"/>
            </a:endParaRPr>
          </a:p>
        </p:txBody>
      </p:sp>
      <p:pic>
        <p:nvPicPr>
          <p:cNvPr id="43" name="Content Placeholder 21"/>
          <p:cNvPicPr>
            <a:picLocks noChangeAspect="1"/>
          </p:cNvPicPr>
          <p:nvPr/>
        </p:nvPicPr>
        <p:blipFill rotWithShape="1">
          <a:blip r:embed="rId9">
            <a:extLst>
              <a:ext uri="{28A0092B-C50C-407E-A947-70E740481C1C}">
                <a14:useLocalDpi xmlns:a14="http://schemas.microsoft.com/office/drawing/2010/main" val="0"/>
              </a:ext>
            </a:extLst>
          </a:blip>
          <a:srcRect l="6943" r="6404" b="-383"/>
          <a:stretch/>
        </p:blipFill>
        <p:spPr>
          <a:xfrm>
            <a:off x="1694280" y="19036865"/>
            <a:ext cx="8295274" cy="4846320"/>
          </a:xfrm>
          <a:prstGeom prst="rect">
            <a:avLst/>
          </a:prstGeom>
        </p:spPr>
      </p:pic>
      <p:pic>
        <p:nvPicPr>
          <p:cNvPr id="44" name="Content Placeholder 5"/>
          <p:cNvPicPr>
            <a:picLocks noChangeAspect="1"/>
          </p:cNvPicPr>
          <p:nvPr/>
        </p:nvPicPr>
        <p:blipFill rotWithShape="1">
          <a:blip r:embed="rId10">
            <a:extLst>
              <a:ext uri="{28A0092B-C50C-407E-A947-70E740481C1C}">
                <a14:useLocalDpi xmlns:a14="http://schemas.microsoft.com/office/drawing/2010/main" val="0"/>
              </a:ext>
            </a:extLst>
          </a:blip>
          <a:srcRect l="10802" r="7253" b="-1436"/>
          <a:stretch/>
        </p:blipFill>
        <p:spPr>
          <a:xfrm>
            <a:off x="10215707" y="19036865"/>
            <a:ext cx="7998834" cy="4892040"/>
          </a:xfrm>
          <a:prstGeom prst="rect">
            <a:avLst/>
          </a:prstGeom>
        </p:spPr>
      </p:pic>
      <p:pic>
        <p:nvPicPr>
          <p:cNvPr id="45" name="Picture 44"/>
          <p:cNvPicPr>
            <a:picLocks noChangeAspect="1"/>
          </p:cNvPicPr>
          <p:nvPr/>
        </p:nvPicPr>
        <p:blipFill rotWithShape="1">
          <a:blip r:embed="rId11">
            <a:extLst>
              <a:ext uri="{28A0092B-C50C-407E-A947-70E740481C1C}">
                <a14:useLocalDpi xmlns:a14="http://schemas.microsoft.com/office/drawing/2010/main" val="0"/>
              </a:ext>
            </a:extLst>
          </a:blip>
          <a:srcRect l="7361" r="6805"/>
          <a:stretch/>
        </p:blipFill>
        <p:spPr>
          <a:xfrm>
            <a:off x="18395902" y="19036865"/>
            <a:ext cx="9003208" cy="4818888"/>
          </a:xfrm>
          <a:prstGeom prst="rect">
            <a:avLst/>
          </a:prstGeom>
        </p:spPr>
      </p:pic>
      <p:sp>
        <p:nvSpPr>
          <p:cNvPr id="14" name="TextBox 13"/>
          <p:cNvSpPr txBox="1"/>
          <p:nvPr/>
        </p:nvSpPr>
        <p:spPr>
          <a:xfrm>
            <a:off x="1694279" y="23911362"/>
            <a:ext cx="8355593" cy="1246495"/>
          </a:xfrm>
          <a:prstGeom prst="rect">
            <a:avLst/>
          </a:prstGeom>
          <a:noFill/>
        </p:spPr>
        <p:txBody>
          <a:bodyPr wrap="square" rtlCol="0">
            <a:spAutoFit/>
          </a:bodyPr>
          <a:lstStyle/>
          <a:p>
            <a:r>
              <a:rPr lang="en-US" sz="2500" dirty="0" smtClean="0"/>
              <a:t>As the concentration of Adenine increases, the signal increases</a:t>
            </a:r>
            <a:r>
              <a:rPr lang="en-US" sz="2500" dirty="0"/>
              <a:t> </a:t>
            </a:r>
            <a:r>
              <a:rPr lang="en-US" sz="2500" dirty="0" smtClean="0"/>
              <a:t>and the BU gold </a:t>
            </a:r>
            <a:r>
              <a:rPr lang="en-US" sz="2500" dirty="0" err="1" smtClean="0"/>
              <a:t>nano</a:t>
            </a:r>
            <a:r>
              <a:rPr lang="en-US" sz="2500" dirty="0" smtClean="0"/>
              <a:t> chips inherently have a larger signal compared to the P-SERS strips (as noted by the magnifications.</a:t>
            </a:r>
            <a:endParaRPr lang="en-US" sz="2500" dirty="0"/>
          </a:p>
        </p:txBody>
      </p:sp>
      <p:pic>
        <p:nvPicPr>
          <p:cNvPr id="103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084248" y="19339550"/>
            <a:ext cx="1693919" cy="3475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TextBox 48"/>
          <p:cNvSpPr txBox="1"/>
          <p:nvPr/>
        </p:nvSpPr>
        <p:spPr>
          <a:xfrm>
            <a:off x="10207912" y="23918425"/>
            <a:ext cx="8006629" cy="1246495"/>
          </a:xfrm>
          <a:prstGeom prst="rect">
            <a:avLst/>
          </a:prstGeom>
          <a:noFill/>
        </p:spPr>
        <p:txBody>
          <a:bodyPr wrap="square" rtlCol="0">
            <a:spAutoFit/>
          </a:bodyPr>
          <a:lstStyle/>
          <a:p>
            <a:r>
              <a:rPr lang="en-US" sz="2500" dirty="0" smtClean="0"/>
              <a:t>Hypoxanthine (HX) and xanthine (XA) are compared to semen samples to identify  two possible components within semen.</a:t>
            </a:r>
            <a:endParaRPr lang="en-US" sz="2500" dirty="0"/>
          </a:p>
        </p:txBody>
      </p:sp>
      <p:sp>
        <p:nvSpPr>
          <p:cNvPr id="15" name="TextBox 14"/>
          <p:cNvSpPr txBox="1"/>
          <p:nvPr/>
        </p:nvSpPr>
        <p:spPr>
          <a:xfrm>
            <a:off x="18395902" y="23892834"/>
            <a:ext cx="9407745" cy="861774"/>
          </a:xfrm>
          <a:prstGeom prst="rect">
            <a:avLst/>
          </a:prstGeom>
          <a:noFill/>
        </p:spPr>
        <p:txBody>
          <a:bodyPr wrap="square" rtlCol="0">
            <a:spAutoFit/>
          </a:bodyPr>
          <a:lstStyle/>
          <a:p>
            <a:r>
              <a:rPr lang="en-US" sz="2500" dirty="0" smtClean="0"/>
              <a:t>Uric acid is present in most urine and is displayed along with urine samples to identify the main component observed in the SERS spectra.</a:t>
            </a:r>
            <a:endParaRPr lang="en-US" sz="2500" dirty="0"/>
          </a:p>
        </p:txBody>
      </p:sp>
      <p:sp>
        <p:nvSpPr>
          <p:cNvPr id="54" name="Rectangle 53"/>
          <p:cNvSpPr/>
          <p:nvPr/>
        </p:nvSpPr>
        <p:spPr>
          <a:xfrm>
            <a:off x="3924300" y="19397157"/>
            <a:ext cx="315118" cy="3917276"/>
          </a:xfrm>
          <a:prstGeom prst="rect">
            <a:avLst/>
          </a:prstGeom>
          <a:solidFill>
            <a:schemeClr val="bg2">
              <a:lumMod val="75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148262" y="19397157"/>
            <a:ext cx="304800" cy="3917276"/>
          </a:xfrm>
          <a:prstGeom prst="rect">
            <a:avLst/>
          </a:prstGeom>
          <a:solidFill>
            <a:schemeClr val="bg2">
              <a:lumMod val="75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7760398" y="19397157"/>
            <a:ext cx="323850" cy="3917276"/>
          </a:xfrm>
          <a:prstGeom prst="rect">
            <a:avLst/>
          </a:prstGeom>
          <a:solidFill>
            <a:schemeClr val="bg2">
              <a:lumMod val="75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2901792" y="19744963"/>
            <a:ext cx="1114425" cy="261610"/>
          </a:xfrm>
          <a:prstGeom prst="rect">
            <a:avLst/>
          </a:prstGeom>
          <a:noFill/>
        </p:spPr>
        <p:txBody>
          <a:bodyPr wrap="square" rtlCol="0">
            <a:spAutoFit/>
          </a:bodyPr>
          <a:lstStyle/>
          <a:p>
            <a:r>
              <a:rPr lang="en-US" sz="1100" dirty="0" smtClean="0"/>
              <a:t>Aromatic ring</a:t>
            </a:r>
            <a:endParaRPr lang="en-US" sz="1100" dirty="0"/>
          </a:p>
        </p:txBody>
      </p:sp>
      <p:sp>
        <p:nvSpPr>
          <p:cNvPr id="58" name="TextBox 57"/>
          <p:cNvSpPr txBox="1"/>
          <p:nvPr/>
        </p:nvSpPr>
        <p:spPr>
          <a:xfrm>
            <a:off x="4703762" y="20457630"/>
            <a:ext cx="520700" cy="261610"/>
          </a:xfrm>
          <a:prstGeom prst="rect">
            <a:avLst/>
          </a:prstGeom>
          <a:noFill/>
        </p:spPr>
        <p:txBody>
          <a:bodyPr wrap="square" rtlCol="0">
            <a:spAutoFit/>
          </a:bodyPr>
          <a:lstStyle/>
          <a:p>
            <a:r>
              <a:rPr lang="en-US" sz="1100" dirty="0" smtClean="0"/>
              <a:t>C-N</a:t>
            </a:r>
            <a:endParaRPr lang="en-US" sz="1100" dirty="0"/>
          </a:p>
        </p:txBody>
      </p:sp>
      <p:sp>
        <p:nvSpPr>
          <p:cNvPr id="59" name="TextBox 58"/>
          <p:cNvSpPr txBox="1"/>
          <p:nvPr/>
        </p:nvSpPr>
        <p:spPr>
          <a:xfrm>
            <a:off x="6862571" y="20189515"/>
            <a:ext cx="1219200" cy="261610"/>
          </a:xfrm>
          <a:prstGeom prst="rect">
            <a:avLst/>
          </a:prstGeom>
          <a:noFill/>
        </p:spPr>
        <p:txBody>
          <a:bodyPr wrap="square" rtlCol="0">
            <a:spAutoFit/>
          </a:bodyPr>
          <a:lstStyle/>
          <a:p>
            <a:r>
              <a:rPr lang="en-US" sz="1100" dirty="0" smtClean="0"/>
              <a:t>Aromatic ring</a:t>
            </a:r>
            <a:endParaRPr lang="en-US" sz="1100" dirty="0"/>
          </a:p>
        </p:txBody>
      </p:sp>
      <p:sp>
        <p:nvSpPr>
          <p:cNvPr id="60" name="TextBox 59"/>
          <p:cNvSpPr txBox="1"/>
          <p:nvPr/>
        </p:nvSpPr>
        <p:spPr>
          <a:xfrm>
            <a:off x="4106828" y="19579347"/>
            <a:ext cx="525462" cy="261610"/>
          </a:xfrm>
          <a:prstGeom prst="rect">
            <a:avLst/>
          </a:prstGeom>
          <a:noFill/>
        </p:spPr>
        <p:txBody>
          <a:bodyPr wrap="square" rtlCol="0">
            <a:spAutoFit/>
          </a:bodyPr>
          <a:lstStyle/>
          <a:p>
            <a:r>
              <a:rPr lang="en-US" sz="1100" dirty="0" smtClean="0"/>
              <a:t>733</a:t>
            </a:r>
            <a:endParaRPr lang="en-US" sz="1100" dirty="0"/>
          </a:p>
        </p:txBody>
      </p:sp>
      <p:sp>
        <p:nvSpPr>
          <p:cNvPr id="61" name="TextBox 60"/>
          <p:cNvSpPr txBox="1"/>
          <p:nvPr/>
        </p:nvSpPr>
        <p:spPr>
          <a:xfrm>
            <a:off x="7362633" y="20357860"/>
            <a:ext cx="609600" cy="261610"/>
          </a:xfrm>
          <a:prstGeom prst="rect">
            <a:avLst/>
          </a:prstGeom>
          <a:noFill/>
        </p:spPr>
        <p:txBody>
          <a:bodyPr wrap="square" rtlCol="0">
            <a:spAutoFit/>
          </a:bodyPr>
          <a:lstStyle/>
          <a:p>
            <a:r>
              <a:rPr lang="en-US" sz="1100" dirty="0" smtClean="0"/>
              <a:t>1459</a:t>
            </a:r>
            <a:endParaRPr lang="en-US" sz="1100" dirty="0"/>
          </a:p>
        </p:txBody>
      </p:sp>
      <p:sp>
        <p:nvSpPr>
          <p:cNvPr id="62" name="TextBox 61"/>
          <p:cNvSpPr txBox="1"/>
          <p:nvPr/>
        </p:nvSpPr>
        <p:spPr>
          <a:xfrm>
            <a:off x="4794249" y="20588765"/>
            <a:ext cx="520700" cy="261610"/>
          </a:xfrm>
          <a:prstGeom prst="rect">
            <a:avLst/>
          </a:prstGeom>
          <a:noFill/>
        </p:spPr>
        <p:txBody>
          <a:bodyPr wrap="square" rtlCol="0">
            <a:spAutoFit/>
          </a:bodyPr>
          <a:lstStyle/>
          <a:p>
            <a:r>
              <a:rPr lang="en-US" sz="1100" dirty="0" smtClean="0"/>
              <a:t>956</a:t>
            </a:r>
            <a:endParaRPr lang="en-US" sz="1100" dirty="0"/>
          </a:p>
        </p:txBody>
      </p:sp>
      <p:sp>
        <p:nvSpPr>
          <p:cNvPr id="67" name="TextBox 66"/>
          <p:cNvSpPr txBox="1"/>
          <p:nvPr/>
        </p:nvSpPr>
        <p:spPr>
          <a:xfrm>
            <a:off x="28949477" y="27462137"/>
            <a:ext cx="8656400" cy="1938992"/>
          </a:xfrm>
          <a:prstGeom prst="rect">
            <a:avLst/>
          </a:prstGeom>
          <a:noFill/>
        </p:spPr>
        <p:txBody>
          <a:bodyPr wrap="square" rtlCol="0">
            <a:spAutoFit/>
          </a:bodyPr>
          <a:lstStyle/>
          <a:p>
            <a:pPr lvl="0"/>
            <a:r>
              <a:rPr lang="en-US" sz="2000" dirty="0" smtClean="0"/>
              <a:t>[1]Serology. “Blood and Other Body Fluids”. </a:t>
            </a:r>
            <a:r>
              <a:rPr lang="en-US" sz="2000" i="1" dirty="0" smtClean="0"/>
              <a:t> Indigent Defense Services. </a:t>
            </a:r>
            <a:r>
              <a:rPr lang="en-US" sz="2000" b="1" dirty="0" smtClean="0"/>
              <a:t>2013</a:t>
            </a:r>
            <a:r>
              <a:rPr lang="en-US" sz="2000" dirty="0" smtClean="0"/>
              <a:t>.</a:t>
            </a:r>
          </a:p>
          <a:p>
            <a:pPr lvl="0"/>
            <a:r>
              <a:rPr lang="en-US" sz="2000" dirty="0" smtClean="0"/>
              <a:t> </a:t>
            </a:r>
            <a:r>
              <a:rPr lang="en-US" sz="2000" dirty="0"/>
              <a:t>http://www.ncids.com/forensic/serology/serology.shtml</a:t>
            </a:r>
          </a:p>
          <a:p>
            <a:pPr lvl="0"/>
            <a:r>
              <a:rPr lang="en-US" sz="2000" dirty="0" smtClean="0"/>
              <a:t>[2] </a:t>
            </a:r>
            <a:r>
              <a:rPr lang="en-US" sz="2000" dirty="0"/>
              <a:t>http://hyperphysics.phy-astr.gsu.edu/hbase/elacol.html</a:t>
            </a:r>
          </a:p>
          <a:p>
            <a:pPr lvl="0"/>
            <a:r>
              <a:rPr lang="en-US" sz="2000" dirty="0" smtClean="0"/>
              <a:t>[3]</a:t>
            </a:r>
            <a:r>
              <a:rPr lang="en-US" sz="2000" dirty="0"/>
              <a:t> </a:t>
            </a:r>
            <a:r>
              <a:rPr lang="en-US" sz="2000" dirty="0" smtClean="0"/>
              <a:t>J. Fore. Vibrational Micro-spectroscopy: From Human Cells to Fuel Cells. 2013. Northeastern University.</a:t>
            </a:r>
          </a:p>
          <a:p>
            <a:pPr lvl="0"/>
            <a:r>
              <a:rPr lang="en-US" sz="2000" dirty="0" smtClean="0"/>
              <a:t>E</a:t>
            </a:r>
            <a:r>
              <a:rPr lang="en-US" sz="2000" dirty="0"/>
              <a:t>. </a:t>
            </a:r>
            <a:r>
              <a:rPr lang="en-US" sz="2000" dirty="0" err="1"/>
              <a:t>Brachtel</a:t>
            </a:r>
            <a:r>
              <a:rPr lang="en-US" sz="2000" dirty="0"/>
              <a:t> and Y. Yagi, Journal of </a:t>
            </a:r>
            <a:r>
              <a:rPr lang="en-US" sz="2000" dirty="0" err="1"/>
              <a:t>Biophotonics</a:t>
            </a:r>
            <a:r>
              <a:rPr lang="en-US" sz="2000" dirty="0"/>
              <a:t> (</a:t>
            </a:r>
            <a:r>
              <a:rPr lang="en-US" sz="2000" dirty="0" smtClean="0"/>
              <a:t>2012)</a:t>
            </a:r>
          </a:p>
        </p:txBody>
      </p:sp>
      <p:sp>
        <p:nvSpPr>
          <p:cNvPr id="25" name="Rectangle 24"/>
          <p:cNvSpPr/>
          <p:nvPr/>
        </p:nvSpPr>
        <p:spPr>
          <a:xfrm>
            <a:off x="1099310" y="7484770"/>
            <a:ext cx="16317273" cy="2015936"/>
          </a:xfrm>
          <a:prstGeom prst="rect">
            <a:avLst/>
          </a:prstGeom>
        </p:spPr>
        <p:txBody>
          <a:bodyPr wrap="square">
            <a:spAutoFit/>
          </a:bodyPr>
          <a:lstStyle/>
          <a:p>
            <a:pPr algn="just"/>
            <a:r>
              <a:rPr lang="en-US" sz="2500" dirty="0"/>
              <a:t>A forensic scientist has many goals at a crime scene, including identifying unknown stains (possibly containing body fluids) and collecting evidence for further DNA testing. Body fluid identification is important to understand the nature of the crime and the possible perpetrators. The current methods of body fluid identification include alternate light sources, phenolphthalein, and </a:t>
            </a:r>
            <a:r>
              <a:rPr lang="en-US" sz="2500" dirty="0" err="1"/>
              <a:t>luminol</a:t>
            </a:r>
            <a:r>
              <a:rPr lang="en-US" sz="2500" dirty="0"/>
              <a:t> tests, which can give yield false positive results.</a:t>
            </a:r>
            <a:r>
              <a:rPr lang="en-US" sz="2500" baseline="30000" dirty="0"/>
              <a:t>1</a:t>
            </a:r>
            <a:r>
              <a:rPr lang="en-US" sz="2500" dirty="0"/>
              <a:t> A method for overcoming these current limitations is to utilize Raman and surface-enhanced Raman spectroscopy to identify the substance</a:t>
            </a:r>
            <a:r>
              <a:rPr lang="en-US" sz="2500" dirty="0" smtClean="0"/>
              <a:t>.</a:t>
            </a:r>
          </a:p>
        </p:txBody>
      </p:sp>
      <p:sp>
        <p:nvSpPr>
          <p:cNvPr id="26" name="TextBox 25"/>
          <p:cNvSpPr txBox="1"/>
          <p:nvPr/>
        </p:nvSpPr>
        <p:spPr>
          <a:xfrm>
            <a:off x="1099310" y="9596700"/>
            <a:ext cx="16317273" cy="4708981"/>
          </a:xfrm>
          <a:prstGeom prst="rect">
            <a:avLst/>
          </a:prstGeom>
          <a:noFill/>
        </p:spPr>
        <p:txBody>
          <a:bodyPr wrap="square" rtlCol="0">
            <a:spAutoFit/>
          </a:bodyPr>
          <a:lstStyle/>
          <a:p>
            <a:pPr algn="just"/>
            <a:r>
              <a:rPr lang="en-US" sz="2500" dirty="0"/>
              <a:t>Raman spectroscopy is a molecular identification method in which molecules interact with light yielding a molecular fingerprint due to the various molecular vibrations present in a sample. A visible light source excites a molecule existing in a ground state to a virtual excited state and decays back to the ground state, Rayleigh scattering.  However, if the ground state molecule interacts with light, the molecule decays to the first vibrational excited state (gains energy), Stokes scattering. A third scenario occurs when a molecule is already present in the first vibrational exited state and interacts with light to decay back to the ground state (losing energy), anti-Stokes scattering. In surface-enhanced Raman spectroscopy (SERS), noble metal nanoparticles (such as gold and silver) have surface </a:t>
            </a:r>
            <a:r>
              <a:rPr lang="en-US" sz="2500" dirty="0" err="1"/>
              <a:t>plasmons</a:t>
            </a:r>
            <a:r>
              <a:rPr lang="en-US" sz="2500" dirty="0"/>
              <a:t> which can increase the normal Raman signal.</a:t>
            </a:r>
            <a:r>
              <a:rPr lang="en-US" sz="2500" baseline="30000" dirty="0"/>
              <a:t>2 </a:t>
            </a:r>
            <a:r>
              <a:rPr lang="en-US" sz="2500" dirty="0"/>
              <a:t>The surface </a:t>
            </a:r>
            <a:r>
              <a:rPr lang="en-US" sz="2500" dirty="0" err="1"/>
              <a:t>plasmons</a:t>
            </a:r>
            <a:r>
              <a:rPr lang="en-US" sz="2500" dirty="0"/>
              <a:t> of the nanoparticles experience an enlarged electromagnetic field when excited by a laser of the same energy. Due to this large electromagnetic field, any molecule that is in close proximity (~20Å) to the surface of the nanoparticle experiences an enhanced Raman Signal. This technique could potentially allow forensic scientists to accurately identify those body fluids in less than 10 minutes with minimal use of sample.</a:t>
            </a:r>
          </a:p>
          <a:p>
            <a:pPr algn="just"/>
            <a:endParaRPr lang="en-US" sz="2500" dirty="0"/>
          </a:p>
        </p:txBody>
      </p:sp>
      <p:sp>
        <p:nvSpPr>
          <p:cNvPr id="47" name="TextBox 46"/>
          <p:cNvSpPr txBox="1"/>
          <p:nvPr/>
        </p:nvSpPr>
        <p:spPr>
          <a:xfrm>
            <a:off x="1099310" y="13964020"/>
            <a:ext cx="10210931" cy="2400657"/>
          </a:xfrm>
          <a:prstGeom prst="rect">
            <a:avLst/>
          </a:prstGeom>
          <a:noFill/>
        </p:spPr>
        <p:txBody>
          <a:bodyPr wrap="square" rtlCol="0">
            <a:spAutoFit/>
          </a:bodyPr>
          <a:lstStyle/>
          <a:p>
            <a:pPr algn="just"/>
            <a:r>
              <a:rPr lang="en-US" sz="2500" dirty="0"/>
              <a:t>The </a:t>
            </a:r>
            <a:r>
              <a:rPr lang="en-US" sz="2500" dirty="0" smtClean="0"/>
              <a:t>goals </a:t>
            </a:r>
            <a:r>
              <a:rPr lang="en-US" sz="2500" dirty="0"/>
              <a:t>of this research was to determine the reproducibility, effects due to sample volume, and best SERS substrate between P-SERS strips (Diagnostic </a:t>
            </a:r>
            <a:r>
              <a:rPr lang="en-US" sz="2500" dirty="0" err="1"/>
              <a:t>anSERS</a:t>
            </a:r>
            <a:r>
              <a:rPr lang="en-US" sz="2500" dirty="0"/>
              <a:t>) and gold </a:t>
            </a:r>
            <a:r>
              <a:rPr lang="en-US" sz="2500" dirty="0" err="1"/>
              <a:t>nano</a:t>
            </a:r>
            <a:r>
              <a:rPr lang="en-US" sz="2500" dirty="0"/>
              <a:t> chips </a:t>
            </a:r>
            <a:r>
              <a:rPr lang="en-US" sz="2500" dirty="0" smtClean="0"/>
              <a:t>(BU gold </a:t>
            </a:r>
            <a:r>
              <a:rPr lang="en-US" sz="2500" dirty="0" err="1" smtClean="0"/>
              <a:t>nano</a:t>
            </a:r>
            <a:r>
              <a:rPr lang="en-US" sz="2500" dirty="0" smtClean="0"/>
              <a:t> chips) </a:t>
            </a:r>
            <a:r>
              <a:rPr lang="en-US" sz="2500" dirty="0"/>
              <a:t>to accurately detect body fluids. Adenine was used as a calibration sample to test the substrate efficiency prior to proceeding with body fluid samples. </a:t>
            </a:r>
          </a:p>
          <a:p>
            <a:pPr algn="just"/>
            <a:endParaRPr lang="en-US" sz="2500" dirty="0"/>
          </a:p>
        </p:txBody>
      </p:sp>
      <p:pic>
        <p:nvPicPr>
          <p:cNvPr id="72" name="Picture 2"/>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1569" t="3339" r="1550" b="1"/>
          <a:stretch/>
        </p:blipFill>
        <p:spPr bwMode="auto">
          <a:xfrm>
            <a:off x="11713490" y="13513971"/>
            <a:ext cx="4854248" cy="3175657"/>
          </a:xfrm>
          <a:prstGeom prst="rect">
            <a:avLst/>
          </a:prstGeom>
          <a:noFill/>
          <a:ln w="25400">
            <a:solidFill>
              <a:srgbClr val="C00000"/>
            </a:solidFill>
            <a:miter lim="800000"/>
            <a:headEnd/>
            <a:tailEnd/>
          </a:ln>
          <a:extLst>
            <a:ext uri="{909E8E84-426E-40dd-AFC4-6F175D3DCCD1}">
              <a14:hiddenFill xmlns:a14="http://schemas.microsoft.com/office/drawing/2010/main">
                <a:solidFill>
                  <a:schemeClr val="accent1"/>
                </a:solidFill>
              </a14:hiddenFill>
            </a:ext>
          </a:extLst>
        </p:spPr>
      </p:pic>
      <p:sp>
        <p:nvSpPr>
          <p:cNvPr id="53" name="TextBox 52"/>
          <p:cNvSpPr txBox="1"/>
          <p:nvPr/>
        </p:nvSpPr>
        <p:spPr>
          <a:xfrm>
            <a:off x="28324331" y="12887566"/>
            <a:ext cx="8822650" cy="3647152"/>
          </a:xfrm>
          <a:prstGeom prst="rect">
            <a:avLst/>
          </a:prstGeom>
          <a:noFill/>
        </p:spPr>
        <p:txBody>
          <a:bodyPr wrap="square" rtlCol="0">
            <a:spAutoFit/>
          </a:bodyPr>
          <a:lstStyle/>
          <a:p>
            <a:pPr algn="ctr"/>
            <a:r>
              <a:rPr lang="en-US" sz="2400" b="1" u="sng" dirty="0" smtClean="0">
                <a:solidFill>
                  <a:srgbClr val="C00000"/>
                </a:solidFill>
              </a:rPr>
              <a:t>Methods</a:t>
            </a:r>
          </a:p>
          <a:p>
            <a:pPr algn="ctr"/>
            <a:endParaRPr lang="en-US" sz="1000" b="1" u="sng" dirty="0" smtClean="0"/>
          </a:p>
          <a:p>
            <a:pPr algn="just"/>
            <a:r>
              <a:rPr lang="en-US" sz="2400" dirty="0" smtClean="0"/>
              <a:t>The samples were placed on the SERS substrate through pipetting in which the P-SERS substrates required a maximum of 10 </a:t>
            </a:r>
            <a:r>
              <a:rPr lang="en-US" sz="2400" dirty="0" smtClean="0">
                <a:latin typeface="Symbol" panose="05050102010706020507" pitchFamily="18" charset="2"/>
              </a:rPr>
              <a:t>m</a:t>
            </a:r>
            <a:r>
              <a:rPr lang="en-US" sz="2400" dirty="0" smtClean="0"/>
              <a:t>L in order to obtain a better signal-to-noise ratio that the BU gold </a:t>
            </a:r>
            <a:r>
              <a:rPr lang="en-US" sz="2400" dirty="0" err="1" smtClean="0"/>
              <a:t>nano</a:t>
            </a:r>
            <a:r>
              <a:rPr lang="en-US" sz="2400" dirty="0" smtClean="0"/>
              <a:t> chips (1 </a:t>
            </a:r>
            <a:r>
              <a:rPr lang="en-US" sz="2400" dirty="0" smtClean="0">
                <a:latin typeface="Symbol" panose="05050102010706020507" pitchFamily="18" charset="2"/>
              </a:rPr>
              <a:t>m</a:t>
            </a:r>
            <a:r>
              <a:rPr lang="en-US" sz="2400" dirty="0" smtClean="0"/>
              <a:t>L). The semen sample would remain frozen until ready for use whereas all other body fluids were collected fresh. All spectra were obtained within 24 hours of application to the substrate. The power measurements were obtained on P-SERS strips of previously dried body fluid samples. </a:t>
            </a:r>
            <a:endParaRPr lang="en-US" sz="2400" dirty="0"/>
          </a:p>
        </p:txBody>
      </p:sp>
      <p:sp>
        <p:nvSpPr>
          <p:cNvPr id="65" name="TextBox 64"/>
          <p:cNvSpPr txBox="1"/>
          <p:nvPr/>
        </p:nvSpPr>
        <p:spPr>
          <a:xfrm>
            <a:off x="29217303" y="19036866"/>
            <a:ext cx="7929678" cy="8002191"/>
          </a:xfrm>
          <a:prstGeom prst="rect">
            <a:avLst/>
          </a:prstGeom>
          <a:noFill/>
        </p:spPr>
        <p:txBody>
          <a:bodyPr wrap="square" rtlCol="0">
            <a:spAutoFit/>
          </a:bodyPr>
          <a:lstStyle/>
          <a:p>
            <a:r>
              <a:rPr lang="en-US" sz="2800" dirty="0" smtClean="0"/>
              <a:t>The BU gold </a:t>
            </a:r>
            <a:r>
              <a:rPr lang="en-US" sz="2800" dirty="0" err="1" smtClean="0"/>
              <a:t>nano</a:t>
            </a:r>
            <a:r>
              <a:rPr lang="en-US" sz="2800" dirty="0" smtClean="0"/>
              <a:t> chips exhibit </a:t>
            </a:r>
            <a:r>
              <a:rPr lang="en-US" sz="2800" dirty="0"/>
              <a:t>a larger signal compared to P-SERS strips with 1 </a:t>
            </a:r>
            <a:r>
              <a:rPr lang="en-US" sz="2800" dirty="0">
                <a:latin typeface="Symbol" panose="05050102010706020507" pitchFamily="18" charset="2"/>
              </a:rPr>
              <a:t>m</a:t>
            </a:r>
            <a:r>
              <a:rPr lang="en-US" sz="2800" dirty="0"/>
              <a:t>L sample volumes</a:t>
            </a:r>
            <a:r>
              <a:rPr lang="en-US" sz="2800" dirty="0" smtClean="0"/>
              <a:t>. When </a:t>
            </a:r>
            <a:r>
              <a:rPr lang="en-US" sz="2800" dirty="0"/>
              <a:t>10 </a:t>
            </a:r>
            <a:r>
              <a:rPr lang="en-US" sz="2800" dirty="0" smtClean="0">
                <a:latin typeface="Symbol" panose="05050102010706020507" pitchFamily="18" charset="2"/>
              </a:rPr>
              <a:t>m</a:t>
            </a:r>
            <a:r>
              <a:rPr lang="en-US" sz="2800" dirty="0" smtClean="0"/>
              <a:t>L of the sample was placed on the P-SERS strips, a larger signal was observed, but </a:t>
            </a:r>
            <a:r>
              <a:rPr lang="en-US" sz="2800" dirty="0"/>
              <a:t>still did not achieve the enhancements </a:t>
            </a:r>
            <a:r>
              <a:rPr lang="en-US" sz="2800" dirty="0" smtClean="0"/>
              <a:t>seen using the BU gold </a:t>
            </a:r>
            <a:r>
              <a:rPr lang="en-US" sz="2800" dirty="0" err="1" smtClean="0"/>
              <a:t>nano</a:t>
            </a:r>
            <a:r>
              <a:rPr lang="en-US" sz="2800" dirty="0" smtClean="0"/>
              <a:t> </a:t>
            </a:r>
            <a:r>
              <a:rPr lang="en-US" sz="2800" dirty="0"/>
              <a:t>chips</a:t>
            </a:r>
            <a:r>
              <a:rPr lang="en-US" sz="2800" dirty="0" smtClean="0"/>
              <a:t>.</a:t>
            </a:r>
          </a:p>
          <a:p>
            <a:endParaRPr lang="en-US" sz="2800" dirty="0"/>
          </a:p>
          <a:p>
            <a:r>
              <a:rPr lang="en-US" sz="2800" dirty="0" smtClean="0"/>
              <a:t>The P-SERS </a:t>
            </a:r>
            <a:r>
              <a:rPr lang="en-US" sz="2800" dirty="0"/>
              <a:t>strips yielded consistently reproducible </a:t>
            </a:r>
            <a:r>
              <a:rPr lang="en-US" sz="2800" dirty="0" smtClean="0"/>
              <a:t>signals and the DFA was able to easily separate the four body fluids studied. The P-SERS strips with body fluids applied were able to withstand laser powers up to 2.1 </a:t>
            </a:r>
            <a:r>
              <a:rPr lang="en-US" sz="2800" dirty="0" err="1" smtClean="0"/>
              <a:t>mW</a:t>
            </a:r>
            <a:r>
              <a:rPr lang="en-US" sz="2800" dirty="0" smtClean="0"/>
              <a:t> reliably.</a:t>
            </a:r>
          </a:p>
          <a:p>
            <a:endParaRPr lang="en-US" sz="2800" dirty="0"/>
          </a:p>
          <a:p>
            <a:r>
              <a:rPr lang="en-US" sz="2800" dirty="0" smtClean="0"/>
              <a:t>Future research will include building a body fluid donor database, further identifying all components within the body fluids, and exploring the capabilities of other SERS substrates</a:t>
            </a:r>
            <a:r>
              <a:rPr lang="en-US" sz="2800" dirty="0"/>
              <a:t> </a:t>
            </a:r>
            <a:r>
              <a:rPr lang="en-US" sz="2800" dirty="0" smtClean="0"/>
              <a:t>to identify body fluids reliably.</a:t>
            </a:r>
            <a:endParaRPr lang="en-US" sz="2800" dirty="0"/>
          </a:p>
          <a:p>
            <a:endParaRPr lang="en-US" sz="1000" dirty="0"/>
          </a:p>
        </p:txBody>
      </p:sp>
      <p:pic>
        <p:nvPicPr>
          <p:cNvPr id="2" name="Picture 1"/>
          <p:cNvPicPr>
            <a:picLocks noChangeAspect="1"/>
          </p:cNvPicPr>
          <p:nvPr/>
        </p:nvPicPr>
        <p:blipFill rotWithShape="1">
          <a:blip r:embed="rId14">
            <a:extLst>
              <a:ext uri="{28A0092B-C50C-407E-A947-70E740481C1C}">
                <a14:useLocalDpi xmlns:a14="http://schemas.microsoft.com/office/drawing/2010/main" val="0"/>
              </a:ext>
            </a:extLst>
          </a:blip>
          <a:srcRect l="9632" r="5067" b="-2514"/>
          <a:stretch/>
        </p:blipFill>
        <p:spPr>
          <a:xfrm>
            <a:off x="1694280" y="25193752"/>
            <a:ext cx="8890684" cy="4983480"/>
          </a:xfrm>
          <a:prstGeom prst="rect">
            <a:avLst/>
          </a:prstGeom>
        </p:spPr>
      </p:pic>
      <p:pic>
        <p:nvPicPr>
          <p:cNvPr id="6" name="Picture 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14984" y="2388802"/>
            <a:ext cx="3657600" cy="1640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 descr="C:\Users\Peny\Documents\ASU logo.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3930076" y="1564889"/>
            <a:ext cx="3657600" cy="3476625"/>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p:cNvCxnSpPr/>
          <p:nvPr/>
        </p:nvCxnSpPr>
        <p:spPr>
          <a:xfrm>
            <a:off x="27897102" y="7096092"/>
            <a:ext cx="0" cy="9268585"/>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8723036" y="11544385"/>
            <a:ext cx="4208503" cy="1631216"/>
          </a:xfrm>
          <a:prstGeom prst="rect">
            <a:avLst/>
          </a:prstGeom>
          <a:noFill/>
        </p:spPr>
        <p:txBody>
          <a:bodyPr wrap="square" rtlCol="0">
            <a:spAutoFit/>
          </a:bodyPr>
          <a:lstStyle/>
          <a:p>
            <a:pPr lvl="0" algn="just"/>
            <a:r>
              <a:rPr lang="en-US" sz="2500" dirty="0" smtClean="0">
                <a:solidFill>
                  <a:prstClr val="black"/>
                </a:solidFill>
                <a:latin typeface="+mj-lt"/>
              </a:rPr>
              <a:t>Sodium </a:t>
            </a:r>
            <a:r>
              <a:rPr lang="en-US" sz="2500" dirty="0" err="1" smtClean="0">
                <a:solidFill>
                  <a:prstClr val="black"/>
                </a:solidFill>
                <a:latin typeface="+mj-lt"/>
              </a:rPr>
              <a:t>borohydride</a:t>
            </a:r>
            <a:r>
              <a:rPr lang="en-US" sz="2500" dirty="0" smtClean="0">
                <a:solidFill>
                  <a:prstClr val="black"/>
                </a:solidFill>
                <a:latin typeface="+mj-lt"/>
              </a:rPr>
              <a:t> reduced </a:t>
            </a:r>
            <a:r>
              <a:rPr lang="en-US" sz="2500" dirty="0" err="1" smtClean="0">
                <a:solidFill>
                  <a:prstClr val="black"/>
                </a:solidFill>
                <a:latin typeface="+mj-lt"/>
              </a:rPr>
              <a:t>AuNPs</a:t>
            </a:r>
            <a:r>
              <a:rPr lang="en-US" sz="2500" dirty="0" smtClean="0">
                <a:solidFill>
                  <a:prstClr val="black"/>
                </a:solidFill>
                <a:latin typeface="+mj-lt"/>
              </a:rPr>
              <a:t> were seeded onto a sol-gel chip</a:t>
            </a:r>
            <a:endParaRPr lang="en-US" sz="2500" dirty="0">
              <a:solidFill>
                <a:prstClr val="black"/>
              </a:solidFill>
              <a:latin typeface="+mj-lt"/>
            </a:endParaRPr>
          </a:p>
          <a:p>
            <a:pPr algn="just"/>
            <a:endParaRPr lang="en-US" sz="2500" dirty="0">
              <a:latin typeface="+mj-lt"/>
            </a:endParaRPr>
          </a:p>
        </p:txBody>
      </p:sp>
      <p:sp>
        <p:nvSpPr>
          <p:cNvPr id="73" name="TextBox 72"/>
          <p:cNvSpPr txBox="1"/>
          <p:nvPr/>
        </p:nvSpPr>
        <p:spPr>
          <a:xfrm>
            <a:off x="23500913" y="10944857"/>
            <a:ext cx="3459385" cy="707886"/>
          </a:xfrm>
          <a:prstGeom prst="rect">
            <a:avLst/>
          </a:prstGeom>
          <a:noFill/>
        </p:spPr>
        <p:txBody>
          <a:bodyPr wrap="square" rtlCol="0">
            <a:spAutoFit/>
          </a:bodyPr>
          <a:lstStyle/>
          <a:p>
            <a:pPr lvl="0" defTabSz="914400"/>
            <a:r>
              <a:rPr lang="en-US" sz="2000" dirty="0" smtClean="0">
                <a:solidFill>
                  <a:prstClr val="black"/>
                </a:solidFill>
                <a:latin typeface="Lucida Sans Unicode"/>
              </a:rPr>
              <a:t>Developed and purchased from Diagnostic </a:t>
            </a:r>
            <a:r>
              <a:rPr lang="en-US" sz="2000" dirty="0" err="1" smtClean="0">
                <a:solidFill>
                  <a:prstClr val="black"/>
                </a:solidFill>
                <a:latin typeface="Lucida Sans Unicode"/>
              </a:rPr>
              <a:t>anSERS</a:t>
            </a:r>
            <a:r>
              <a:rPr lang="en-US" sz="2000" dirty="0" smtClean="0">
                <a:solidFill>
                  <a:prstClr val="black"/>
                </a:solidFill>
                <a:latin typeface="Lucida Sans Unicode"/>
              </a:rPr>
              <a:t>.</a:t>
            </a:r>
            <a:endParaRPr lang="en-US" sz="2000" dirty="0">
              <a:solidFill>
                <a:prstClr val="black"/>
              </a:solidFill>
              <a:latin typeface="Lucida Sans Unicode"/>
            </a:endParaRPr>
          </a:p>
        </p:txBody>
      </p:sp>
      <p:sp>
        <p:nvSpPr>
          <p:cNvPr id="24" name="TextBox 23"/>
          <p:cNvSpPr txBox="1"/>
          <p:nvPr/>
        </p:nvSpPr>
        <p:spPr>
          <a:xfrm>
            <a:off x="1694280" y="30075311"/>
            <a:ext cx="9961603" cy="1246495"/>
          </a:xfrm>
          <a:prstGeom prst="rect">
            <a:avLst/>
          </a:prstGeom>
          <a:noFill/>
        </p:spPr>
        <p:txBody>
          <a:bodyPr wrap="square" rtlCol="0">
            <a:spAutoFit/>
          </a:bodyPr>
          <a:lstStyle/>
          <a:p>
            <a:r>
              <a:rPr lang="en-US" sz="2500" dirty="0" smtClean="0"/>
              <a:t>Different laser powers were tested on all body fluids to determine the optimal laser power (2.1 </a:t>
            </a:r>
            <a:r>
              <a:rPr lang="en-US" sz="2500" dirty="0" err="1" smtClean="0"/>
              <a:t>mW</a:t>
            </a:r>
            <a:r>
              <a:rPr lang="en-US" sz="2500" dirty="0" smtClean="0"/>
              <a:t>) that could be used to obtain reliable SERS spectra when using the P-SERS substrates.</a:t>
            </a:r>
            <a:endParaRPr lang="en-US" sz="2500" dirty="0"/>
          </a:p>
        </p:txBody>
      </p:sp>
      <p:sp>
        <p:nvSpPr>
          <p:cNvPr id="75" name="TextBox 74"/>
          <p:cNvSpPr txBox="1"/>
          <p:nvPr/>
        </p:nvSpPr>
        <p:spPr>
          <a:xfrm>
            <a:off x="10273315" y="25865274"/>
            <a:ext cx="1785817" cy="1938992"/>
          </a:xfrm>
          <a:prstGeom prst="rect">
            <a:avLst/>
          </a:prstGeom>
          <a:noFill/>
        </p:spPr>
        <p:txBody>
          <a:bodyPr wrap="square" rtlCol="0">
            <a:spAutoFit/>
          </a:bodyPr>
          <a:lstStyle/>
          <a:p>
            <a:pPr algn="ctr"/>
            <a:r>
              <a:rPr lang="en-US" sz="2000" dirty="0" smtClean="0"/>
              <a:t>Laser Power </a:t>
            </a:r>
          </a:p>
          <a:p>
            <a:pPr algn="ctr"/>
            <a:r>
              <a:rPr lang="en-US" sz="2000" dirty="0" smtClean="0"/>
              <a:t>0.6 </a:t>
            </a:r>
            <a:r>
              <a:rPr lang="en-US" sz="2000" dirty="0" err="1" smtClean="0"/>
              <a:t>mW</a:t>
            </a:r>
            <a:endParaRPr lang="en-US" sz="2000" dirty="0" smtClean="0"/>
          </a:p>
          <a:p>
            <a:pPr algn="ctr"/>
            <a:r>
              <a:rPr lang="en-US" sz="2000" dirty="0" smtClean="0"/>
              <a:t>2.1 </a:t>
            </a:r>
            <a:r>
              <a:rPr lang="en-US" sz="2000" dirty="0" err="1" smtClean="0"/>
              <a:t>mW</a:t>
            </a:r>
            <a:r>
              <a:rPr lang="en-US" sz="2000" dirty="0" smtClean="0"/>
              <a:t>  </a:t>
            </a:r>
          </a:p>
          <a:p>
            <a:pPr algn="ctr"/>
            <a:r>
              <a:rPr lang="en-US" sz="2000" dirty="0" smtClean="0"/>
              <a:t>5.3 </a:t>
            </a:r>
            <a:r>
              <a:rPr lang="en-US" sz="2000" dirty="0" err="1" smtClean="0"/>
              <a:t>mW</a:t>
            </a:r>
            <a:endParaRPr lang="en-US" sz="2000" dirty="0" smtClean="0"/>
          </a:p>
          <a:p>
            <a:pPr algn="ctr"/>
            <a:r>
              <a:rPr lang="en-US" sz="2000" dirty="0" smtClean="0"/>
              <a:t>9.0 </a:t>
            </a:r>
            <a:r>
              <a:rPr lang="en-US" sz="2000" dirty="0" err="1" smtClean="0"/>
              <a:t>mW</a:t>
            </a:r>
            <a:endParaRPr lang="en-US" sz="2000" dirty="0" smtClean="0"/>
          </a:p>
          <a:p>
            <a:pPr algn="ctr"/>
            <a:r>
              <a:rPr lang="en-US" sz="2000" dirty="0" smtClean="0"/>
              <a:t>20.1 </a:t>
            </a:r>
            <a:r>
              <a:rPr lang="en-US" sz="2000" dirty="0" err="1" smtClean="0"/>
              <a:t>mW</a:t>
            </a:r>
            <a:endParaRPr lang="en-US" sz="2000" dirty="0"/>
          </a:p>
        </p:txBody>
      </p:sp>
      <p:cxnSp>
        <p:nvCxnSpPr>
          <p:cNvPr id="76" name="Straight Connector 75"/>
          <p:cNvCxnSpPr/>
          <p:nvPr/>
        </p:nvCxnSpPr>
        <p:spPr>
          <a:xfrm>
            <a:off x="10274449" y="26364972"/>
            <a:ext cx="290548" cy="0"/>
          </a:xfrm>
          <a:prstGeom prst="line">
            <a:avLst/>
          </a:prstGeom>
          <a:ln w="25400">
            <a:solidFill>
              <a:srgbClr val="3338F7"/>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0274449" y="26669670"/>
            <a:ext cx="290548"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0274449" y="26968338"/>
            <a:ext cx="29054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10274449" y="27286684"/>
            <a:ext cx="290548"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10274449" y="27568337"/>
            <a:ext cx="290548" cy="6382"/>
          </a:xfrm>
          <a:prstGeom prst="line">
            <a:avLst/>
          </a:prstGeom>
          <a:ln w="25400">
            <a:solidFill>
              <a:srgbClr val="EF3BEF"/>
            </a:solidFill>
          </a:ln>
        </p:spPr>
        <p:style>
          <a:lnRef idx="1">
            <a:schemeClr val="accent1"/>
          </a:lnRef>
          <a:fillRef idx="0">
            <a:schemeClr val="accent1"/>
          </a:fillRef>
          <a:effectRef idx="0">
            <a:schemeClr val="accent1"/>
          </a:effectRef>
          <a:fontRef idx="minor">
            <a:schemeClr val="tx1"/>
          </a:fontRef>
        </p:style>
      </p:cxnSp>
      <p:pic>
        <p:nvPicPr>
          <p:cNvPr id="131" name="Picture 4" descr="G:\PCA\10uL body fluids\DF2vsDF1_FT_30_BC_-00043.png"/>
          <p:cNvPicPr>
            <a:picLocks noChangeAspect="1" noChangeArrowheads="1"/>
          </p:cNvPicPr>
          <p:nvPr/>
        </p:nvPicPr>
        <p:blipFill rotWithShape="1">
          <a:blip r:embed="rId17">
            <a:extLst>
              <a:ext uri="{28A0092B-C50C-407E-A947-70E740481C1C}">
                <a14:useLocalDpi xmlns:a14="http://schemas.microsoft.com/office/drawing/2010/main" val="0"/>
              </a:ext>
            </a:extLst>
          </a:blip>
          <a:srcRect l="5590" t="3195" r="5503" b="1952"/>
          <a:stretch/>
        </p:blipFill>
        <p:spPr bwMode="auto">
          <a:xfrm>
            <a:off x="12291003" y="25198613"/>
            <a:ext cx="10313077" cy="4873752"/>
          </a:xfrm>
          <a:prstGeom prst="rect">
            <a:avLst/>
          </a:prstGeom>
          <a:noFill/>
          <a:extLst>
            <a:ext uri="{909E8E84-426E-40dd-AFC4-6F175D3DCCD1}">
              <a14:hiddenFill xmlns:a14="http://schemas.microsoft.com/office/drawing/2010/main">
                <a:solidFill>
                  <a:srgbClr val="FFFFFF"/>
                </a:solidFill>
              </a14:hiddenFill>
            </a:ext>
          </a:extLst>
        </p:spPr>
      </p:pic>
      <p:sp>
        <p:nvSpPr>
          <p:cNvPr id="137" name="TextBox 136"/>
          <p:cNvSpPr txBox="1"/>
          <p:nvPr/>
        </p:nvSpPr>
        <p:spPr>
          <a:xfrm>
            <a:off x="29001747" y="29881631"/>
            <a:ext cx="7713181" cy="1015663"/>
          </a:xfrm>
          <a:prstGeom prst="rect">
            <a:avLst/>
          </a:prstGeom>
          <a:noFill/>
        </p:spPr>
        <p:txBody>
          <a:bodyPr wrap="square" rtlCol="0">
            <a:spAutoFit/>
          </a:bodyPr>
          <a:lstStyle/>
          <a:p>
            <a:pPr lvl="0"/>
            <a:r>
              <a:rPr lang="en-US" sz="2000" dirty="0" smtClean="0"/>
              <a:t>The Boston University Research Experience for Undergraduates program funded by the National Science Foundation is acknowledged for funding this project. </a:t>
            </a:r>
          </a:p>
        </p:txBody>
      </p:sp>
      <p:sp>
        <p:nvSpPr>
          <p:cNvPr id="138" name="TextBox 137"/>
          <p:cNvSpPr txBox="1"/>
          <p:nvPr/>
        </p:nvSpPr>
        <p:spPr>
          <a:xfrm>
            <a:off x="23336045" y="11717206"/>
            <a:ext cx="4349328" cy="1631216"/>
          </a:xfrm>
          <a:prstGeom prst="rect">
            <a:avLst/>
          </a:prstGeom>
          <a:noFill/>
        </p:spPr>
        <p:txBody>
          <a:bodyPr wrap="square" rtlCol="0">
            <a:spAutoFit/>
          </a:bodyPr>
          <a:lstStyle/>
          <a:p>
            <a:pPr lvl="0" algn="just"/>
            <a:r>
              <a:rPr lang="en-US" sz="2500" dirty="0" smtClean="0">
                <a:solidFill>
                  <a:prstClr val="black"/>
                </a:solidFill>
                <a:latin typeface="+mj-lt"/>
              </a:rPr>
              <a:t>A glycerol and ethanol based ink was created using gold nanoparticles and then printed onto chromatography paper.</a:t>
            </a:r>
            <a:endParaRPr lang="en-US" sz="2500" dirty="0">
              <a:solidFill>
                <a:prstClr val="black"/>
              </a:solidFill>
              <a:latin typeface="+mj-lt"/>
            </a:endParaRPr>
          </a:p>
        </p:txBody>
      </p:sp>
      <p:sp>
        <p:nvSpPr>
          <p:cNvPr id="139" name="TextBox 138"/>
          <p:cNvSpPr txBox="1"/>
          <p:nvPr/>
        </p:nvSpPr>
        <p:spPr>
          <a:xfrm>
            <a:off x="28163190" y="7096092"/>
            <a:ext cx="9133028" cy="707886"/>
          </a:xfrm>
          <a:prstGeom prst="rect">
            <a:avLst/>
          </a:prstGeom>
          <a:noFill/>
        </p:spPr>
        <p:txBody>
          <a:bodyPr wrap="square" rtlCol="0">
            <a:spAutoFit/>
          </a:bodyPr>
          <a:lstStyle/>
          <a:p>
            <a:r>
              <a:rPr lang="en-US" sz="4000" b="1" u="sng" dirty="0" err="1" smtClean="0">
                <a:solidFill>
                  <a:srgbClr val="C00000"/>
                </a:solidFill>
              </a:rPr>
              <a:t>Renishaw</a:t>
            </a:r>
            <a:r>
              <a:rPr lang="en-US" sz="4000" b="1" u="sng" dirty="0" smtClean="0">
                <a:solidFill>
                  <a:srgbClr val="C00000"/>
                </a:solidFill>
              </a:rPr>
              <a:t> Raman micro-spectrometer</a:t>
            </a:r>
            <a:endParaRPr lang="en-US" sz="4000" b="1" u="sng" dirty="0">
              <a:solidFill>
                <a:srgbClr val="C00000"/>
              </a:solidFill>
            </a:endParaRPr>
          </a:p>
        </p:txBody>
      </p:sp>
      <p:sp>
        <p:nvSpPr>
          <p:cNvPr id="141" name="TextBox 140"/>
          <p:cNvSpPr txBox="1"/>
          <p:nvPr/>
        </p:nvSpPr>
        <p:spPr>
          <a:xfrm>
            <a:off x="22931539" y="25242026"/>
            <a:ext cx="5122505" cy="4708981"/>
          </a:xfrm>
          <a:prstGeom prst="rect">
            <a:avLst/>
          </a:prstGeom>
          <a:noFill/>
        </p:spPr>
        <p:txBody>
          <a:bodyPr wrap="square" rtlCol="0">
            <a:spAutoFit/>
          </a:bodyPr>
          <a:lstStyle/>
          <a:p>
            <a:r>
              <a:rPr lang="en-US" sz="2500" dirty="0" smtClean="0"/>
              <a:t>Principle component analysis (PCA) identifies the variance between data classes  and discriminant functional analysis  (DFA) will then maximize these differences in order to separate various classes of data.  The benefit of this analysis is the use of the entire spectra in a barcode format. Barcodes of spectra are created through smoothing and calculating the second derivative of the data where any peak is identified as a positive value.</a:t>
            </a:r>
            <a:endParaRPr lang="en-US" sz="2500" dirty="0"/>
          </a:p>
        </p:txBody>
      </p:sp>
      <p:sp>
        <p:nvSpPr>
          <p:cNvPr id="142" name="TextBox 141"/>
          <p:cNvSpPr txBox="1"/>
          <p:nvPr/>
        </p:nvSpPr>
        <p:spPr>
          <a:xfrm>
            <a:off x="12260044" y="30229604"/>
            <a:ext cx="10313077" cy="1246495"/>
          </a:xfrm>
          <a:prstGeom prst="rect">
            <a:avLst/>
          </a:prstGeom>
          <a:noFill/>
        </p:spPr>
        <p:txBody>
          <a:bodyPr wrap="square" rtlCol="0">
            <a:spAutoFit/>
          </a:bodyPr>
          <a:lstStyle/>
          <a:p>
            <a:r>
              <a:rPr lang="en-US" sz="2500" dirty="0" smtClean="0"/>
              <a:t>DFA was utilized to separate the SERS data acquired from the P-SERS substrates with body fluids. DFA was able to successfully separate all body fluids which can eventually be used to identify unknown body fluids.</a:t>
            </a:r>
            <a:endParaRPr lang="en-US" sz="2500" dirty="0"/>
          </a:p>
        </p:txBody>
      </p:sp>
      <p:pic>
        <p:nvPicPr>
          <p:cNvPr id="82"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057949" y="10159857"/>
            <a:ext cx="1529989" cy="1226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3" name="Picture 82"/>
          <p:cNvPicPr>
            <a:picLocks/>
          </p:cNvPicPr>
          <p:nvPr/>
        </p:nvPicPr>
        <p:blipFill rotWithShape="1">
          <a:blip r:embed="rId19" cstate="print">
            <a:extLst>
              <a:ext uri="{BEBA8EAE-BF5A-486C-A8C5-ECC9F3942E4B}">
                <a14:imgProps xmlns:a14="http://schemas.microsoft.com/office/drawing/2010/main">
                  <a14:imgLayer r:embed="rId20">
                    <a14:imgEffect>
                      <a14:brightnessContrast contrast="20000"/>
                    </a14:imgEffect>
                  </a14:imgLayer>
                </a14:imgProps>
              </a:ext>
              <a:ext uri="{28A0092B-C50C-407E-A947-70E740481C1C}">
                <a14:useLocalDpi xmlns:a14="http://schemas.microsoft.com/office/drawing/2010/main" val="0"/>
              </a:ext>
            </a:extLst>
          </a:blip>
          <a:srcRect l="12640" t="65418" r="78826" b="22196"/>
          <a:stretch/>
        </p:blipFill>
        <p:spPr>
          <a:xfrm rot="5400000">
            <a:off x="19054080" y="8625998"/>
            <a:ext cx="1527048" cy="1540669"/>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10680</TotalTime>
  <Words>1232</Words>
  <Application>Microsoft Macintosh PowerPoint</Application>
  <PresentationFormat>Custom</PresentationFormat>
  <Paragraphs>83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mdlab</dc:creator>
  <cp:lastModifiedBy>John K. Snyder</cp:lastModifiedBy>
  <cp:revision>395</cp:revision>
  <dcterms:created xsi:type="dcterms:W3CDTF">2011-09-30T15:07:51Z</dcterms:created>
  <dcterms:modified xsi:type="dcterms:W3CDTF">2014-08-05T20:28:23Z</dcterms:modified>
</cp:coreProperties>
</file>