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3"/>
  </p:notesMasterIdLst>
  <p:sldIdLst>
    <p:sldId id="256" r:id="rId2"/>
  </p:sldIdLst>
  <p:sldSz cx="43891200" cy="32918400"/>
  <p:notesSz cx="7010400" cy="9296400"/>
  <p:embeddedFontLst>
    <p:embeddedFont>
      <p:font typeface="Calibri" panose="020F0502020204030204" pitchFamily="34" charset="0"/>
      <p:regular r:id="rId4"/>
      <p:bold r:id="rId5"/>
      <p:italic r:id="rId6"/>
      <p:boldItalic r:id="rId7"/>
    </p:embeddedFont>
    <p:embeddedFont>
      <p:font typeface="Libre Franklin" pitchFamily="2" charset="77"/>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6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93089"/>
  </p:normalViewPr>
  <p:slideViewPr>
    <p:cSldViewPr snapToGrid="0">
      <p:cViewPr>
        <p:scale>
          <a:sx n="49" d="100"/>
          <a:sy n="49" d="100"/>
        </p:scale>
        <p:origin x="-2792" y="144"/>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ableStyles" Target="tableStyle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909" cy="493987"/>
          </a:xfrm>
          <a:prstGeom prst="rect">
            <a:avLst/>
          </a:prstGeom>
          <a:noFill/>
          <a:ln>
            <a:noFill/>
          </a:ln>
        </p:spPr>
        <p:txBody>
          <a:bodyPr spcFirstLastPara="1" wrap="square" lIns="17800" tIns="8900" rIns="17800" bIns="8900" anchor="t" anchorCtr="0"/>
          <a:lstStyle>
            <a:lvl1pPr marR="0" lvl="0" algn="l" rtl="0">
              <a:spcBef>
                <a:spcPts val="0"/>
              </a:spcBef>
              <a:spcAft>
                <a:spcPts val="0"/>
              </a:spcAft>
              <a:buSzPts val="1400"/>
              <a:buNone/>
              <a:defRPr sz="200" b="0" i="0" u="none" strike="noStrike" cap="none">
                <a:solidFill>
                  <a:srgbClr val="002654"/>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rgbClr val="002654"/>
                </a:solidFill>
                <a:latin typeface="Arial"/>
                <a:ea typeface="Arial"/>
                <a:cs typeface="Arial"/>
                <a:sym typeface="Arial"/>
              </a:defRPr>
            </a:lvl2pPr>
            <a:lvl3pPr marR="0" lvl="2" algn="l" rtl="0">
              <a:spcBef>
                <a:spcPts val="0"/>
              </a:spcBef>
              <a:spcAft>
                <a:spcPts val="0"/>
              </a:spcAft>
              <a:buSzPts val="1400"/>
              <a:buNone/>
              <a:defRPr sz="2400" b="0" i="0" u="none" strike="noStrike" cap="none">
                <a:solidFill>
                  <a:srgbClr val="002654"/>
                </a:solidFill>
                <a:latin typeface="Arial"/>
                <a:ea typeface="Arial"/>
                <a:cs typeface="Arial"/>
                <a:sym typeface="Arial"/>
              </a:defRPr>
            </a:lvl3pPr>
            <a:lvl4pPr marR="0" lvl="3" algn="l" rtl="0">
              <a:spcBef>
                <a:spcPts val="0"/>
              </a:spcBef>
              <a:spcAft>
                <a:spcPts val="0"/>
              </a:spcAft>
              <a:buSzPts val="1400"/>
              <a:buNone/>
              <a:defRPr sz="2400" b="0" i="0" u="none" strike="noStrike" cap="none">
                <a:solidFill>
                  <a:srgbClr val="002654"/>
                </a:solidFill>
                <a:latin typeface="Arial"/>
                <a:ea typeface="Arial"/>
                <a:cs typeface="Arial"/>
                <a:sym typeface="Arial"/>
              </a:defRPr>
            </a:lvl4pPr>
            <a:lvl5pPr marR="0" lvl="4" algn="l" rtl="0">
              <a:spcBef>
                <a:spcPts val="0"/>
              </a:spcBef>
              <a:spcAft>
                <a:spcPts val="0"/>
              </a:spcAft>
              <a:buSzPts val="1400"/>
              <a:buNone/>
              <a:defRPr sz="2400" b="0" i="0" u="none" strike="noStrike" cap="none">
                <a:solidFill>
                  <a:srgbClr val="002654"/>
                </a:solidFill>
                <a:latin typeface="Arial"/>
                <a:ea typeface="Arial"/>
                <a:cs typeface="Arial"/>
                <a:sym typeface="Arial"/>
              </a:defRPr>
            </a:lvl5pPr>
            <a:lvl6pPr marR="0" lvl="5" algn="l" rtl="0">
              <a:spcBef>
                <a:spcPts val="0"/>
              </a:spcBef>
              <a:spcAft>
                <a:spcPts val="0"/>
              </a:spcAft>
              <a:buSzPts val="1400"/>
              <a:buNone/>
              <a:defRPr sz="2400" b="0" i="0" u="none" strike="noStrike" cap="none">
                <a:solidFill>
                  <a:srgbClr val="002654"/>
                </a:solidFill>
                <a:latin typeface="Arial"/>
                <a:ea typeface="Arial"/>
                <a:cs typeface="Arial"/>
                <a:sym typeface="Arial"/>
              </a:defRPr>
            </a:lvl6pPr>
            <a:lvl7pPr marR="0" lvl="6" algn="l" rtl="0">
              <a:spcBef>
                <a:spcPts val="0"/>
              </a:spcBef>
              <a:spcAft>
                <a:spcPts val="0"/>
              </a:spcAft>
              <a:buSzPts val="1400"/>
              <a:buNone/>
              <a:defRPr sz="2400" b="0" i="0" u="none" strike="noStrike" cap="none">
                <a:solidFill>
                  <a:srgbClr val="002654"/>
                </a:solidFill>
                <a:latin typeface="Arial"/>
                <a:ea typeface="Arial"/>
                <a:cs typeface="Arial"/>
                <a:sym typeface="Arial"/>
              </a:defRPr>
            </a:lvl7pPr>
            <a:lvl8pPr marR="0" lvl="7" algn="l" rtl="0">
              <a:spcBef>
                <a:spcPts val="0"/>
              </a:spcBef>
              <a:spcAft>
                <a:spcPts val="0"/>
              </a:spcAft>
              <a:buSzPts val="1400"/>
              <a:buNone/>
              <a:defRPr sz="2400" b="0" i="0" u="none" strike="noStrike" cap="none">
                <a:solidFill>
                  <a:srgbClr val="002654"/>
                </a:solidFill>
                <a:latin typeface="Arial"/>
                <a:ea typeface="Arial"/>
                <a:cs typeface="Arial"/>
                <a:sym typeface="Arial"/>
              </a:defRPr>
            </a:lvl8pPr>
            <a:lvl9pPr marR="0" lvl="8" algn="l" rtl="0">
              <a:spcBef>
                <a:spcPts val="0"/>
              </a:spcBef>
              <a:spcAft>
                <a:spcPts val="0"/>
              </a:spcAft>
              <a:buSzPts val="1400"/>
              <a:buNone/>
              <a:defRPr sz="2400" b="0" i="0" u="none" strike="noStrike" cap="none">
                <a:solidFill>
                  <a:srgbClr val="002654"/>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70777" y="0"/>
            <a:ext cx="3037909" cy="493987"/>
          </a:xfrm>
          <a:prstGeom prst="rect">
            <a:avLst/>
          </a:prstGeom>
          <a:noFill/>
          <a:ln>
            <a:noFill/>
          </a:ln>
        </p:spPr>
        <p:txBody>
          <a:bodyPr spcFirstLastPara="1" wrap="square" lIns="17800" tIns="8900" rIns="17800" bIns="8900" anchor="t" anchorCtr="0"/>
          <a:lstStyle>
            <a:lvl1pPr marR="0" lvl="0" algn="r" rtl="0">
              <a:spcBef>
                <a:spcPts val="0"/>
              </a:spcBef>
              <a:spcAft>
                <a:spcPts val="0"/>
              </a:spcAft>
              <a:buSzPts val="1400"/>
              <a:buNone/>
              <a:defRPr sz="200" b="0" i="0" u="none" strike="noStrike" cap="none">
                <a:solidFill>
                  <a:srgbClr val="002654"/>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rgbClr val="002654"/>
                </a:solidFill>
                <a:latin typeface="Arial"/>
                <a:ea typeface="Arial"/>
                <a:cs typeface="Arial"/>
                <a:sym typeface="Arial"/>
              </a:defRPr>
            </a:lvl2pPr>
            <a:lvl3pPr marR="0" lvl="2" algn="l" rtl="0">
              <a:spcBef>
                <a:spcPts val="0"/>
              </a:spcBef>
              <a:spcAft>
                <a:spcPts val="0"/>
              </a:spcAft>
              <a:buSzPts val="1400"/>
              <a:buNone/>
              <a:defRPr sz="2400" b="0" i="0" u="none" strike="noStrike" cap="none">
                <a:solidFill>
                  <a:srgbClr val="002654"/>
                </a:solidFill>
                <a:latin typeface="Arial"/>
                <a:ea typeface="Arial"/>
                <a:cs typeface="Arial"/>
                <a:sym typeface="Arial"/>
              </a:defRPr>
            </a:lvl3pPr>
            <a:lvl4pPr marR="0" lvl="3" algn="l" rtl="0">
              <a:spcBef>
                <a:spcPts val="0"/>
              </a:spcBef>
              <a:spcAft>
                <a:spcPts val="0"/>
              </a:spcAft>
              <a:buSzPts val="1400"/>
              <a:buNone/>
              <a:defRPr sz="2400" b="0" i="0" u="none" strike="noStrike" cap="none">
                <a:solidFill>
                  <a:srgbClr val="002654"/>
                </a:solidFill>
                <a:latin typeface="Arial"/>
                <a:ea typeface="Arial"/>
                <a:cs typeface="Arial"/>
                <a:sym typeface="Arial"/>
              </a:defRPr>
            </a:lvl4pPr>
            <a:lvl5pPr marR="0" lvl="4" algn="l" rtl="0">
              <a:spcBef>
                <a:spcPts val="0"/>
              </a:spcBef>
              <a:spcAft>
                <a:spcPts val="0"/>
              </a:spcAft>
              <a:buSzPts val="1400"/>
              <a:buNone/>
              <a:defRPr sz="2400" b="0" i="0" u="none" strike="noStrike" cap="none">
                <a:solidFill>
                  <a:srgbClr val="002654"/>
                </a:solidFill>
                <a:latin typeface="Arial"/>
                <a:ea typeface="Arial"/>
                <a:cs typeface="Arial"/>
                <a:sym typeface="Arial"/>
              </a:defRPr>
            </a:lvl5pPr>
            <a:lvl6pPr marR="0" lvl="5" algn="l" rtl="0">
              <a:spcBef>
                <a:spcPts val="0"/>
              </a:spcBef>
              <a:spcAft>
                <a:spcPts val="0"/>
              </a:spcAft>
              <a:buSzPts val="1400"/>
              <a:buNone/>
              <a:defRPr sz="2400" b="0" i="0" u="none" strike="noStrike" cap="none">
                <a:solidFill>
                  <a:srgbClr val="002654"/>
                </a:solidFill>
                <a:latin typeface="Arial"/>
                <a:ea typeface="Arial"/>
                <a:cs typeface="Arial"/>
                <a:sym typeface="Arial"/>
              </a:defRPr>
            </a:lvl6pPr>
            <a:lvl7pPr marR="0" lvl="6" algn="l" rtl="0">
              <a:spcBef>
                <a:spcPts val="0"/>
              </a:spcBef>
              <a:spcAft>
                <a:spcPts val="0"/>
              </a:spcAft>
              <a:buSzPts val="1400"/>
              <a:buNone/>
              <a:defRPr sz="2400" b="0" i="0" u="none" strike="noStrike" cap="none">
                <a:solidFill>
                  <a:srgbClr val="002654"/>
                </a:solidFill>
                <a:latin typeface="Arial"/>
                <a:ea typeface="Arial"/>
                <a:cs typeface="Arial"/>
                <a:sym typeface="Arial"/>
              </a:defRPr>
            </a:lvl7pPr>
            <a:lvl8pPr marR="0" lvl="7" algn="l" rtl="0">
              <a:spcBef>
                <a:spcPts val="0"/>
              </a:spcBef>
              <a:spcAft>
                <a:spcPts val="0"/>
              </a:spcAft>
              <a:buSzPts val="1400"/>
              <a:buNone/>
              <a:defRPr sz="2400" b="0" i="0" u="none" strike="noStrike" cap="none">
                <a:solidFill>
                  <a:srgbClr val="002654"/>
                </a:solidFill>
                <a:latin typeface="Arial"/>
                <a:ea typeface="Arial"/>
                <a:cs typeface="Arial"/>
                <a:sym typeface="Arial"/>
              </a:defRPr>
            </a:lvl8pPr>
            <a:lvl9pPr marR="0" lvl="8" algn="l" rtl="0">
              <a:spcBef>
                <a:spcPts val="0"/>
              </a:spcBef>
              <a:spcAft>
                <a:spcPts val="0"/>
              </a:spcAft>
              <a:buSzPts val="1400"/>
              <a:buNone/>
              <a:defRPr sz="2400" b="0" i="0" u="none" strike="noStrike" cap="none">
                <a:solidFill>
                  <a:srgbClr val="002654"/>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036638" y="741363"/>
            <a:ext cx="4937125" cy="37036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01109" y="4691719"/>
            <a:ext cx="5608183" cy="4445014"/>
          </a:xfrm>
          <a:prstGeom prst="rect">
            <a:avLst/>
          </a:prstGeom>
          <a:noFill/>
          <a:ln>
            <a:noFill/>
          </a:ln>
        </p:spPr>
        <p:txBody>
          <a:bodyPr spcFirstLastPara="1" wrap="square" lIns="17800" tIns="8900" rIns="17800" bIns="8900" anchor="t" anchorCtr="0"/>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81709"/>
            <a:ext cx="3037909" cy="493987"/>
          </a:xfrm>
          <a:prstGeom prst="rect">
            <a:avLst/>
          </a:prstGeom>
          <a:noFill/>
          <a:ln>
            <a:noFill/>
          </a:ln>
        </p:spPr>
        <p:txBody>
          <a:bodyPr spcFirstLastPara="1" wrap="square" lIns="17800" tIns="8900" rIns="17800" bIns="8900" anchor="b" anchorCtr="0"/>
          <a:lstStyle>
            <a:lvl1pPr marR="0" lvl="0" algn="l" rtl="0">
              <a:spcBef>
                <a:spcPts val="0"/>
              </a:spcBef>
              <a:spcAft>
                <a:spcPts val="0"/>
              </a:spcAft>
              <a:buSzPts val="1400"/>
              <a:buNone/>
              <a:defRPr sz="200" b="0" i="0" u="none" strike="noStrike" cap="none">
                <a:solidFill>
                  <a:srgbClr val="002654"/>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rgbClr val="002654"/>
                </a:solidFill>
                <a:latin typeface="Arial"/>
                <a:ea typeface="Arial"/>
                <a:cs typeface="Arial"/>
                <a:sym typeface="Arial"/>
              </a:defRPr>
            </a:lvl2pPr>
            <a:lvl3pPr marR="0" lvl="2" algn="l" rtl="0">
              <a:spcBef>
                <a:spcPts val="0"/>
              </a:spcBef>
              <a:spcAft>
                <a:spcPts val="0"/>
              </a:spcAft>
              <a:buSzPts val="1400"/>
              <a:buNone/>
              <a:defRPr sz="2400" b="0" i="0" u="none" strike="noStrike" cap="none">
                <a:solidFill>
                  <a:srgbClr val="002654"/>
                </a:solidFill>
                <a:latin typeface="Arial"/>
                <a:ea typeface="Arial"/>
                <a:cs typeface="Arial"/>
                <a:sym typeface="Arial"/>
              </a:defRPr>
            </a:lvl3pPr>
            <a:lvl4pPr marR="0" lvl="3" algn="l" rtl="0">
              <a:spcBef>
                <a:spcPts val="0"/>
              </a:spcBef>
              <a:spcAft>
                <a:spcPts val="0"/>
              </a:spcAft>
              <a:buSzPts val="1400"/>
              <a:buNone/>
              <a:defRPr sz="2400" b="0" i="0" u="none" strike="noStrike" cap="none">
                <a:solidFill>
                  <a:srgbClr val="002654"/>
                </a:solidFill>
                <a:latin typeface="Arial"/>
                <a:ea typeface="Arial"/>
                <a:cs typeface="Arial"/>
                <a:sym typeface="Arial"/>
              </a:defRPr>
            </a:lvl4pPr>
            <a:lvl5pPr marR="0" lvl="4" algn="l" rtl="0">
              <a:spcBef>
                <a:spcPts val="0"/>
              </a:spcBef>
              <a:spcAft>
                <a:spcPts val="0"/>
              </a:spcAft>
              <a:buSzPts val="1400"/>
              <a:buNone/>
              <a:defRPr sz="2400" b="0" i="0" u="none" strike="noStrike" cap="none">
                <a:solidFill>
                  <a:srgbClr val="002654"/>
                </a:solidFill>
                <a:latin typeface="Arial"/>
                <a:ea typeface="Arial"/>
                <a:cs typeface="Arial"/>
                <a:sym typeface="Arial"/>
              </a:defRPr>
            </a:lvl5pPr>
            <a:lvl6pPr marR="0" lvl="5" algn="l" rtl="0">
              <a:spcBef>
                <a:spcPts val="0"/>
              </a:spcBef>
              <a:spcAft>
                <a:spcPts val="0"/>
              </a:spcAft>
              <a:buSzPts val="1400"/>
              <a:buNone/>
              <a:defRPr sz="2400" b="0" i="0" u="none" strike="noStrike" cap="none">
                <a:solidFill>
                  <a:srgbClr val="002654"/>
                </a:solidFill>
                <a:latin typeface="Arial"/>
                <a:ea typeface="Arial"/>
                <a:cs typeface="Arial"/>
                <a:sym typeface="Arial"/>
              </a:defRPr>
            </a:lvl6pPr>
            <a:lvl7pPr marR="0" lvl="6" algn="l" rtl="0">
              <a:spcBef>
                <a:spcPts val="0"/>
              </a:spcBef>
              <a:spcAft>
                <a:spcPts val="0"/>
              </a:spcAft>
              <a:buSzPts val="1400"/>
              <a:buNone/>
              <a:defRPr sz="2400" b="0" i="0" u="none" strike="noStrike" cap="none">
                <a:solidFill>
                  <a:srgbClr val="002654"/>
                </a:solidFill>
                <a:latin typeface="Arial"/>
                <a:ea typeface="Arial"/>
                <a:cs typeface="Arial"/>
                <a:sym typeface="Arial"/>
              </a:defRPr>
            </a:lvl7pPr>
            <a:lvl8pPr marR="0" lvl="7" algn="l" rtl="0">
              <a:spcBef>
                <a:spcPts val="0"/>
              </a:spcBef>
              <a:spcAft>
                <a:spcPts val="0"/>
              </a:spcAft>
              <a:buSzPts val="1400"/>
              <a:buNone/>
              <a:defRPr sz="2400" b="0" i="0" u="none" strike="noStrike" cap="none">
                <a:solidFill>
                  <a:srgbClr val="002654"/>
                </a:solidFill>
                <a:latin typeface="Arial"/>
                <a:ea typeface="Arial"/>
                <a:cs typeface="Arial"/>
                <a:sym typeface="Arial"/>
              </a:defRPr>
            </a:lvl8pPr>
            <a:lvl9pPr marR="0" lvl="8" algn="l" rtl="0">
              <a:spcBef>
                <a:spcPts val="0"/>
              </a:spcBef>
              <a:spcAft>
                <a:spcPts val="0"/>
              </a:spcAft>
              <a:buSzPts val="1400"/>
              <a:buNone/>
              <a:defRPr sz="2400" b="0" i="0" u="none" strike="noStrike" cap="none">
                <a:solidFill>
                  <a:srgbClr val="002654"/>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70777" y="9381709"/>
            <a:ext cx="3037909" cy="493987"/>
          </a:xfrm>
          <a:prstGeom prst="rect">
            <a:avLst/>
          </a:prstGeom>
          <a:noFill/>
          <a:ln>
            <a:noFill/>
          </a:ln>
        </p:spPr>
        <p:txBody>
          <a:bodyPr spcFirstLastPara="1" wrap="square" lIns="17800" tIns="8900" rIns="17800" bIns="8900" anchor="b" anchorCtr="0">
            <a:noAutofit/>
          </a:bodyPr>
          <a:lstStyle/>
          <a:p>
            <a:pPr marL="0" marR="0" lvl="0" indent="0" algn="r" rtl="0">
              <a:spcBef>
                <a:spcPts val="0"/>
              </a:spcBef>
              <a:spcAft>
                <a:spcPts val="0"/>
              </a:spcAft>
              <a:buNone/>
            </a:pPr>
            <a:fld id="{00000000-1234-1234-1234-123412341234}" type="slidenum">
              <a:rPr lang="en-US" sz="200" b="0" i="0" u="none" strike="noStrike" cap="none">
                <a:solidFill>
                  <a:srgbClr val="002654"/>
                </a:solidFill>
                <a:latin typeface="Times New Roman"/>
                <a:ea typeface="Times New Roman"/>
                <a:cs typeface="Times New Roman"/>
                <a:sym typeface="Times New Roman"/>
              </a:rPr>
              <a:t>‹#›</a:t>
            </a:fld>
            <a:endParaRPr sz="200" b="0" i="0" u="none" strike="noStrike" cap="none">
              <a:solidFill>
                <a:srgbClr val="002654"/>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036638" y="741363"/>
            <a:ext cx="4937125" cy="3703637"/>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6" name="Google Shape;86;p1:notes"/>
          <p:cNvSpPr txBox="1">
            <a:spLocks noGrp="1"/>
          </p:cNvSpPr>
          <p:nvPr>
            <p:ph type="body" idx="1"/>
          </p:nvPr>
        </p:nvSpPr>
        <p:spPr>
          <a:xfrm>
            <a:off x="701109" y="4691719"/>
            <a:ext cx="5608183" cy="4445014"/>
          </a:xfrm>
          <a:prstGeom prst="rect">
            <a:avLst/>
          </a:prstGeom>
          <a:noFill/>
          <a:ln>
            <a:noFill/>
          </a:ln>
        </p:spPr>
        <p:txBody>
          <a:bodyPr spcFirstLastPara="1" wrap="square" lIns="17800" tIns="8900" rIns="17800" bIns="8900"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3840163" y="9544050"/>
            <a:ext cx="43526075" cy="6586538"/>
          </a:xfrm>
          <a:prstGeom prst="rect">
            <a:avLst/>
          </a:prstGeom>
          <a:noFill/>
          <a:ln>
            <a:noFill/>
          </a:ln>
        </p:spPr>
        <p:txBody>
          <a:bodyPr spcFirstLastPara="1" wrap="square" lIns="399225" tIns="199600" rIns="399225" bIns="199600" anchor="ctr" anchorCtr="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7680325" y="17410113"/>
            <a:ext cx="35845751" cy="7851775"/>
          </a:xfrm>
          <a:prstGeom prst="rect">
            <a:avLst/>
          </a:prstGeom>
          <a:noFill/>
          <a:ln>
            <a:noFill/>
          </a:ln>
        </p:spPr>
        <p:txBody>
          <a:bodyPr spcFirstLastPara="1" wrap="square" lIns="399225" tIns="199600" rIns="399225" bIns="199600" anchor="t" anchorCtr="0"/>
          <a:lstStyle>
            <a:lvl1pPr lvl="0" algn="ctr">
              <a:spcBef>
                <a:spcPts val="2800"/>
              </a:spcBef>
              <a:spcAft>
                <a:spcPts val="0"/>
              </a:spcAft>
              <a:buClr>
                <a:schemeClr val="dk1"/>
              </a:buClr>
              <a:buSzPts val="14000"/>
              <a:buFont typeface="Arial"/>
              <a:buNone/>
              <a:defRPr/>
            </a:lvl1pPr>
            <a:lvl2pPr lvl="1" algn="ctr">
              <a:spcBef>
                <a:spcPts val="2440"/>
              </a:spcBef>
              <a:spcAft>
                <a:spcPts val="0"/>
              </a:spcAft>
              <a:buClr>
                <a:schemeClr val="dk1"/>
              </a:buClr>
              <a:buSzPts val="12200"/>
              <a:buFont typeface="Arial"/>
              <a:buNone/>
              <a:defRPr/>
            </a:lvl2pPr>
            <a:lvl3pPr lvl="2" algn="ctr">
              <a:spcBef>
                <a:spcPts val="2100"/>
              </a:spcBef>
              <a:spcAft>
                <a:spcPts val="0"/>
              </a:spcAft>
              <a:buClr>
                <a:schemeClr val="dk1"/>
              </a:buClr>
              <a:buSzPts val="10500"/>
              <a:buFont typeface="Arial"/>
              <a:buNone/>
              <a:defRPr/>
            </a:lvl3pPr>
            <a:lvl4pPr lvl="3" algn="ctr">
              <a:spcBef>
                <a:spcPts val="1740"/>
              </a:spcBef>
              <a:spcAft>
                <a:spcPts val="0"/>
              </a:spcAft>
              <a:buClr>
                <a:schemeClr val="dk1"/>
              </a:buClr>
              <a:buSzPts val="8700"/>
              <a:buFont typeface="Arial"/>
              <a:buNone/>
              <a:defRPr/>
            </a:lvl4pPr>
            <a:lvl5pPr lvl="4" algn="ctr">
              <a:spcBef>
                <a:spcPts val="1740"/>
              </a:spcBef>
              <a:spcAft>
                <a:spcPts val="0"/>
              </a:spcAft>
              <a:buClr>
                <a:schemeClr val="dk1"/>
              </a:buClr>
              <a:buSzPts val="8700"/>
              <a:buFont typeface="Arial"/>
              <a:buNone/>
              <a:defRPr/>
            </a:lvl5pPr>
            <a:lvl6pPr lvl="5" algn="ctr">
              <a:spcBef>
                <a:spcPts val="1740"/>
              </a:spcBef>
              <a:spcAft>
                <a:spcPts val="0"/>
              </a:spcAft>
              <a:buClr>
                <a:schemeClr val="dk1"/>
              </a:buClr>
              <a:buSzPts val="8700"/>
              <a:buFont typeface="Arial"/>
              <a:buNone/>
              <a:defRPr/>
            </a:lvl6pPr>
            <a:lvl7pPr lvl="6" algn="ctr">
              <a:spcBef>
                <a:spcPts val="1740"/>
              </a:spcBef>
              <a:spcAft>
                <a:spcPts val="0"/>
              </a:spcAft>
              <a:buClr>
                <a:schemeClr val="dk1"/>
              </a:buClr>
              <a:buSzPts val="8700"/>
              <a:buFont typeface="Arial"/>
              <a:buNone/>
              <a:defRPr/>
            </a:lvl7pPr>
            <a:lvl8pPr lvl="7" algn="ctr">
              <a:spcBef>
                <a:spcPts val="1740"/>
              </a:spcBef>
              <a:spcAft>
                <a:spcPts val="0"/>
              </a:spcAft>
              <a:buClr>
                <a:schemeClr val="dk1"/>
              </a:buClr>
              <a:buSzPts val="8700"/>
              <a:buFont typeface="Arial"/>
              <a:buNone/>
              <a:defRPr/>
            </a:lvl8pPr>
            <a:lvl9pPr lvl="8" algn="ctr">
              <a:spcBef>
                <a:spcPts val="1740"/>
              </a:spcBef>
              <a:spcAft>
                <a:spcPts val="0"/>
              </a:spcAft>
              <a:buClr>
                <a:schemeClr val="dk1"/>
              </a:buClr>
              <a:buSzPts val="8700"/>
              <a:buFont typeface="Arial"/>
              <a:buNone/>
              <a:defRPr/>
            </a:lvl9pPr>
          </a:lstStyle>
          <a:p>
            <a:endParaRPr/>
          </a:p>
        </p:txBody>
      </p:sp>
      <p:sp>
        <p:nvSpPr>
          <p:cNvPr id="18" name="Google Shape;18;p2"/>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b="0" i="0" u="none" strike="noStrike" cap="none">
                <a:solidFill>
                  <a:schemeClr val="dk1"/>
                </a:solidFill>
                <a:latin typeface="Arial"/>
                <a:ea typeface="Arial"/>
                <a:cs typeface="Arial"/>
                <a:sym typeface="Arial"/>
              </a:defRPr>
            </a:lvl1pPr>
            <a:lvl2pPr marL="0" marR="0" lvl="1" indent="0" algn="r">
              <a:spcBef>
                <a:spcPts val="0"/>
              </a:spcBef>
              <a:spcAft>
                <a:spcPts val="0"/>
              </a:spcAft>
              <a:buNone/>
              <a:defRPr sz="6100" b="0" i="0" u="none" strike="noStrike" cap="none">
                <a:solidFill>
                  <a:schemeClr val="dk1"/>
                </a:solidFill>
                <a:latin typeface="Arial"/>
                <a:ea typeface="Arial"/>
                <a:cs typeface="Arial"/>
                <a:sym typeface="Arial"/>
              </a:defRPr>
            </a:lvl2pPr>
            <a:lvl3pPr marL="0" marR="0" lvl="2" indent="0" algn="r">
              <a:spcBef>
                <a:spcPts val="0"/>
              </a:spcBef>
              <a:spcAft>
                <a:spcPts val="0"/>
              </a:spcAft>
              <a:buNone/>
              <a:defRPr sz="6100" b="0" i="0" u="none" strike="noStrike" cap="none">
                <a:solidFill>
                  <a:schemeClr val="dk1"/>
                </a:solidFill>
                <a:latin typeface="Arial"/>
                <a:ea typeface="Arial"/>
                <a:cs typeface="Arial"/>
                <a:sym typeface="Arial"/>
              </a:defRPr>
            </a:lvl3pPr>
            <a:lvl4pPr marL="0" marR="0" lvl="3" indent="0" algn="r">
              <a:spcBef>
                <a:spcPts val="0"/>
              </a:spcBef>
              <a:spcAft>
                <a:spcPts val="0"/>
              </a:spcAft>
              <a:buNone/>
              <a:defRPr sz="6100" b="0" i="0" u="none" strike="noStrike" cap="none">
                <a:solidFill>
                  <a:schemeClr val="dk1"/>
                </a:solidFill>
                <a:latin typeface="Arial"/>
                <a:ea typeface="Arial"/>
                <a:cs typeface="Arial"/>
                <a:sym typeface="Arial"/>
              </a:defRPr>
            </a:lvl4pPr>
            <a:lvl5pPr marL="0" marR="0" lvl="4" indent="0" algn="r">
              <a:spcBef>
                <a:spcPts val="0"/>
              </a:spcBef>
              <a:spcAft>
                <a:spcPts val="0"/>
              </a:spcAft>
              <a:buNone/>
              <a:defRPr sz="6100" b="0" i="0" u="none" strike="noStrike" cap="none">
                <a:solidFill>
                  <a:schemeClr val="dk1"/>
                </a:solidFill>
                <a:latin typeface="Arial"/>
                <a:ea typeface="Arial"/>
                <a:cs typeface="Arial"/>
                <a:sym typeface="Arial"/>
              </a:defRPr>
            </a:lvl5pPr>
            <a:lvl6pPr marL="0" marR="0" lvl="5" indent="0" algn="r">
              <a:spcBef>
                <a:spcPts val="0"/>
              </a:spcBef>
              <a:spcAft>
                <a:spcPts val="0"/>
              </a:spcAft>
              <a:buNone/>
              <a:defRPr sz="6100" b="0" i="0" u="none" strike="noStrike" cap="none">
                <a:solidFill>
                  <a:schemeClr val="dk1"/>
                </a:solidFill>
                <a:latin typeface="Arial"/>
                <a:ea typeface="Arial"/>
                <a:cs typeface="Arial"/>
                <a:sym typeface="Arial"/>
              </a:defRPr>
            </a:lvl6pPr>
            <a:lvl7pPr marL="0" marR="0" lvl="6" indent="0" algn="r">
              <a:spcBef>
                <a:spcPts val="0"/>
              </a:spcBef>
              <a:spcAft>
                <a:spcPts val="0"/>
              </a:spcAft>
              <a:buNone/>
              <a:defRPr sz="6100" b="0" i="0" u="none" strike="noStrike" cap="none">
                <a:solidFill>
                  <a:schemeClr val="dk1"/>
                </a:solidFill>
                <a:latin typeface="Arial"/>
                <a:ea typeface="Arial"/>
                <a:cs typeface="Arial"/>
                <a:sym typeface="Arial"/>
              </a:defRPr>
            </a:lvl7pPr>
            <a:lvl8pPr marL="0" marR="0" lvl="7" indent="0" algn="r">
              <a:spcBef>
                <a:spcPts val="0"/>
              </a:spcBef>
              <a:spcAft>
                <a:spcPts val="0"/>
              </a:spcAft>
              <a:buNone/>
              <a:defRPr sz="6100" b="0" i="0" u="none" strike="noStrike" cap="none">
                <a:solidFill>
                  <a:schemeClr val="dk1"/>
                </a:solidFill>
                <a:latin typeface="Arial"/>
                <a:ea typeface="Arial"/>
                <a:cs typeface="Arial"/>
                <a:sym typeface="Arial"/>
              </a:defRPr>
            </a:lvl8pPr>
            <a:lvl9pPr marL="0" marR="0" lvl="8" indent="0" algn="r">
              <a:spcBef>
                <a:spcPts val="0"/>
              </a:spcBef>
              <a:spcAft>
                <a:spcPts val="0"/>
              </a:spcAft>
              <a:buNone/>
              <a:defRPr sz="6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3292475" y="2925763"/>
            <a:ext cx="37306249" cy="5484812"/>
          </a:xfrm>
          <a:prstGeom prst="rect">
            <a:avLst/>
          </a:prstGeom>
          <a:noFill/>
          <a:ln>
            <a:noFill/>
          </a:ln>
        </p:spPr>
        <p:txBody>
          <a:bodyPr spcFirstLastPara="1" wrap="square" lIns="399225" tIns="199600" rIns="399225" bIns="199600" anchor="ctr" anchorCtr="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12069763" y="731838"/>
            <a:ext cx="19751676" cy="37306249"/>
          </a:xfrm>
          <a:prstGeom prst="rect">
            <a:avLst/>
          </a:prstGeom>
          <a:noFill/>
          <a:ln>
            <a:noFill/>
          </a:ln>
        </p:spPr>
        <p:txBody>
          <a:bodyPr spcFirstLastPara="1" wrap="square" lIns="399225" tIns="199600" rIns="399225" bIns="1996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29633862" y="9580563"/>
            <a:ext cx="24580851" cy="10880725"/>
          </a:xfrm>
          <a:prstGeom prst="rect">
            <a:avLst/>
          </a:prstGeom>
          <a:noFill/>
          <a:ln>
            <a:noFill/>
          </a:ln>
        </p:spPr>
        <p:txBody>
          <a:bodyPr spcFirstLastPara="1" wrap="square" lIns="399225" tIns="199600" rIns="399225" bIns="199600" anchor="ctr" anchorCtr="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7796213" y="-1223962"/>
            <a:ext cx="24580851" cy="32489774"/>
          </a:xfrm>
          <a:prstGeom prst="rect">
            <a:avLst/>
          </a:prstGeom>
          <a:noFill/>
          <a:ln>
            <a:noFill/>
          </a:ln>
        </p:spPr>
        <p:txBody>
          <a:bodyPr spcFirstLastPara="1" wrap="square" lIns="399225" tIns="199600" rIns="399225" bIns="1996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3292475" y="2925763"/>
            <a:ext cx="37306249" cy="5484812"/>
          </a:xfrm>
          <a:prstGeom prst="rect">
            <a:avLst/>
          </a:prstGeom>
          <a:noFill/>
          <a:ln>
            <a:noFill/>
          </a:ln>
        </p:spPr>
        <p:txBody>
          <a:bodyPr spcFirstLastPara="1" wrap="square" lIns="399225" tIns="199600" rIns="399225" bIns="199600" anchor="ctr" anchorCtr="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3292475" y="9509125"/>
            <a:ext cx="37306249" cy="19751676"/>
          </a:xfrm>
          <a:prstGeom prst="rect">
            <a:avLst/>
          </a:prstGeom>
          <a:noFill/>
          <a:ln>
            <a:noFill/>
          </a:ln>
        </p:spPr>
        <p:txBody>
          <a:bodyPr spcFirstLastPara="1" wrap="square" lIns="399225" tIns="199600" rIns="399225" bIns="1996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4044950" y="19743738"/>
            <a:ext cx="43526075" cy="6102350"/>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sz="4000" b="1"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4044950" y="13022263"/>
            <a:ext cx="43526075" cy="6721475"/>
          </a:xfrm>
          <a:prstGeom prst="rect">
            <a:avLst/>
          </a:prstGeom>
          <a:noFill/>
          <a:ln>
            <a:noFill/>
          </a:ln>
        </p:spPr>
        <p:txBody>
          <a:bodyPr spcFirstLastPara="1" wrap="square" lIns="399225" tIns="199600" rIns="399225" bIns="199600" anchor="b" anchorCtr="0"/>
          <a:lstStyle>
            <a:lvl1pPr marL="457200" lvl="0" indent="-228600" algn="l">
              <a:spcBef>
                <a:spcPts val="400"/>
              </a:spcBef>
              <a:spcAft>
                <a:spcPts val="0"/>
              </a:spcAft>
              <a:buClr>
                <a:schemeClr val="dk1"/>
              </a:buClr>
              <a:buSzPts val="2000"/>
              <a:buFont typeface="Arial"/>
              <a:buNone/>
              <a:defRPr sz="2000"/>
            </a:lvl1pPr>
            <a:lvl2pPr marL="914400" lvl="1" indent="-228600" algn="l">
              <a:spcBef>
                <a:spcPts val="360"/>
              </a:spcBef>
              <a:spcAft>
                <a:spcPts val="0"/>
              </a:spcAft>
              <a:buClr>
                <a:schemeClr val="dk1"/>
              </a:buClr>
              <a:buSzPts val="1800"/>
              <a:buFont typeface="Arial"/>
              <a:buNone/>
              <a:defRPr sz="1800"/>
            </a:lvl2pPr>
            <a:lvl3pPr marL="1371600" lvl="2" indent="-228600" algn="l">
              <a:spcBef>
                <a:spcPts val="320"/>
              </a:spcBef>
              <a:spcAft>
                <a:spcPts val="0"/>
              </a:spcAft>
              <a:buClr>
                <a:schemeClr val="dk1"/>
              </a:buClr>
              <a:buSzPts val="1600"/>
              <a:buFont typeface="Arial"/>
              <a:buNone/>
              <a:defRPr sz="1600"/>
            </a:lvl3pPr>
            <a:lvl4pPr marL="1828800" lvl="3" indent="-228600" algn="l">
              <a:spcBef>
                <a:spcPts val="280"/>
              </a:spcBef>
              <a:spcAft>
                <a:spcPts val="0"/>
              </a:spcAft>
              <a:buClr>
                <a:schemeClr val="dk1"/>
              </a:buClr>
              <a:buSzPts val="1400"/>
              <a:buFont typeface="Arial"/>
              <a:buNone/>
              <a:defRPr sz="1400"/>
            </a:lvl4pPr>
            <a:lvl5pPr marL="2286000" lvl="4" indent="-228600" algn="l">
              <a:spcBef>
                <a:spcPts val="280"/>
              </a:spcBef>
              <a:spcAft>
                <a:spcPts val="0"/>
              </a:spcAft>
              <a:buClr>
                <a:schemeClr val="dk1"/>
              </a:buClr>
              <a:buSzPts val="1400"/>
              <a:buFont typeface="Arial"/>
              <a:buNone/>
              <a:defRPr sz="1400"/>
            </a:lvl5pPr>
            <a:lvl6pPr marL="2743200" lvl="5" indent="-228600" algn="l">
              <a:spcBef>
                <a:spcPts val="280"/>
              </a:spcBef>
              <a:spcAft>
                <a:spcPts val="0"/>
              </a:spcAft>
              <a:buClr>
                <a:schemeClr val="dk1"/>
              </a:buClr>
              <a:buSzPts val="1400"/>
              <a:buFont typeface="Arial"/>
              <a:buNone/>
              <a:defRPr sz="1400"/>
            </a:lvl6pPr>
            <a:lvl7pPr marL="3200400" lvl="6" indent="-228600" algn="l">
              <a:spcBef>
                <a:spcPts val="280"/>
              </a:spcBef>
              <a:spcAft>
                <a:spcPts val="0"/>
              </a:spcAft>
              <a:buClr>
                <a:schemeClr val="dk1"/>
              </a:buClr>
              <a:buSzPts val="1400"/>
              <a:buFont typeface="Arial"/>
              <a:buNone/>
              <a:defRPr sz="1400"/>
            </a:lvl7pPr>
            <a:lvl8pPr marL="3657600" lvl="7" indent="-228600" algn="l">
              <a:spcBef>
                <a:spcPts val="280"/>
              </a:spcBef>
              <a:spcAft>
                <a:spcPts val="0"/>
              </a:spcAft>
              <a:buClr>
                <a:schemeClr val="dk1"/>
              </a:buClr>
              <a:buSzPts val="1400"/>
              <a:buFont typeface="Arial"/>
              <a:buNone/>
              <a:defRPr sz="1400"/>
            </a:lvl8pPr>
            <a:lvl9pPr marL="4114800" lvl="8" indent="-228600" algn="l">
              <a:spcBef>
                <a:spcPts val="280"/>
              </a:spcBef>
              <a:spcAft>
                <a:spcPts val="0"/>
              </a:spcAft>
              <a:buClr>
                <a:schemeClr val="dk1"/>
              </a:buClr>
              <a:buSzPts val="1400"/>
              <a:buFont typeface="Arial"/>
              <a:buNone/>
              <a:defRPr sz="1400"/>
            </a:lvl9pPr>
          </a:lstStyle>
          <a:p>
            <a:endParaRPr/>
          </a:p>
        </p:txBody>
      </p:sp>
      <p:sp>
        <p:nvSpPr>
          <p:cNvPr id="30" name="Google Shape;30;p4"/>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3292475" y="2925763"/>
            <a:ext cx="37306249" cy="5484812"/>
          </a:xfrm>
          <a:prstGeom prst="rect">
            <a:avLst/>
          </a:prstGeom>
          <a:noFill/>
          <a:ln>
            <a:noFill/>
          </a:ln>
        </p:spPr>
        <p:txBody>
          <a:bodyPr spcFirstLastPara="1" wrap="square" lIns="399225" tIns="199600" rIns="399225" bIns="199600" anchor="ctr" anchorCtr="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5" name="Google Shape;35;p5"/>
          <p:cNvSpPr txBox="1">
            <a:spLocks noGrp="1"/>
          </p:cNvSpPr>
          <p:nvPr>
            <p:ph type="body" idx="1"/>
          </p:nvPr>
        </p:nvSpPr>
        <p:spPr>
          <a:xfrm>
            <a:off x="3841750" y="8875713"/>
            <a:ext cx="21685249" cy="18435637"/>
          </a:xfrm>
          <a:prstGeom prst="rect">
            <a:avLst/>
          </a:prstGeom>
          <a:noFill/>
          <a:ln>
            <a:noFill/>
          </a:ln>
        </p:spPr>
        <p:txBody>
          <a:bodyPr spcFirstLastPara="1" wrap="square" lIns="399225" tIns="199600" rIns="399225" bIns="199600" anchor="t" anchorCtr="0"/>
          <a:lstStyle>
            <a:lvl1pPr marL="457200" lvl="0" indent="-406400" algn="l">
              <a:spcBef>
                <a:spcPts val="560"/>
              </a:spcBef>
              <a:spcAft>
                <a:spcPts val="0"/>
              </a:spcAft>
              <a:buClr>
                <a:schemeClr val="dk1"/>
              </a:buClr>
              <a:buSzPts val="2800"/>
              <a:buFont typeface="Arial"/>
              <a:buChar char="•"/>
              <a:defRPr sz="2800"/>
            </a:lvl1pPr>
            <a:lvl2pPr marL="914400" lvl="1" indent="-381000" algn="l">
              <a:spcBef>
                <a:spcPts val="480"/>
              </a:spcBef>
              <a:spcAft>
                <a:spcPts val="0"/>
              </a:spcAft>
              <a:buClr>
                <a:schemeClr val="dk1"/>
              </a:buClr>
              <a:buSzPts val="2400"/>
              <a:buFont typeface="Arial"/>
              <a:buChar char="–"/>
              <a:defRPr sz="2400"/>
            </a:lvl2pPr>
            <a:lvl3pPr marL="1371600" lvl="2" indent="-355600" algn="l">
              <a:spcBef>
                <a:spcPts val="400"/>
              </a:spcBef>
              <a:spcAft>
                <a:spcPts val="0"/>
              </a:spcAft>
              <a:buClr>
                <a:schemeClr val="dk1"/>
              </a:buClr>
              <a:buSzPts val="2000"/>
              <a:buFont typeface="Arial"/>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36" name="Google Shape;36;p5"/>
          <p:cNvSpPr txBox="1">
            <a:spLocks noGrp="1"/>
          </p:cNvSpPr>
          <p:nvPr>
            <p:ph type="body" idx="2"/>
          </p:nvPr>
        </p:nvSpPr>
        <p:spPr>
          <a:xfrm>
            <a:off x="25679400" y="8875713"/>
            <a:ext cx="21685249" cy="18435637"/>
          </a:xfrm>
          <a:prstGeom prst="rect">
            <a:avLst/>
          </a:prstGeom>
          <a:noFill/>
          <a:ln>
            <a:noFill/>
          </a:ln>
        </p:spPr>
        <p:txBody>
          <a:bodyPr spcFirstLastPara="1" wrap="square" lIns="399225" tIns="199600" rIns="399225" bIns="199600" anchor="t" anchorCtr="0"/>
          <a:lstStyle>
            <a:lvl1pPr marL="457200" lvl="0" indent="-406400" algn="l">
              <a:spcBef>
                <a:spcPts val="560"/>
              </a:spcBef>
              <a:spcAft>
                <a:spcPts val="0"/>
              </a:spcAft>
              <a:buClr>
                <a:schemeClr val="dk1"/>
              </a:buClr>
              <a:buSzPts val="2800"/>
              <a:buFont typeface="Arial"/>
              <a:buChar char="•"/>
              <a:defRPr sz="2800"/>
            </a:lvl1pPr>
            <a:lvl2pPr marL="914400" lvl="1" indent="-381000" algn="l">
              <a:spcBef>
                <a:spcPts val="480"/>
              </a:spcBef>
              <a:spcAft>
                <a:spcPts val="0"/>
              </a:spcAft>
              <a:buClr>
                <a:schemeClr val="dk1"/>
              </a:buClr>
              <a:buSzPts val="2400"/>
              <a:buFont typeface="Arial"/>
              <a:buChar char="–"/>
              <a:defRPr sz="2400"/>
            </a:lvl2pPr>
            <a:lvl3pPr marL="1371600" lvl="2" indent="-355600" algn="l">
              <a:spcBef>
                <a:spcPts val="400"/>
              </a:spcBef>
              <a:spcAft>
                <a:spcPts val="0"/>
              </a:spcAft>
              <a:buClr>
                <a:schemeClr val="dk1"/>
              </a:buClr>
              <a:buSzPts val="2000"/>
              <a:buFont typeface="Arial"/>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37" name="Google Shape;37;p5"/>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2560638" y="1230313"/>
            <a:ext cx="46085126" cy="5121275"/>
          </a:xfrm>
          <a:prstGeom prst="rect">
            <a:avLst/>
          </a:prstGeom>
          <a:noFill/>
          <a:ln>
            <a:noFill/>
          </a:ln>
        </p:spPr>
        <p:txBody>
          <a:bodyPr spcFirstLastPara="1" wrap="square" lIns="399225" tIns="199600" rIns="399225" bIns="199600" anchor="ctr" anchorCtr="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2560638" y="6877050"/>
            <a:ext cx="22625050" cy="2867025"/>
          </a:xfrm>
          <a:prstGeom prst="rect">
            <a:avLst/>
          </a:prstGeom>
          <a:noFill/>
          <a:ln>
            <a:noFill/>
          </a:ln>
        </p:spPr>
        <p:txBody>
          <a:bodyPr spcFirstLastPara="1" wrap="square" lIns="399225" tIns="199600" rIns="399225" bIns="199600" anchor="b" anchorCtr="0"/>
          <a:lstStyle>
            <a:lvl1pPr marL="457200" lvl="0" indent="-228600" algn="l">
              <a:spcBef>
                <a:spcPts val="480"/>
              </a:spcBef>
              <a:spcAft>
                <a:spcPts val="0"/>
              </a:spcAft>
              <a:buClr>
                <a:schemeClr val="dk1"/>
              </a:buClr>
              <a:buSzPts val="2400"/>
              <a:buFont typeface="Arial"/>
              <a:buNone/>
              <a:defRPr sz="2400" b="1"/>
            </a:lvl1pPr>
            <a:lvl2pPr marL="914400" lvl="1" indent="-228600" algn="l">
              <a:spcBef>
                <a:spcPts val="400"/>
              </a:spcBef>
              <a:spcAft>
                <a:spcPts val="0"/>
              </a:spcAft>
              <a:buClr>
                <a:schemeClr val="dk1"/>
              </a:buClr>
              <a:buSzPts val="2000"/>
              <a:buFont typeface="Arial"/>
              <a:buNone/>
              <a:defRPr sz="2000" b="1"/>
            </a:lvl2pPr>
            <a:lvl3pPr marL="1371600" lvl="2" indent="-228600" algn="l">
              <a:spcBef>
                <a:spcPts val="360"/>
              </a:spcBef>
              <a:spcAft>
                <a:spcPts val="0"/>
              </a:spcAft>
              <a:buClr>
                <a:schemeClr val="dk1"/>
              </a:buClr>
              <a:buSzPts val="1800"/>
              <a:buFont typeface="Arial"/>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43" name="Google Shape;43;p6"/>
          <p:cNvSpPr txBox="1">
            <a:spLocks noGrp="1"/>
          </p:cNvSpPr>
          <p:nvPr>
            <p:ph type="body" idx="2"/>
          </p:nvPr>
        </p:nvSpPr>
        <p:spPr>
          <a:xfrm>
            <a:off x="2560638" y="9744075"/>
            <a:ext cx="22625050" cy="17702213"/>
          </a:xfrm>
          <a:prstGeom prst="rect">
            <a:avLst/>
          </a:prstGeom>
          <a:noFill/>
          <a:ln>
            <a:noFill/>
          </a:ln>
        </p:spPr>
        <p:txBody>
          <a:bodyPr spcFirstLastPara="1" wrap="square" lIns="399225" tIns="199600" rIns="399225" bIns="199600" anchor="t" anchorCtr="0"/>
          <a:lstStyle>
            <a:lvl1pPr marL="457200" lvl="0" indent="-381000" algn="l">
              <a:spcBef>
                <a:spcPts val="480"/>
              </a:spcBef>
              <a:spcAft>
                <a:spcPts val="0"/>
              </a:spcAft>
              <a:buClr>
                <a:schemeClr val="dk1"/>
              </a:buClr>
              <a:buSzPts val="2400"/>
              <a:buFont typeface="Arial"/>
              <a:buChar char="•"/>
              <a:defRPr sz="2400"/>
            </a:lvl1pPr>
            <a:lvl2pPr marL="914400" lvl="1" indent="-355600" algn="l">
              <a:spcBef>
                <a:spcPts val="400"/>
              </a:spcBef>
              <a:spcAft>
                <a:spcPts val="0"/>
              </a:spcAft>
              <a:buClr>
                <a:schemeClr val="dk1"/>
              </a:buClr>
              <a:buSzPts val="2000"/>
              <a:buFont typeface="Arial"/>
              <a:buChar char="–"/>
              <a:defRPr sz="2000"/>
            </a:lvl2pPr>
            <a:lvl3pPr marL="1371600" lvl="2" indent="-342900" algn="l">
              <a:spcBef>
                <a:spcPts val="360"/>
              </a:spcBef>
              <a:spcAft>
                <a:spcPts val="0"/>
              </a:spcAft>
              <a:buClr>
                <a:schemeClr val="dk1"/>
              </a:buClr>
              <a:buSzPts val="1800"/>
              <a:buFont typeface="Arial"/>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44" name="Google Shape;44;p6"/>
          <p:cNvSpPr txBox="1">
            <a:spLocks noGrp="1"/>
          </p:cNvSpPr>
          <p:nvPr>
            <p:ph type="body" idx="3"/>
          </p:nvPr>
        </p:nvSpPr>
        <p:spPr>
          <a:xfrm>
            <a:off x="26012775" y="6877050"/>
            <a:ext cx="22632987" cy="2867025"/>
          </a:xfrm>
          <a:prstGeom prst="rect">
            <a:avLst/>
          </a:prstGeom>
          <a:noFill/>
          <a:ln>
            <a:noFill/>
          </a:ln>
        </p:spPr>
        <p:txBody>
          <a:bodyPr spcFirstLastPara="1" wrap="square" lIns="399225" tIns="199600" rIns="399225" bIns="199600" anchor="b" anchorCtr="0"/>
          <a:lstStyle>
            <a:lvl1pPr marL="457200" lvl="0" indent="-228600" algn="l">
              <a:spcBef>
                <a:spcPts val="480"/>
              </a:spcBef>
              <a:spcAft>
                <a:spcPts val="0"/>
              </a:spcAft>
              <a:buClr>
                <a:schemeClr val="dk1"/>
              </a:buClr>
              <a:buSzPts val="2400"/>
              <a:buFont typeface="Arial"/>
              <a:buNone/>
              <a:defRPr sz="2400" b="1"/>
            </a:lvl1pPr>
            <a:lvl2pPr marL="914400" lvl="1" indent="-228600" algn="l">
              <a:spcBef>
                <a:spcPts val="400"/>
              </a:spcBef>
              <a:spcAft>
                <a:spcPts val="0"/>
              </a:spcAft>
              <a:buClr>
                <a:schemeClr val="dk1"/>
              </a:buClr>
              <a:buSzPts val="2000"/>
              <a:buFont typeface="Arial"/>
              <a:buNone/>
              <a:defRPr sz="2000" b="1"/>
            </a:lvl2pPr>
            <a:lvl3pPr marL="1371600" lvl="2" indent="-228600" algn="l">
              <a:spcBef>
                <a:spcPts val="360"/>
              </a:spcBef>
              <a:spcAft>
                <a:spcPts val="0"/>
              </a:spcAft>
              <a:buClr>
                <a:schemeClr val="dk1"/>
              </a:buClr>
              <a:buSzPts val="1800"/>
              <a:buFont typeface="Arial"/>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45" name="Google Shape;45;p6"/>
          <p:cNvSpPr txBox="1">
            <a:spLocks noGrp="1"/>
          </p:cNvSpPr>
          <p:nvPr>
            <p:ph type="body" idx="4"/>
          </p:nvPr>
        </p:nvSpPr>
        <p:spPr>
          <a:xfrm>
            <a:off x="26012775" y="9744075"/>
            <a:ext cx="22632987" cy="17702213"/>
          </a:xfrm>
          <a:prstGeom prst="rect">
            <a:avLst/>
          </a:prstGeom>
          <a:noFill/>
          <a:ln>
            <a:noFill/>
          </a:ln>
        </p:spPr>
        <p:txBody>
          <a:bodyPr spcFirstLastPara="1" wrap="square" lIns="399225" tIns="199600" rIns="399225" bIns="199600" anchor="t" anchorCtr="0"/>
          <a:lstStyle>
            <a:lvl1pPr marL="457200" lvl="0" indent="-381000" algn="l">
              <a:spcBef>
                <a:spcPts val="480"/>
              </a:spcBef>
              <a:spcAft>
                <a:spcPts val="0"/>
              </a:spcAft>
              <a:buClr>
                <a:schemeClr val="dk1"/>
              </a:buClr>
              <a:buSzPts val="2400"/>
              <a:buFont typeface="Arial"/>
              <a:buChar char="•"/>
              <a:defRPr sz="2400"/>
            </a:lvl1pPr>
            <a:lvl2pPr marL="914400" lvl="1" indent="-355600" algn="l">
              <a:spcBef>
                <a:spcPts val="400"/>
              </a:spcBef>
              <a:spcAft>
                <a:spcPts val="0"/>
              </a:spcAft>
              <a:buClr>
                <a:schemeClr val="dk1"/>
              </a:buClr>
              <a:buSzPts val="2000"/>
              <a:buFont typeface="Arial"/>
              <a:buChar char="–"/>
              <a:defRPr sz="2000"/>
            </a:lvl2pPr>
            <a:lvl3pPr marL="1371600" lvl="2" indent="-342900" algn="l">
              <a:spcBef>
                <a:spcPts val="360"/>
              </a:spcBef>
              <a:spcAft>
                <a:spcPts val="0"/>
              </a:spcAft>
              <a:buClr>
                <a:schemeClr val="dk1"/>
              </a:buClr>
              <a:buSzPts val="1800"/>
              <a:buFont typeface="Arial"/>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46" name="Google Shape;46;p6"/>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3292475" y="2925763"/>
            <a:ext cx="37306249" cy="5484812"/>
          </a:xfrm>
          <a:prstGeom prst="rect">
            <a:avLst/>
          </a:prstGeom>
          <a:noFill/>
          <a:ln>
            <a:noFill/>
          </a:ln>
        </p:spPr>
        <p:txBody>
          <a:bodyPr spcFirstLastPara="1" wrap="square" lIns="399225" tIns="199600" rIns="399225" bIns="199600" anchor="ctr" anchorCtr="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1" name="Google Shape;51;p7"/>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2560638" y="1223963"/>
            <a:ext cx="16846550" cy="5205412"/>
          </a:xfrm>
          <a:prstGeom prst="rect">
            <a:avLst/>
          </a:prstGeom>
          <a:noFill/>
          <a:ln>
            <a:noFill/>
          </a:ln>
        </p:spPr>
        <p:txBody>
          <a:bodyPr spcFirstLastPara="1" wrap="square" lIns="399225" tIns="199600" rIns="399225" bIns="199600" anchor="b" anchorCtr="0"/>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20019963" y="1223963"/>
            <a:ext cx="28625799" cy="26222325"/>
          </a:xfrm>
          <a:prstGeom prst="rect">
            <a:avLst/>
          </a:prstGeom>
          <a:noFill/>
          <a:ln>
            <a:noFill/>
          </a:ln>
        </p:spPr>
        <p:txBody>
          <a:bodyPr spcFirstLastPara="1" wrap="square" lIns="399225" tIns="199600" rIns="399225" bIns="199600" anchor="t" anchorCtr="0"/>
          <a:lstStyle>
            <a:lvl1pPr marL="457200" lvl="0" indent="-431800" algn="l">
              <a:spcBef>
                <a:spcPts val="640"/>
              </a:spcBef>
              <a:spcAft>
                <a:spcPts val="0"/>
              </a:spcAft>
              <a:buClr>
                <a:schemeClr val="dk1"/>
              </a:buClr>
              <a:buSzPts val="3200"/>
              <a:buFont typeface="Arial"/>
              <a:buChar char="•"/>
              <a:defRPr sz="3200"/>
            </a:lvl1pPr>
            <a:lvl2pPr marL="914400" lvl="1" indent="-406400" algn="l">
              <a:spcBef>
                <a:spcPts val="560"/>
              </a:spcBef>
              <a:spcAft>
                <a:spcPts val="0"/>
              </a:spcAft>
              <a:buClr>
                <a:schemeClr val="dk1"/>
              </a:buClr>
              <a:buSzPts val="2800"/>
              <a:buFont typeface="Arial"/>
              <a:buChar char="–"/>
              <a:defRPr sz="2800"/>
            </a:lvl2pPr>
            <a:lvl3pPr marL="1371600" lvl="2" indent="-381000" algn="l">
              <a:spcBef>
                <a:spcPts val="480"/>
              </a:spcBef>
              <a:spcAft>
                <a:spcPts val="0"/>
              </a:spcAft>
              <a:buClr>
                <a:schemeClr val="dk1"/>
              </a:buClr>
              <a:buSzPts val="2400"/>
              <a:buFont typeface="Arial"/>
              <a:buChar char="•"/>
              <a:defRPr sz="2400"/>
            </a:lvl3pPr>
            <a:lvl4pPr marL="1828800" lvl="3" indent="-355600" algn="l">
              <a:spcBef>
                <a:spcPts val="400"/>
              </a:spcBef>
              <a:spcAft>
                <a:spcPts val="0"/>
              </a:spcAft>
              <a:buClr>
                <a:schemeClr val="dk1"/>
              </a:buClr>
              <a:buSzPts val="2000"/>
              <a:buFont typeface="Arial"/>
              <a:buChar char="–"/>
              <a:defRPr sz="2000"/>
            </a:lvl4pPr>
            <a:lvl5pPr marL="2286000" lvl="4" indent="-355600" algn="l">
              <a:spcBef>
                <a:spcPts val="400"/>
              </a:spcBef>
              <a:spcAft>
                <a:spcPts val="0"/>
              </a:spcAft>
              <a:buClr>
                <a:schemeClr val="dk1"/>
              </a:buClr>
              <a:buSzPts val="2000"/>
              <a:buFont typeface="Arial"/>
              <a:buChar char="»"/>
              <a:defRPr sz="2000"/>
            </a:lvl5pPr>
            <a:lvl6pPr marL="2743200" lvl="5" indent="-355600" algn="l">
              <a:spcBef>
                <a:spcPts val="400"/>
              </a:spcBef>
              <a:spcAft>
                <a:spcPts val="0"/>
              </a:spcAft>
              <a:buClr>
                <a:schemeClr val="dk1"/>
              </a:buClr>
              <a:buSzPts val="2000"/>
              <a:buFont typeface="Arial"/>
              <a:buChar char="»"/>
              <a:defRPr sz="2000"/>
            </a:lvl6pPr>
            <a:lvl7pPr marL="3200400" lvl="6" indent="-355600" algn="l">
              <a:spcBef>
                <a:spcPts val="400"/>
              </a:spcBef>
              <a:spcAft>
                <a:spcPts val="0"/>
              </a:spcAft>
              <a:buClr>
                <a:schemeClr val="dk1"/>
              </a:buClr>
              <a:buSzPts val="2000"/>
              <a:buFont typeface="Arial"/>
              <a:buChar char="»"/>
              <a:defRPr sz="2000"/>
            </a:lvl7pPr>
            <a:lvl8pPr marL="3657600" lvl="7" indent="-355600" algn="l">
              <a:spcBef>
                <a:spcPts val="400"/>
              </a:spcBef>
              <a:spcAft>
                <a:spcPts val="0"/>
              </a:spcAft>
              <a:buClr>
                <a:schemeClr val="dk1"/>
              </a:buClr>
              <a:buSzPts val="2000"/>
              <a:buFont typeface="Arial"/>
              <a:buChar char="»"/>
              <a:defRPr sz="2000"/>
            </a:lvl8pPr>
            <a:lvl9pPr marL="4114800" lvl="8" indent="-355600" algn="l">
              <a:spcBef>
                <a:spcPts val="400"/>
              </a:spcBef>
              <a:spcAft>
                <a:spcPts val="0"/>
              </a:spcAft>
              <a:buClr>
                <a:schemeClr val="dk1"/>
              </a:buClr>
              <a:buSzPts val="2000"/>
              <a:buFont typeface="Arial"/>
              <a:buChar char="»"/>
              <a:defRPr sz="2000"/>
            </a:lvl9pPr>
          </a:lstStyle>
          <a:p>
            <a:endParaRPr/>
          </a:p>
        </p:txBody>
      </p:sp>
      <p:sp>
        <p:nvSpPr>
          <p:cNvPr id="61" name="Google Shape;61;p9"/>
          <p:cNvSpPr txBox="1">
            <a:spLocks noGrp="1"/>
          </p:cNvSpPr>
          <p:nvPr>
            <p:ph type="body" idx="2"/>
          </p:nvPr>
        </p:nvSpPr>
        <p:spPr>
          <a:xfrm>
            <a:off x="2560638" y="6429375"/>
            <a:ext cx="16846550" cy="21016913"/>
          </a:xfrm>
          <a:prstGeom prst="rect">
            <a:avLst/>
          </a:prstGeom>
          <a:noFill/>
          <a:ln>
            <a:noFill/>
          </a:ln>
        </p:spPr>
        <p:txBody>
          <a:bodyPr spcFirstLastPara="1" wrap="square" lIns="399225" tIns="199600" rIns="399225" bIns="199600" anchor="t" anchorCtr="0"/>
          <a:lstStyle>
            <a:lvl1pPr marL="457200" lvl="0" indent="-228600" algn="l">
              <a:spcBef>
                <a:spcPts val="280"/>
              </a:spcBef>
              <a:spcAft>
                <a:spcPts val="0"/>
              </a:spcAft>
              <a:buClr>
                <a:schemeClr val="dk1"/>
              </a:buClr>
              <a:buSzPts val="1400"/>
              <a:buFont typeface="Arial"/>
              <a:buNone/>
              <a:defRPr sz="1400"/>
            </a:lvl1pPr>
            <a:lvl2pPr marL="914400" lvl="1" indent="-228600" algn="l">
              <a:spcBef>
                <a:spcPts val="240"/>
              </a:spcBef>
              <a:spcAft>
                <a:spcPts val="0"/>
              </a:spcAft>
              <a:buClr>
                <a:schemeClr val="dk1"/>
              </a:buClr>
              <a:buSzPts val="1200"/>
              <a:buFont typeface="Arial"/>
              <a:buNone/>
              <a:defRPr sz="1200"/>
            </a:lvl2pPr>
            <a:lvl3pPr marL="1371600" lvl="2" indent="-228600" algn="l">
              <a:spcBef>
                <a:spcPts val="200"/>
              </a:spcBef>
              <a:spcAft>
                <a:spcPts val="0"/>
              </a:spcAft>
              <a:buClr>
                <a:schemeClr val="dk1"/>
              </a:buClr>
              <a:buSzPts val="1000"/>
              <a:buFont typeface="Arial"/>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62" name="Google Shape;62;p9"/>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10036175" y="21507450"/>
            <a:ext cx="30724474" cy="2538413"/>
          </a:xfrm>
          <a:prstGeom prst="rect">
            <a:avLst/>
          </a:prstGeom>
          <a:noFill/>
          <a:ln>
            <a:noFill/>
          </a:ln>
        </p:spPr>
        <p:txBody>
          <a:bodyPr spcFirstLastPara="1" wrap="square" lIns="399225" tIns="199600" rIns="399225" bIns="199600" anchor="b" anchorCtr="0"/>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7" name="Google Shape;67;p10"/>
          <p:cNvSpPr>
            <a:spLocks noGrp="1"/>
          </p:cNvSpPr>
          <p:nvPr>
            <p:ph type="pic" idx="2"/>
          </p:nvPr>
        </p:nvSpPr>
        <p:spPr>
          <a:xfrm>
            <a:off x="10036175" y="2744788"/>
            <a:ext cx="30724474" cy="18435637"/>
          </a:xfrm>
          <a:prstGeom prst="rect">
            <a:avLst/>
          </a:prstGeom>
          <a:noFill/>
          <a:ln>
            <a:noFill/>
          </a:ln>
        </p:spPr>
        <p:txBody>
          <a:bodyPr spcFirstLastPara="1" wrap="square" lIns="399225" tIns="199600" rIns="399225" bIns="199600"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8" name="Google Shape;68;p10"/>
          <p:cNvSpPr txBox="1">
            <a:spLocks noGrp="1"/>
          </p:cNvSpPr>
          <p:nvPr>
            <p:ph type="body" idx="1"/>
          </p:nvPr>
        </p:nvSpPr>
        <p:spPr>
          <a:xfrm>
            <a:off x="10036175" y="24045863"/>
            <a:ext cx="30724474" cy="3606800"/>
          </a:xfrm>
          <a:prstGeom prst="rect">
            <a:avLst/>
          </a:prstGeom>
          <a:noFill/>
          <a:ln>
            <a:noFill/>
          </a:ln>
        </p:spPr>
        <p:txBody>
          <a:bodyPr spcFirstLastPara="1" wrap="square" lIns="399225" tIns="199600" rIns="399225" bIns="199600" anchor="t" anchorCtr="0"/>
          <a:lstStyle>
            <a:lvl1pPr marL="457200" lvl="0" indent="-228600" algn="l">
              <a:spcBef>
                <a:spcPts val="280"/>
              </a:spcBef>
              <a:spcAft>
                <a:spcPts val="0"/>
              </a:spcAft>
              <a:buClr>
                <a:schemeClr val="dk1"/>
              </a:buClr>
              <a:buSzPts val="1400"/>
              <a:buFont typeface="Arial"/>
              <a:buNone/>
              <a:defRPr sz="1400"/>
            </a:lvl1pPr>
            <a:lvl2pPr marL="914400" lvl="1" indent="-228600" algn="l">
              <a:spcBef>
                <a:spcPts val="240"/>
              </a:spcBef>
              <a:spcAft>
                <a:spcPts val="0"/>
              </a:spcAft>
              <a:buClr>
                <a:schemeClr val="dk1"/>
              </a:buClr>
              <a:buSzPts val="1200"/>
              <a:buFont typeface="Arial"/>
              <a:buNone/>
              <a:defRPr sz="1200"/>
            </a:lvl2pPr>
            <a:lvl3pPr marL="1371600" lvl="2" indent="-228600" algn="l">
              <a:spcBef>
                <a:spcPts val="200"/>
              </a:spcBef>
              <a:spcAft>
                <a:spcPts val="0"/>
              </a:spcAft>
              <a:buClr>
                <a:schemeClr val="dk1"/>
              </a:buClr>
              <a:buSzPts val="1000"/>
              <a:buFont typeface="Arial"/>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69" name="Google Shape;69;p10"/>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a:spcBef>
                <a:spcPts val="0"/>
              </a:spcBef>
              <a:spcAft>
                <a:spcPts val="0"/>
              </a:spcAft>
              <a:buNone/>
              <a:defRPr sz="6100">
                <a:solidFill>
                  <a:schemeClr val="dk1"/>
                </a:solidFill>
                <a:latin typeface="Arial"/>
                <a:ea typeface="Arial"/>
                <a:cs typeface="Arial"/>
                <a:sym typeface="Arial"/>
              </a:defRPr>
            </a:lvl1pPr>
            <a:lvl2pPr marL="0" marR="0" lvl="1" indent="0" algn="r">
              <a:spcBef>
                <a:spcPts val="0"/>
              </a:spcBef>
              <a:spcAft>
                <a:spcPts val="0"/>
              </a:spcAft>
              <a:buNone/>
              <a:defRPr sz="6100">
                <a:solidFill>
                  <a:schemeClr val="dk1"/>
                </a:solidFill>
                <a:latin typeface="Arial"/>
                <a:ea typeface="Arial"/>
                <a:cs typeface="Arial"/>
                <a:sym typeface="Arial"/>
              </a:defRPr>
            </a:lvl2pPr>
            <a:lvl3pPr marL="0" marR="0" lvl="2" indent="0" algn="r">
              <a:spcBef>
                <a:spcPts val="0"/>
              </a:spcBef>
              <a:spcAft>
                <a:spcPts val="0"/>
              </a:spcAft>
              <a:buNone/>
              <a:defRPr sz="6100">
                <a:solidFill>
                  <a:schemeClr val="dk1"/>
                </a:solidFill>
                <a:latin typeface="Arial"/>
                <a:ea typeface="Arial"/>
                <a:cs typeface="Arial"/>
                <a:sym typeface="Arial"/>
              </a:defRPr>
            </a:lvl3pPr>
            <a:lvl4pPr marL="0" marR="0" lvl="3" indent="0" algn="r">
              <a:spcBef>
                <a:spcPts val="0"/>
              </a:spcBef>
              <a:spcAft>
                <a:spcPts val="0"/>
              </a:spcAft>
              <a:buNone/>
              <a:defRPr sz="6100">
                <a:solidFill>
                  <a:schemeClr val="dk1"/>
                </a:solidFill>
                <a:latin typeface="Arial"/>
                <a:ea typeface="Arial"/>
                <a:cs typeface="Arial"/>
                <a:sym typeface="Arial"/>
              </a:defRPr>
            </a:lvl4pPr>
            <a:lvl5pPr marL="0" marR="0" lvl="4" indent="0" algn="r">
              <a:spcBef>
                <a:spcPts val="0"/>
              </a:spcBef>
              <a:spcAft>
                <a:spcPts val="0"/>
              </a:spcAft>
              <a:buNone/>
              <a:defRPr sz="6100">
                <a:solidFill>
                  <a:schemeClr val="dk1"/>
                </a:solidFill>
                <a:latin typeface="Arial"/>
                <a:ea typeface="Arial"/>
                <a:cs typeface="Arial"/>
                <a:sym typeface="Arial"/>
              </a:defRPr>
            </a:lvl5pPr>
            <a:lvl6pPr marL="0" marR="0" lvl="5" indent="0" algn="r">
              <a:spcBef>
                <a:spcPts val="0"/>
              </a:spcBef>
              <a:spcAft>
                <a:spcPts val="0"/>
              </a:spcAft>
              <a:buNone/>
              <a:defRPr sz="6100">
                <a:solidFill>
                  <a:schemeClr val="dk1"/>
                </a:solidFill>
                <a:latin typeface="Arial"/>
                <a:ea typeface="Arial"/>
                <a:cs typeface="Arial"/>
                <a:sym typeface="Arial"/>
              </a:defRPr>
            </a:lvl6pPr>
            <a:lvl7pPr marL="0" marR="0" lvl="6" indent="0" algn="r">
              <a:spcBef>
                <a:spcPts val="0"/>
              </a:spcBef>
              <a:spcAft>
                <a:spcPts val="0"/>
              </a:spcAft>
              <a:buNone/>
              <a:defRPr sz="6100">
                <a:solidFill>
                  <a:schemeClr val="dk1"/>
                </a:solidFill>
                <a:latin typeface="Arial"/>
                <a:ea typeface="Arial"/>
                <a:cs typeface="Arial"/>
                <a:sym typeface="Arial"/>
              </a:defRPr>
            </a:lvl7pPr>
            <a:lvl8pPr marL="0" marR="0" lvl="7" indent="0" algn="r">
              <a:spcBef>
                <a:spcPts val="0"/>
              </a:spcBef>
              <a:spcAft>
                <a:spcPts val="0"/>
              </a:spcAft>
              <a:buNone/>
              <a:defRPr sz="6100">
                <a:solidFill>
                  <a:schemeClr val="dk1"/>
                </a:solidFill>
                <a:latin typeface="Arial"/>
                <a:ea typeface="Arial"/>
                <a:cs typeface="Arial"/>
                <a:sym typeface="Arial"/>
              </a:defRPr>
            </a:lvl8pPr>
            <a:lvl9pPr marL="0" marR="0" lvl="8" indent="0" algn="r">
              <a:spcBef>
                <a:spcPts val="0"/>
              </a:spcBef>
              <a:spcAft>
                <a:spcPts val="0"/>
              </a:spcAft>
              <a:buNone/>
              <a:defRPr sz="6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292475" y="2925763"/>
            <a:ext cx="37306249" cy="5484812"/>
          </a:xfrm>
          <a:prstGeom prst="rect">
            <a:avLst/>
          </a:prstGeom>
          <a:noFill/>
          <a:ln>
            <a:noFill/>
          </a:ln>
        </p:spPr>
        <p:txBody>
          <a:bodyPr spcFirstLastPara="1" wrap="square" lIns="399225" tIns="199600" rIns="399225" bIns="199600" anchor="ctr" anchorCtr="0"/>
          <a:lstStyle>
            <a:lvl1pPr marR="0" lvl="0" algn="ctr" rtl="0">
              <a:spcBef>
                <a:spcPts val="0"/>
              </a:spcBef>
              <a:spcAft>
                <a:spcPts val="0"/>
              </a:spcAft>
              <a:buSzPts val="1400"/>
              <a:buNone/>
              <a:defRPr sz="192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92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92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92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92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92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92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92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9200" b="0" i="0" u="none" strike="noStrike" cap="none">
                <a:solidFill>
                  <a:schemeClr val="dk2"/>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3292475" y="9509125"/>
            <a:ext cx="37306249" cy="19751676"/>
          </a:xfrm>
          <a:prstGeom prst="rect">
            <a:avLst/>
          </a:prstGeom>
          <a:noFill/>
          <a:ln>
            <a:noFill/>
          </a:ln>
        </p:spPr>
        <p:txBody>
          <a:bodyPr spcFirstLastPara="1" wrap="square" lIns="399225" tIns="199600" rIns="399225" bIns="199600" anchor="t" anchorCtr="0"/>
          <a:lstStyle>
            <a:lvl1pPr marL="457200" marR="0" lvl="0" indent="-1117600" algn="l" rtl="0">
              <a:spcBef>
                <a:spcPts val="2800"/>
              </a:spcBef>
              <a:spcAft>
                <a:spcPts val="0"/>
              </a:spcAft>
              <a:buClr>
                <a:schemeClr val="dk1"/>
              </a:buClr>
              <a:buSzPts val="14000"/>
              <a:buFont typeface="Arial"/>
              <a:buChar char="•"/>
              <a:defRPr sz="14000" b="0" i="0" u="none" strike="noStrike" cap="none">
                <a:solidFill>
                  <a:schemeClr val="dk1"/>
                </a:solidFill>
                <a:latin typeface="Arial"/>
                <a:ea typeface="Arial"/>
                <a:cs typeface="Arial"/>
                <a:sym typeface="Arial"/>
              </a:defRPr>
            </a:lvl1pPr>
            <a:lvl2pPr marL="914400" marR="0" lvl="1" indent="-1003300" algn="l" rtl="0">
              <a:spcBef>
                <a:spcPts val="2440"/>
              </a:spcBef>
              <a:spcAft>
                <a:spcPts val="0"/>
              </a:spcAft>
              <a:buClr>
                <a:schemeClr val="dk1"/>
              </a:buClr>
              <a:buSzPts val="12200"/>
              <a:buFont typeface="Arial"/>
              <a:buChar char="–"/>
              <a:defRPr sz="12200" b="0" i="0" u="none" strike="noStrike" cap="none">
                <a:solidFill>
                  <a:schemeClr val="dk1"/>
                </a:solidFill>
                <a:latin typeface="Arial"/>
                <a:ea typeface="Arial"/>
                <a:cs typeface="Arial"/>
                <a:sym typeface="Arial"/>
              </a:defRPr>
            </a:lvl2pPr>
            <a:lvl3pPr marL="1371600" marR="0" lvl="2" indent="-895350" algn="l" rtl="0">
              <a:spcBef>
                <a:spcPts val="2100"/>
              </a:spcBef>
              <a:spcAft>
                <a:spcPts val="0"/>
              </a:spcAft>
              <a:buClr>
                <a:schemeClr val="dk1"/>
              </a:buClr>
              <a:buSzPts val="10500"/>
              <a:buFont typeface="Arial"/>
              <a:buChar char="•"/>
              <a:defRPr sz="10500" b="0" i="0" u="none" strike="noStrike" cap="none">
                <a:solidFill>
                  <a:schemeClr val="dk1"/>
                </a:solidFill>
                <a:latin typeface="Arial"/>
                <a:ea typeface="Arial"/>
                <a:cs typeface="Arial"/>
                <a:sym typeface="Arial"/>
              </a:defRPr>
            </a:lvl3pPr>
            <a:lvl4pPr marL="1828800" marR="0" lvl="3" indent="-781050" algn="l" rtl="0">
              <a:spcBef>
                <a:spcPts val="1740"/>
              </a:spcBef>
              <a:spcAft>
                <a:spcPts val="0"/>
              </a:spcAft>
              <a:buClr>
                <a:schemeClr val="dk1"/>
              </a:buClr>
              <a:buSzPts val="8700"/>
              <a:buFont typeface="Arial"/>
              <a:buChar char="–"/>
              <a:defRPr sz="8700" b="0" i="0" u="none" strike="noStrike" cap="none">
                <a:solidFill>
                  <a:schemeClr val="dk1"/>
                </a:solidFill>
                <a:latin typeface="Arial"/>
                <a:ea typeface="Arial"/>
                <a:cs typeface="Arial"/>
                <a:sym typeface="Arial"/>
              </a:defRPr>
            </a:lvl4pPr>
            <a:lvl5pPr marL="2286000" marR="0" lvl="4" indent="-781050" algn="l" rtl="0">
              <a:spcBef>
                <a:spcPts val="1740"/>
              </a:spcBef>
              <a:spcAft>
                <a:spcPts val="0"/>
              </a:spcAft>
              <a:buClr>
                <a:schemeClr val="dk1"/>
              </a:buClr>
              <a:buSzPts val="8700"/>
              <a:buFont typeface="Arial"/>
              <a:buChar char="»"/>
              <a:defRPr sz="8700" b="0" i="0" u="none" strike="noStrike" cap="none">
                <a:solidFill>
                  <a:schemeClr val="dk1"/>
                </a:solidFill>
                <a:latin typeface="Arial"/>
                <a:ea typeface="Arial"/>
                <a:cs typeface="Arial"/>
                <a:sym typeface="Arial"/>
              </a:defRPr>
            </a:lvl5pPr>
            <a:lvl6pPr marL="2743200" marR="0" lvl="5" indent="-781050" algn="l" rtl="0">
              <a:spcBef>
                <a:spcPts val="1740"/>
              </a:spcBef>
              <a:spcAft>
                <a:spcPts val="0"/>
              </a:spcAft>
              <a:buClr>
                <a:schemeClr val="dk1"/>
              </a:buClr>
              <a:buSzPts val="8700"/>
              <a:buFont typeface="Arial"/>
              <a:buChar char="»"/>
              <a:defRPr sz="8700" b="0" i="0" u="none" strike="noStrike" cap="none">
                <a:solidFill>
                  <a:schemeClr val="dk1"/>
                </a:solidFill>
                <a:latin typeface="Arial"/>
                <a:ea typeface="Arial"/>
                <a:cs typeface="Arial"/>
                <a:sym typeface="Arial"/>
              </a:defRPr>
            </a:lvl6pPr>
            <a:lvl7pPr marL="3200400" marR="0" lvl="6" indent="-781050" algn="l" rtl="0">
              <a:spcBef>
                <a:spcPts val="1740"/>
              </a:spcBef>
              <a:spcAft>
                <a:spcPts val="0"/>
              </a:spcAft>
              <a:buClr>
                <a:schemeClr val="dk1"/>
              </a:buClr>
              <a:buSzPts val="8700"/>
              <a:buFont typeface="Arial"/>
              <a:buChar char="»"/>
              <a:defRPr sz="8700" b="0" i="0" u="none" strike="noStrike" cap="none">
                <a:solidFill>
                  <a:schemeClr val="dk1"/>
                </a:solidFill>
                <a:latin typeface="Arial"/>
                <a:ea typeface="Arial"/>
                <a:cs typeface="Arial"/>
                <a:sym typeface="Arial"/>
              </a:defRPr>
            </a:lvl7pPr>
            <a:lvl8pPr marL="3657600" marR="0" lvl="7" indent="-781050" algn="l" rtl="0">
              <a:spcBef>
                <a:spcPts val="1740"/>
              </a:spcBef>
              <a:spcAft>
                <a:spcPts val="0"/>
              </a:spcAft>
              <a:buClr>
                <a:schemeClr val="dk1"/>
              </a:buClr>
              <a:buSzPts val="8700"/>
              <a:buFont typeface="Arial"/>
              <a:buChar char="»"/>
              <a:defRPr sz="8700" b="0" i="0" u="none" strike="noStrike" cap="none">
                <a:solidFill>
                  <a:schemeClr val="dk1"/>
                </a:solidFill>
                <a:latin typeface="Arial"/>
                <a:ea typeface="Arial"/>
                <a:cs typeface="Arial"/>
                <a:sym typeface="Arial"/>
              </a:defRPr>
            </a:lvl8pPr>
            <a:lvl9pPr marL="4114800" marR="0" lvl="8" indent="-781050" algn="l" rtl="0">
              <a:spcBef>
                <a:spcPts val="1740"/>
              </a:spcBef>
              <a:spcAft>
                <a:spcPts val="0"/>
              </a:spcAft>
              <a:buClr>
                <a:schemeClr val="dk1"/>
              </a:buClr>
              <a:buSzPts val="8700"/>
              <a:buFont typeface="Arial"/>
              <a:buChar char="»"/>
              <a:defRPr sz="87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3292475" y="29992638"/>
            <a:ext cx="9144000" cy="2193925"/>
          </a:xfrm>
          <a:prstGeom prst="rect">
            <a:avLst/>
          </a:prstGeom>
          <a:noFill/>
          <a:ln>
            <a:noFill/>
          </a:ln>
        </p:spPr>
        <p:txBody>
          <a:bodyPr spcFirstLastPara="1" wrap="square" lIns="399225" tIns="199600" rIns="399225" bIns="199600" anchor="t" anchorCtr="0"/>
          <a:lstStyle>
            <a:lvl1pPr marR="0" lvl="0" algn="l" rtl="0">
              <a:spcBef>
                <a:spcPts val="0"/>
              </a:spcBef>
              <a:spcAft>
                <a:spcPts val="0"/>
              </a:spcAft>
              <a:buSzPts val="1400"/>
              <a:buNone/>
              <a:defRPr sz="61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400" b="0" i="0" u="none" strike="noStrike" cap="none">
                <a:solidFill>
                  <a:srgbClr val="002654"/>
                </a:solidFill>
                <a:latin typeface="Arial"/>
                <a:ea typeface="Arial"/>
                <a:cs typeface="Arial"/>
                <a:sym typeface="Arial"/>
              </a:defRPr>
            </a:lvl2pPr>
            <a:lvl3pPr marR="0" lvl="2" algn="l" rtl="0">
              <a:spcBef>
                <a:spcPts val="0"/>
              </a:spcBef>
              <a:spcAft>
                <a:spcPts val="0"/>
              </a:spcAft>
              <a:buSzPts val="1400"/>
              <a:buNone/>
              <a:defRPr sz="2400" b="0" i="0" u="none" strike="noStrike" cap="none">
                <a:solidFill>
                  <a:srgbClr val="002654"/>
                </a:solidFill>
                <a:latin typeface="Arial"/>
                <a:ea typeface="Arial"/>
                <a:cs typeface="Arial"/>
                <a:sym typeface="Arial"/>
              </a:defRPr>
            </a:lvl3pPr>
            <a:lvl4pPr marR="0" lvl="3" algn="l" rtl="0">
              <a:spcBef>
                <a:spcPts val="0"/>
              </a:spcBef>
              <a:spcAft>
                <a:spcPts val="0"/>
              </a:spcAft>
              <a:buSzPts val="1400"/>
              <a:buNone/>
              <a:defRPr sz="2400" b="0" i="0" u="none" strike="noStrike" cap="none">
                <a:solidFill>
                  <a:srgbClr val="002654"/>
                </a:solidFill>
                <a:latin typeface="Arial"/>
                <a:ea typeface="Arial"/>
                <a:cs typeface="Arial"/>
                <a:sym typeface="Arial"/>
              </a:defRPr>
            </a:lvl4pPr>
            <a:lvl5pPr marR="0" lvl="4" algn="l" rtl="0">
              <a:spcBef>
                <a:spcPts val="0"/>
              </a:spcBef>
              <a:spcAft>
                <a:spcPts val="0"/>
              </a:spcAft>
              <a:buSzPts val="1400"/>
              <a:buNone/>
              <a:defRPr sz="2400" b="0" i="0" u="none" strike="noStrike" cap="none">
                <a:solidFill>
                  <a:srgbClr val="002654"/>
                </a:solidFill>
                <a:latin typeface="Arial"/>
                <a:ea typeface="Arial"/>
                <a:cs typeface="Arial"/>
                <a:sym typeface="Arial"/>
              </a:defRPr>
            </a:lvl5pPr>
            <a:lvl6pPr marR="0" lvl="5" algn="l" rtl="0">
              <a:spcBef>
                <a:spcPts val="0"/>
              </a:spcBef>
              <a:spcAft>
                <a:spcPts val="0"/>
              </a:spcAft>
              <a:buSzPts val="1400"/>
              <a:buNone/>
              <a:defRPr sz="2400" b="0" i="0" u="none" strike="noStrike" cap="none">
                <a:solidFill>
                  <a:srgbClr val="002654"/>
                </a:solidFill>
                <a:latin typeface="Arial"/>
                <a:ea typeface="Arial"/>
                <a:cs typeface="Arial"/>
                <a:sym typeface="Arial"/>
              </a:defRPr>
            </a:lvl6pPr>
            <a:lvl7pPr marR="0" lvl="6" algn="l" rtl="0">
              <a:spcBef>
                <a:spcPts val="0"/>
              </a:spcBef>
              <a:spcAft>
                <a:spcPts val="0"/>
              </a:spcAft>
              <a:buSzPts val="1400"/>
              <a:buNone/>
              <a:defRPr sz="2400" b="0" i="0" u="none" strike="noStrike" cap="none">
                <a:solidFill>
                  <a:srgbClr val="002654"/>
                </a:solidFill>
                <a:latin typeface="Arial"/>
                <a:ea typeface="Arial"/>
                <a:cs typeface="Arial"/>
                <a:sym typeface="Arial"/>
              </a:defRPr>
            </a:lvl7pPr>
            <a:lvl8pPr marR="0" lvl="7" algn="l" rtl="0">
              <a:spcBef>
                <a:spcPts val="0"/>
              </a:spcBef>
              <a:spcAft>
                <a:spcPts val="0"/>
              </a:spcAft>
              <a:buSzPts val="1400"/>
              <a:buNone/>
              <a:defRPr sz="2400" b="0" i="0" u="none" strike="noStrike" cap="none">
                <a:solidFill>
                  <a:srgbClr val="002654"/>
                </a:solidFill>
                <a:latin typeface="Arial"/>
                <a:ea typeface="Arial"/>
                <a:cs typeface="Arial"/>
                <a:sym typeface="Arial"/>
              </a:defRPr>
            </a:lvl8pPr>
            <a:lvl9pPr marR="0" lvl="8" algn="l" rtl="0">
              <a:spcBef>
                <a:spcPts val="0"/>
              </a:spcBef>
              <a:spcAft>
                <a:spcPts val="0"/>
              </a:spcAft>
              <a:buSzPts val="1400"/>
              <a:buNone/>
              <a:defRPr sz="2400" b="0" i="0" u="none" strike="noStrike" cap="none">
                <a:solidFill>
                  <a:srgbClr val="002654"/>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14995525" y="29992638"/>
            <a:ext cx="13900150" cy="2193925"/>
          </a:xfrm>
          <a:prstGeom prst="rect">
            <a:avLst/>
          </a:prstGeom>
          <a:noFill/>
          <a:ln>
            <a:noFill/>
          </a:ln>
        </p:spPr>
        <p:txBody>
          <a:bodyPr spcFirstLastPara="1" wrap="square" lIns="399225" tIns="199600" rIns="399225" bIns="199600" anchor="t" anchorCtr="0"/>
          <a:lstStyle>
            <a:lvl1pPr marR="0" lvl="0" algn="ctr" rtl="0">
              <a:spcBef>
                <a:spcPts val="0"/>
              </a:spcBef>
              <a:spcAft>
                <a:spcPts val="0"/>
              </a:spcAft>
              <a:buSzPts val="1400"/>
              <a:buNone/>
              <a:defRPr sz="61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400" b="0" i="0" u="none" strike="noStrike" cap="none">
                <a:solidFill>
                  <a:srgbClr val="002654"/>
                </a:solidFill>
                <a:latin typeface="Arial"/>
                <a:ea typeface="Arial"/>
                <a:cs typeface="Arial"/>
                <a:sym typeface="Arial"/>
              </a:defRPr>
            </a:lvl2pPr>
            <a:lvl3pPr marR="0" lvl="2" algn="l" rtl="0">
              <a:spcBef>
                <a:spcPts val="0"/>
              </a:spcBef>
              <a:spcAft>
                <a:spcPts val="0"/>
              </a:spcAft>
              <a:buSzPts val="1400"/>
              <a:buNone/>
              <a:defRPr sz="2400" b="0" i="0" u="none" strike="noStrike" cap="none">
                <a:solidFill>
                  <a:srgbClr val="002654"/>
                </a:solidFill>
                <a:latin typeface="Arial"/>
                <a:ea typeface="Arial"/>
                <a:cs typeface="Arial"/>
                <a:sym typeface="Arial"/>
              </a:defRPr>
            </a:lvl3pPr>
            <a:lvl4pPr marR="0" lvl="3" algn="l" rtl="0">
              <a:spcBef>
                <a:spcPts val="0"/>
              </a:spcBef>
              <a:spcAft>
                <a:spcPts val="0"/>
              </a:spcAft>
              <a:buSzPts val="1400"/>
              <a:buNone/>
              <a:defRPr sz="2400" b="0" i="0" u="none" strike="noStrike" cap="none">
                <a:solidFill>
                  <a:srgbClr val="002654"/>
                </a:solidFill>
                <a:latin typeface="Arial"/>
                <a:ea typeface="Arial"/>
                <a:cs typeface="Arial"/>
                <a:sym typeface="Arial"/>
              </a:defRPr>
            </a:lvl4pPr>
            <a:lvl5pPr marR="0" lvl="4" algn="l" rtl="0">
              <a:spcBef>
                <a:spcPts val="0"/>
              </a:spcBef>
              <a:spcAft>
                <a:spcPts val="0"/>
              </a:spcAft>
              <a:buSzPts val="1400"/>
              <a:buNone/>
              <a:defRPr sz="2400" b="0" i="0" u="none" strike="noStrike" cap="none">
                <a:solidFill>
                  <a:srgbClr val="002654"/>
                </a:solidFill>
                <a:latin typeface="Arial"/>
                <a:ea typeface="Arial"/>
                <a:cs typeface="Arial"/>
                <a:sym typeface="Arial"/>
              </a:defRPr>
            </a:lvl5pPr>
            <a:lvl6pPr marR="0" lvl="5" algn="l" rtl="0">
              <a:spcBef>
                <a:spcPts val="0"/>
              </a:spcBef>
              <a:spcAft>
                <a:spcPts val="0"/>
              </a:spcAft>
              <a:buSzPts val="1400"/>
              <a:buNone/>
              <a:defRPr sz="2400" b="0" i="0" u="none" strike="noStrike" cap="none">
                <a:solidFill>
                  <a:srgbClr val="002654"/>
                </a:solidFill>
                <a:latin typeface="Arial"/>
                <a:ea typeface="Arial"/>
                <a:cs typeface="Arial"/>
                <a:sym typeface="Arial"/>
              </a:defRPr>
            </a:lvl6pPr>
            <a:lvl7pPr marR="0" lvl="6" algn="l" rtl="0">
              <a:spcBef>
                <a:spcPts val="0"/>
              </a:spcBef>
              <a:spcAft>
                <a:spcPts val="0"/>
              </a:spcAft>
              <a:buSzPts val="1400"/>
              <a:buNone/>
              <a:defRPr sz="2400" b="0" i="0" u="none" strike="noStrike" cap="none">
                <a:solidFill>
                  <a:srgbClr val="002654"/>
                </a:solidFill>
                <a:latin typeface="Arial"/>
                <a:ea typeface="Arial"/>
                <a:cs typeface="Arial"/>
                <a:sym typeface="Arial"/>
              </a:defRPr>
            </a:lvl7pPr>
            <a:lvl8pPr marR="0" lvl="7" algn="l" rtl="0">
              <a:spcBef>
                <a:spcPts val="0"/>
              </a:spcBef>
              <a:spcAft>
                <a:spcPts val="0"/>
              </a:spcAft>
              <a:buSzPts val="1400"/>
              <a:buNone/>
              <a:defRPr sz="2400" b="0" i="0" u="none" strike="noStrike" cap="none">
                <a:solidFill>
                  <a:srgbClr val="002654"/>
                </a:solidFill>
                <a:latin typeface="Arial"/>
                <a:ea typeface="Arial"/>
                <a:cs typeface="Arial"/>
                <a:sym typeface="Arial"/>
              </a:defRPr>
            </a:lvl8pPr>
            <a:lvl9pPr marR="0" lvl="8" algn="l" rtl="0">
              <a:spcBef>
                <a:spcPts val="0"/>
              </a:spcBef>
              <a:spcAft>
                <a:spcPts val="0"/>
              </a:spcAft>
              <a:buSzPts val="1400"/>
              <a:buNone/>
              <a:defRPr sz="2400" b="0" i="0" u="none" strike="noStrike" cap="none">
                <a:solidFill>
                  <a:srgbClr val="002654"/>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31454725" y="29992638"/>
            <a:ext cx="9144000" cy="2193925"/>
          </a:xfrm>
          <a:prstGeom prst="rect">
            <a:avLst/>
          </a:prstGeom>
          <a:noFill/>
          <a:ln>
            <a:noFill/>
          </a:ln>
        </p:spPr>
        <p:txBody>
          <a:bodyPr spcFirstLastPara="1" wrap="square" lIns="399225" tIns="199600" rIns="399225" bIns="199600" anchor="t" anchorCtr="0">
            <a:noAutofit/>
          </a:bodyPr>
          <a:lstStyle>
            <a:lvl1pPr marL="0" marR="0" lvl="0" indent="0" algn="r" rtl="0">
              <a:spcBef>
                <a:spcPts val="0"/>
              </a:spcBef>
              <a:spcAft>
                <a:spcPts val="0"/>
              </a:spcAft>
              <a:buNone/>
              <a:defRPr sz="6100" b="0" i="0" u="none" strike="noStrike" cap="none">
                <a:solidFill>
                  <a:schemeClr val="dk1"/>
                </a:solidFill>
                <a:latin typeface="Arial"/>
                <a:ea typeface="Arial"/>
                <a:cs typeface="Arial"/>
                <a:sym typeface="Arial"/>
              </a:defRPr>
            </a:lvl1pPr>
            <a:lvl2pPr marL="0" marR="0" lvl="1" indent="0" algn="r" rtl="0">
              <a:spcBef>
                <a:spcPts val="0"/>
              </a:spcBef>
              <a:spcAft>
                <a:spcPts val="0"/>
              </a:spcAft>
              <a:buNone/>
              <a:defRPr sz="6100" b="0" i="0" u="none" strike="noStrike" cap="none">
                <a:solidFill>
                  <a:schemeClr val="dk1"/>
                </a:solidFill>
                <a:latin typeface="Arial"/>
                <a:ea typeface="Arial"/>
                <a:cs typeface="Arial"/>
                <a:sym typeface="Arial"/>
              </a:defRPr>
            </a:lvl2pPr>
            <a:lvl3pPr marL="0" marR="0" lvl="2" indent="0" algn="r" rtl="0">
              <a:spcBef>
                <a:spcPts val="0"/>
              </a:spcBef>
              <a:spcAft>
                <a:spcPts val="0"/>
              </a:spcAft>
              <a:buNone/>
              <a:defRPr sz="6100" b="0" i="0" u="none" strike="noStrike" cap="none">
                <a:solidFill>
                  <a:schemeClr val="dk1"/>
                </a:solidFill>
                <a:latin typeface="Arial"/>
                <a:ea typeface="Arial"/>
                <a:cs typeface="Arial"/>
                <a:sym typeface="Arial"/>
              </a:defRPr>
            </a:lvl3pPr>
            <a:lvl4pPr marL="0" marR="0" lvl="3" indent="0" algn="r" rtl="0">
              <a:spcBef>
                <a:spcPts val="0"/>
              </a:spcBef>
              <a:spcAft>
                <a:spcPts val="0"/>
              </a:spcAft>
              <a:buNone/>
              <a:defRPr sz="6100" b="0" i="0" u="none" strike="noStrike" cap="none">
                <a:solidFill>
                  <a:schemeClr val="dk1"/>
                </a:solidFill>
                <a:latin typeface="Arial"/>
                <a:ea typeface="Arial"/>
                <a:cs typeface="Arial"/>
                <a:sym typeface="Arial"/>
              </a:defRPr>
            </a:lvl4pPr>
            <a:lvl5pPr marL="0" marR="0" lvl="4" indent="0" algn="r" rtl="0">
              <a:spcBef>
                <a:spcPts val="0"/>
              </a:spcBef>
              <a:spcAft>
                <a:spcPts val="0"/>
              </a:spcAft>
              <a:buNone/>
              <a:defRPr sz="6100" b="0" i="0" u="none" strike="noStrike" cap="none">
                <a:solidFill>
                  <a:schemeClr val="dk1"/>
                </a:solidFill>
                <a:latin typeface="Arial"/>
                <a:ea typeface="Arial"/>
                <a:cs typeface="Arial"/>
                <a:sym typeface="Arial"/>
              </a:defRPr>
            </a:lvl5pPr>
            <a:lvl6pPr marL="0" marR="0" lvl="5" indent="0" algn="r" rtl="0">
              <a:spcBef>
                <a:spcPts val="0"/>
              </a:spcBef>
              <a:spcAft>
                <a:spcPts val="0"/>
              </a:spcAft>
              <a:buNone/>
              <a:defRPr sz="6100" b="0" i="0" u="none" strike="noStrike" cap="none">
                <a:solidFill>
                  <a:schemeClr val="dk1"/>
                </a:solidFill>
                <a:latin typeface="Arial"/>
                <a:ea typeface="Arial"/>
                <a:cs typeface="Arial"/>
                <a:sym typeface="Arial"/>
              </a:defRPr>
            </a:lvl6pPr>
            <a:lvl7pPr marL="0" marR="0" lvl="6" indent="0" algn="r" rtl="0">
              <a:spcBef>
                <a:spcPts val="0"/>
              </a:spcBef>
              <a:spcAft>
                <a:spcPts val="0"/>
              </a:spcAft>
              <a:buNone/>
              <a:defRPr sz="6100" b="0" i="0" u="none" strike="noStrike" cap="none">
                <a:solidFill>
                  <a:schemeClr val="dk1"/>
                </a:solidFill>
                <a:latin typeface="Arial"/>
                <a:ea typeface="Arial"/>
                <a:cs typeface="Arial"/>
                <a:sym typeface="Arial"/>
              </a:defRPr>
            </a:lvl7pPr>
            <a:lvl8pPr marL="0" marR="0" lvl="7" indent="0" algn="r" rtl="0">
              <a:spcBef>
                <a:spcPts val="0"/>
              </a:spcBef>
              <a:spcAft>
                <a:spcPts val="0"/>
              </a:spcAft>
              <a:buNone/>
              <a:defRPr sz="6100" b="0" i="0" u="none" strike="noStrike" cap="none">
                <a:solidFill>
                  <a:schemeClr val="dk1"/>
                </a:solidFill>
                <a:latin typeface="Arial"/>
                <a:ea typeface="Arial"/>
                <a:cs typeface="Arial"/>
                <a:sym typeface="Arial"/>
              </a:defRPr>
            </a:lvl8pPr>
            <a:lvl9pPr marL="0" marR="0" lvl="8" indent="0" algn="r" rtl="0">
              <a:spcBef>
                <a:spcPts val="0"/>
              </a:spcBef>
              <a:spcAft>
                <a:spcPts val="0"/>
              </a:spcAft>
              <a:buNone/>
              <a:defRPr sz="6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gi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3"/>
          <p:cNvSpPr/>
          <p:nvPr/>
        </p:nvSpPr>
        <p:spPr>
          <a:xfrm>
            <a:off x="0" y="32256413"/>
            <a:ext cx="43891199" cy="661987"/>
          </a:xfrm>
          <a:prstGeom prst="rect">
            <a:avLst/>
          </a:prstGeom>
          <a:solidFill>
            <a:srgbClr val="CC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800">
              <a:solidFill>
                <a:schemeClr val="dk1"/>
              </a:solidFill>
              <a:latin typeface="Times New Roman"/>
              <a:ea typeface="Times New Roman"/>
              <a:cs typeface="Times New Roman"/>
              <a:sym typeface="Times New Roman"/>
            </a:endParaRPr>
          </a:p>
        </p:txBody>
      </p:sp>
      <p:sp>
        <p:nvSpPr>
          <p:cNvPr id="89" name="Google Shape;89;p13"/>
          <p:cNvSpPr/>
          <p:nvPr/>
        </p:nvSpPr>
        <p:spPr>
          <a:xfrm>
            <a:off x="0" y="0"/>
            <a:ext cx="43891199" cy="661988"/>
          </a:xfrm>
          <a:prstGeom prst="rect">
            <a:avLst/>
          </a:prstGeom>
          <a:solidFill>
            <a:srgbClr val="CC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800">
              <a:solidFill>
                <a:schemeClr val="dk1"/>
              </a:solidFill>
              <a:latin typeface="Times New Roman"/>
              <a:ea typeface="Times New Roman"/>
              <a:cs typeface="Times New Roman"/>
              <a:sym typeface="Times New Roman"/>
            </a:endParaRPr>
          </a:p>
        </p:txBody>
      </p:sp>
      <p:sp>
        <p:nvSpPr>
          <p:cNvPr id="90" name="Google Shape;90;p13"/>
          <p:cNvSpPr/>
          <p:nvPr/>
        </p:nvSpPr>
        <p:spPr>
          <a:xfrm>
            <a:off x="0" y="0"/>
            <a:ext cx="587375" cy="32467549"/>
          </a:xfrm>
          <a:prstGeom prst="rect">
            <a:avLst/>
          </a:prstGeom>
          <a:solidFill>
            <a:srgbClr val="CC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800">
              <a:solidFill>
                <a:schemeClr val="dk1"/>
              </a:solidFill>
              <a:latin typeface="Times New Roman"/>
              <a:ea typeface="Times New Roman"/>
              <a:cs typeface="Times New Roman"/>
              <a:sym typeface="Times New Roman"/>
            </a:endParaRPr>
          </a:p>
        </p:txBody>
      </p:sp>
      <p:sp>
        <p:nvSpPr>
          <p:cNvPr id="91" name="Google Shape;91;p13"/>
          <p:cNvSpPr/>
          <p:nvPr/>
        </p:nvSpPr>
        <p:spPr>
          <a:xfrm>
            <a:off x="43364785" y="76200"/>
            <a:ext cx="587375" cy="32753300"/>
          </a:xfrm>
          <a:prstGeom prst="rect">
            <a:avLst/>
          </a:prstGeom>
          <a:solidFill>
            <a:srgbClr val="CC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800">
              <a:solidFill>
                <a:schemeClr val="dk1"/>
              </a:solidFill>
              <a:latin typeface="Times New Roman"/>
              <a:ea typeface="Times New Roman"/>
              <a:cs typeface="Times New Roman"/>
              <a:sym typeface="Times New Roman"/>
            </a:endParaRPr>
          </a:p>
        </p:txBody>
      </p:sp>
      <p:sp>
        <p:nvSpPr>
          <p:cNvPr id="92" name="Google Shape;92;p13"/>
          <p:cNvSpPr txBox="1"/>
          <p:nvPr/>
        </p:nvSpPr>
        <p:spPr>
          <a:xfrm>
            <a:off x="962738" y="4824691"/>
            <a:ext cx="13603867" cy="702862"/>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ABSTRACT</a:t>
            </a:r>
            <a:endParaRPr sz="5400" dirty="0"/>
          </a:p>
        </p:txBody>
      </p:sp>
      <p:sp>
        <p:nvSpPr>
          <p:cNvPr id="102" name="Google Shape;102;p13"/>
          <p:cNvSpPr/>
          <p:nvPr/>
        </p:nvSpPr>
        <p:spPr>
          <a:xfrm>
            <a:off x="784455" y="6324520"/>
            <a:ext cx="9561480" cy="9009583"/>
          </a:xfrm>
          <a:prstGeom prst="rect">
            <a:avLst/>
          </a:prstGeom>
          <a:noFill/>
          <a:ln>
            <a:noFill/>
          </a:ln>
        </p:spPr>
        <p:txBody>
          <a:bodyPr spcFirstLastPara="1" wrap="square" lIns="91425" tIns="45700" rIns="91425" bIns="45700" anchor="t" anchorCtr="0">
            <a:noAutofit/>
          </a:bodyPr>
          <a:lstStyle/>
          <a:p>
            <a:pPr marL="576072" marR="0" lvl="0" indent="-347472" algn="l" rtl="0">
              <a:spcBef>
                <a:spcPts val="0"/>
              </a:spcBef>
              <a:spcAft>
                <a:spcPts val="0"/>
              </a:spcAft>
              <a:buClr>
                <a:srgbClr val="002654"/>
              </a:buClr>
              <a:buSzPts val="3600"/>
              <a:buFont typeface="Noto Sans Symbols"/>
              <a:buNone/>
            </a:pPr>
            <a:endParaRPr sz="3600" dirty="0">
              <a:solidFill>
                <a:srgbClr val="002654"/>
              </a:solidFill>
              <a:latin typeface="Libre Franklin"/>
              <a:ea typeface="Libre Franklin"/>
              <a:cs typeface="Libre Franklin"/>
              <a:sym typeface="Libre Franklin"/>
            </a:endParaRPr>
          </a:p>
        </p:txBody>
      </p:sp>
      <p:sp>
        <p:nvSpPr>
          <p:cNvPr id="104" name="Google Shape;104;p13"/>
          <p:cNvSpPr/>
          <p:nvPr/>
        </p:nvSpPr>
        <p:spPr>
          <a:xfrm>
            <a:off x="29543571" y="5855213"/>
            <a:ext cx="13558006" cy="5796342"/>
          </a:xfrm>
          <a:prstGeom prst="rect">
            <a:avLst/>
          </a:prstGeom>
          <a:noFill/>
          <a:ln>
            <a:noFill/>
          </a:ln>
        </p:spPr>
        <p:txBody>
          <a:bodyPr spcFirstLastPara="1" wrap="square" lIns="91425" tIns="45700" rIns="91425" bIns="45700" anchor="t" anchorCtr="0">
            <a:noAutofit/>
          </a:bodyPr>
          <a:lstStyle/>
          <a:p>
            <a:pPr marR="0" lvl="0" algn="just" rtl="0">
              <a:spcBef>
                <a:spcPts val="0"/>
              </a:spcBef>
              <a:spcAft>
                <a:spcPts val="0"/>
              </a:spcAft>
              <a:buClr>
                <a:srgbClr val="002654"/>
              </a:buClr>
              <a:buSzPts val="3600"/>
            </a:pPr>
            <a:endParaRPr sz="5400" dirty="0">
              <a:solidFill>
                <a:srgbClr val="002654"/>
              </a:solidFill>
              <a:latin typeface="+mj-lt"/>
              <a:ea typeface="Libre Franklin"/>
              <a:cs typeface="Libre Franklin"/>
              <a:sym typeface="Libre Franklin"/>
            </a:endParaRPr>
          </a:p>
        </p:txBody>
      </p:sp>
      <p:sp>
        <p:nvSpPr>
          <p:cNvPr id="106" name="Google Shape;106;p13"/>
          <p:cNvSpPr/>
          <p:nvPr/>
        </p:nvSpPr>
        <p:spPr>
          <a:xfrm flipH="1">
            <a:off x="784455" y="19141805"/>
            <a:ext cx="9910954" cy="1754326"/>
          </a:xfrm>
          <a:prstGeom prst="rect">
            <a:avLst/>
          </a:prstGeom>
          <a:noFill/>
          <a:ln>
            <a:noFill/>
          </a:ln>
        </p:spPr>
        <p:txBody>
          <a:bodyPr spcFirstLastPara="1" wrap="square" lIns="91425" tIns="45700" rIns="91425" bIns="45700" anchor="t" anchorCtr="0">
            <a:noAutofit/>
          </a:bodyPr>
          <a:lstStyle/>
          <a:p>
            <a:pPr marL="571500" marR="0" lvl="0" indent="-571500" algn="l" rtl="0">
              <a:spcBef>
                <a:spcPts val="0"/>
              </a:spcBef>
              <a:spcAft>
                <a:spcPts val="0"/>
              </a:spcAft>
              <a:buClr>
                <a:srgbClr val="002654"/>
              </a:buClr>
              <a:buSzPts val="3600"/>
              <a:buFont typeface="Noto Sans Symbols"/>
              <a:buChar char="❖"/>
            </a:pPr>
            <a:endParaRPr sz="3600" dirty="0">
              <a:solidFill>
                <a:srgbClr val="002654"/>
              </a:solidFill>
              <a:latin typeface="Libre Franklin"/>
              <a:ea typeface="Libre Franklin"/>
              <a:cs typeface="Libre Franklin"/>
              <a:sym typeface="Libre Franklin"/>
            </a:endParaRPr>
          </a:p>
        </p:txBody>
      </p:sp>
      <p:sp>
        <p:nvSpPr>
          <p:cNvPr id="31" name="Google Shape;103;p13">
            <a:extLst>
              <a:ext uri="{FF2B5EF4-FFF2-40B4-BE49-F238E27FC236}">
                <a16:creationId xmlns:a16="http://schemas.microsoft.com/office/drawing/2014/main" id="{E5843906-7549-FC45-8356-0D6CC5082232}"/>
              </a:ext>
            </a:extLst>
          </p:cNvPr>
          <p:cNvSpPr txBox="1"/>
          <p:nvPr/>
        </p:nvSpPr>
        <p:spPr>
          <a:xfrm>
            <a:off x="846767" y="5796337"/>
            <a:ext cx="13674430" cy="6837305"/>
          </a:xfrm>
          <a:prstGeom prst="rect">
            <a:avLst/>
          </a:prstGeom>
          <a:noFill/>
          <a:ln>
            <a:noFill/>
          </a:ln>
        </p:spPr>
        <p:txBody>
          <a:bodyPr spcFirstLastPara="1" wrap="square" lIns="91425" tIns="45700" rIns="91425" bIns="45700" anchor="t" anchorCtr="0">
            <a:noAutofit/>
          </a:bodyPr>
          <a:lstStyle/>
          <a:p>
            <a:r>
              <a:rPr lang="en-US" sz="2400" b="1" dirty="0">
                <a:solidFill>
                  <a:srgbClr val="002654"/>
                </a:solidFill>
              </a:rPr>
              <a:t>Background</a:t>
            </a:r>
            <a:r>
              <a:rPr lang="en-US" sz="2400" dirty="0">
                <a:solidFill>
                  <a:srgbClr val="002654"/>
                </a:solidFill>
              </a:rPr>
              <a:t>: To create and assess the effectiveness of Assistive Technology (AT) devices for mobility, information must be known about the user (client factors and AT preferences), contexts (physical, social, cultural, and institutional), and activity. </a:t>
            </a:r>
          </a:p>
          <a:p>
            <a:r>
              <a:rPr lang="en-US" sz="2400" b="1" dirty="0">
                <a:solidFill>
                  <a:srgbClr val="002654"/>
                </a:solidFill>
              </a:rPr>
              <a:t>Objectives</a:t>
            </a:r>
            <a:r>
              <a:rPr lang="en-US" sz="2400" dirty="0">
                <a:solidFill>
                  <a:srgbClr val="002654"/>
                </a:solidFill>
              </a:rPr>
              <a:t>: To examine the environmental, social, and client factors that influence participation in home and community environments for adults with ambulatory impairments in Bogotá, Colombia; and  to  assess the benefits and limitations of the current forms of AT for individuals that use AT for mobility (i.e. canes, walkers, and wheelchairs). </a:t>
            </a:r>
          </a:p>
          <a:p>
            <a:r>
              <a:rPr lang="en-US" sz="2400" b="1" dirty="0">
                <a:solidFill>
                  <a:srgbClr val="002654"/>
                </a:solidFill>
              </a:rPr>
              <a:t>Methods</a:t>
            </a:r>
            <a:r>
              <a:rPr lang="en-US" sz="2400" dirty="0">
                <a:solidFill>
                  <a:srgbClr val="002654"/>
                </a:solidFill>
              </a:rPr>
              <a:t>: Two questionnaires were completed by 30 individuals with ambulatory impairments (mean age = 44.3 years). Participants were recruited from an outpatient rehabilitation facility in Bogotá, Colombia.</a:t>
            </a:r>
          </a:p>
          <a:p>
            <a:r>
              <a:rPr lang="en-US" sz="2400" b="1" dirty="0">
                <a:solidFill>
                  <a:srgbClr val="002654"/>
                </a:solidFill>
              </a:rPr>
              <a:t>Results</a:t>
            </a:r>
            <a:r>
              <a:rPr lang="en-US" sz="2400" dirty="0">
                <a:solidFill>
                  <a:srgbClr val="002654"/>
                </a:solidFill>
              </a:rPr>
              <a:t>: The data suggests that the main environmental barriers that individuals with ambulatory impairments experience in the home/community are: stairs, lack of elevators/chairlifts, uneven sidewalks/pathways, lack of curb cuts, and a shortage of accessible public transportation. Additionally, individuals with ambulatory impairments express that they experience some stigma in the community, but overall, find that people in their home/community are willing to help them. Preferences for specific AT components are dependent on the type of AT device and user.</a:t>
            </a:r>
          </a:p>
          <a:p>
            <a:r>
              <a:rPr lang="en-US" sz="2400" b="1" dirty="0">
                <a:solidFill>
                  <a:srgbClr val="002654"/>
                </a:solidFill>
              </a:rPr>
              <a:t>Conclusions</a:t>
            </a:r>
            <a:r>
              <a:rPr lang="en-US" sz="2400" dirty="0">
                <a:solidFill>
                  <a:srgbClr val="002654"/>
                </a:solidFill>
              </a:rPr>
              <a:t>: When developing or evaluating AT devices in Bogotá, Colombia, occupational therapy practitioners and engineers should take into account the client factors and the physical and social contexts surrounding the AT device user.</a:t>
            </a:r>
          </a:p>
          <a:p>
            <a:pPr marR="0" lvl="0" rtl="0">
              <a:spcBef>
                <a:spcPts val="0"/>
              </a:spcBef>
              <a:spcAft>
                <a:spcPts val="0"/>
              </a:spcAft>
              <a:buClr>
                <a:srgbClr val="002654"/>
              </a:buClr>
              <a:buSzPts val="3600"/>
            </a:pPr>
            <a:endParaRPr lang="en-US" sz="2800" b="1" dirty="0">
              <a:solidFill>
                <a:srgbClr val="002654"/>
              </a:solidFill>
              <a:latin typeface="+mj-lt"/>
              <a:ea typeface="Libre Franklin"/>
              <a:cs typeface="Libre Franklin"/>
              <a:sym typeface="Libre Franklin"/>
            </a:endParaRPr>
          </a:p>
          <a:p>
            <a:pPr marR="0" lvl="0" rtl="0">
              <a:spcBef>
                <a:spcPts val="0"/>
              </a:spcBef>
              <a:spcAft>
                <a:spcPts val="0"/>
              </a:spcAft>
              <a:buClr>
                <a:srgbClr val="002654"/>
              </a:buClr>
              <a:buSzPts val="3600"/>
            </a:pPr>
            <a:endParaRPr lang="en-US" sz="2800" b="1" dirty="0">
              <a:solidFill>
                <a:srgbClr val="002654"/>
              </a:solidFill>
              <a:latin typeface="+mj-lt"/>
              <a:ea typeface="Libre Franklin"/>
              <a:cs typeface="Libre Franklin"/>
              <a:sym typeface="Libre Franklin"/>
            </a:endParaRPr>
          </a:p>
        </p:txBody>
      </p:sp>
      <p:sp>
        <p:nvSpPr>
          <p:cNvPr id="34" name="Google Shape;103;p13">
            <a:extLst>
              <a:ext uri="{FF2B5EF4-FFF2-40B4-BE49-F238E27FC236}">
                <a16:creationId xmlns:a16="http://schemas.microsoft.com/office/drawing/2014/main" id="{7294E112-0499-2B4B-88E9-E33278EC8722}"/>
              </a:ext>
            </a:extLst>
          </p:cNvPr>
          <p:cNvSpPr txBox="1"/>
          <p:nvPr/>
        </p:nvSpPr>
        <p:spPr>
          <a:xfrm>
            <a:off x="1330007" y="18465231"/>
            <a:ext cx="9773196" cy="3107474"/>
          </a:xfrm>
          <a:prstGeom prst="rect">
            <a:avLst/>
          </a:prstGeom>
          <a:noFill/>
          <a:ln>
            <a:noFill/>
          </a:ln>
        </p:spPr>
        <p:txBody>
          <a:bodyPr spcFirstLastPara="1" wrap="square" lIns="91425" tIns="45700" rIns="91425" bIns="45700" anchor="t" anchorCtr="0">
            <a:noAutofit/>
          </a:bodyPr>
          <a:lstStyle/>
          <a:p>
            <a:pPr marR="0" lvl="0" algn="just" rtl="0">
              <a:spcBef>
                <a:spcPts val="0"/>
              </a:spcBef>
              <a:spcAft>
                <a:spcPts val="0"/>
              </a:spcAft>
              <a:buClr>
                <a:srgbClr val="002654"/>
              </a:buClr>
              <a:buSzPts val="3600"/>
            </a:pPr>
            <a:endParaRPr sz="4800" dirty="0">
              <a:solidFill>
                <a:srgbClr val="002654"/>
              </a:solidFill>
              <a:latin typeface="Libre Franklin"/>
              <a:ea typeface="Libre Franklin"/>
              <a:cs typeface="Libre Franklin"/>
              <a:sym typeface="Libre Franklin"/>
            </a:endParaRPr>
          </a:p>
        </p:txBody>
      </p:sp>
      <p:sp>
        <p:nvSpPr>
          <p:cNvPr id="35" name="Google Shape;103;p13">
            <a:extLst>
              <a:ext uri="{FF2B5EF4-FFF2-40B4-BE49-F238E27FC236}">
                <a16:creationId xmlns:a16="http://schemas.microsoft.com/office/drawing/2014/main" id="{B1E24370-D3C3-8F40-A019-496027EB90DB}"/>
              </a:ext>
            </a:extLst>
          </p:cNvPr>
          <p:cNvSpPr txBox="1"/>
          <p:nvPr/>
        </p:nvSpPr>
        <p:spPr>
          <a:xfrm>
            <a:off x="682394" y="21454808"/>
            <a:ext cx="13423144" cy="8486272"/>
          </a:xfrm>
          <a:prstGeom prst="rect">
            <a:avLst/>
          </a:prstGeom>
          <a:noFill/>
          <a:ln>
            <a:noFill/>
          </a:ln>
        </p:spPr>
        <p:txBody>
          <a:bodyPr spcFirstLastPara="1" wrap="square" lIns="91425" tIns="45700" rIns="91425" bIns="45700" anchor="t" anchorCtr="0">
            <a:noAutofit/>
          </a:bodyPr>
          <a:lstStyle/>
          <a:p>
            <a:pPr algn="just">
              <a:buClr>
                <a:srgbClr val="002654"/>
              </a:buClr>
              <a:buSzPts val="3600"/>
            </a:pPr>
            <a:r>
              <a:rPr lang="en-US" sz="2400" b="1" dirty="0">
                <a:solidFill>
                  <a:srgbClr val="002654"/>
                </a:solidFill>
                <a:ea typeface="Libre Franklin"/>
                <a:cs typeface="Libre Franklin"/>
                <a:sym typeface="Libre Franklin"/>
              </a:rPr>
              <a:t>Participants</a:t>
            </a:r>
            <a:r>
              <a:rPr lang="en-US" sz="2400" dirty="0">
                <a:solidFill>
                  <a:srgbClr val="002654"/>
                </a:solidFill>
                <a:ea typeface="Libre Franklin"/>
                <a:cs typeface="Libre Franklin"/>
                <a:sym typeface="Libre Franklin"/>
              </a:rPr>
              <a:t>: 30 participants (ages: 21-85 years)</a:t>
            </a:r>
          </a:p>
          <a:p>
            <a:pPr algn="just">
              <a:buClr>
                <a:srgbClr val="002654"/>
              </a:buClr>
              <a:buSzPts val="3600"/>
            </a:pPr>
            <a:r>
              <a:rPr lang="en-US" sz="2400" b="1" dirty="0">
                <a:solidFill>
                  <a:srgbClr val="002654"/>
                </a:solidFill>
                <a:ea typeface="Libre Franklin"/>
                <a:cs typeface="Libre Franklin"/>
                <a:sym typeface="Libre Franklin"/>
              </a:rPr>
              <a:t>Procedure</a:t>
            </a:r>
            <a:r>
              <a:rPr lang="en-US" sz="2400" dirty="0">
                <a:solidFill>
                  <a:srgbClr val="002654"/>
                </a:solidFill>
                <a:ea typeface="Libre Franklin"/>
                <a:cs typeface="Libre Franklin"/>
                <a:sym typeface="Libre Franklin"/>
              </a:rPr>
              <a:t>: Prior to conducting the study, all written materials were translated into Spanish, and for fidelity were translated back to English and Spanish. After obtaining Boston University Institutional Review Board (IRB) approval, participants were recruited for the study from an outpatient rehabilitation facility, </a:t>
            </a:r>
            <a:r>
              <a:rPr lang="en-US" sz="2400" i="1" dirty="0">
                <a:solidFill>
                  <a:srgbClr val="002654"/>
                </a:solidFill>
                <a:ea typeface="Libre Franklin"/>
                <a:cs typeface="Libre Franklin"/>
                <a:sym typeface="Libre Franklin"/>
              </a:rPr>
              <a:t>Mobility Group</a:t>
            </a:r>
            <a:r>
              <a:rPr lang="en-US" sz="2400" dirty="0">
                <a:solidFill>
                  <a:srgbClr val="002654"/>
                </a:solidFill>
                <a:ea typeface="Libre Franklin"/>
                <a:cs typeface="Libre Franklin"/>
                <a:sym typeface="Libre Franklin"/>
              </a:rPr>
              <a:t>. The inclusion criteria for participation included: the individual having an ambulatory impairment and no communication disorders (i.e., aphasia). Participants took part in the research study for approximately 30 minutes, over a three day collection period between May 27-June 20, 2019. One of the researchers, who was fluent in Spanish, read the instructions for the completion of the two questionnaires, while the other researcher recorded the responses.</a:t>
            </a:r>
          </a:p>
          <a:p>
            <a:pPr lvl="0" algn="just">
              <a:buClr>
                <a:srgbClr val="002654"/>
              </a:buClr>
              <a:buSzPts val="3600"/>
            </a:pPr>
            <a:r>
              <a:rPr lang="en-US" sz="2400" b="1" dirty="0">
                <a:solidFill>
                  <a:srgbClr val="002654"/>
                </a:solidFill>
                <a:ea typeface="Libre Franklin"/>
                <a:cs typeface="Libre Franklin"/>
                <a:sym typeface="Libre Franklin"/>
              </a:rPr>
              <a:t>Instruments</a:t>
            </a:r>
            <a:r>
              <a:rPr lang="en-US" sz="2400" dirty="0">
                <a:solidFill>
                  <a:srgbClr val="002654"/>
                </a:solidFill>
                <a:ea typeface="Libre Franklin"/>
                <a:cs typeface="Libre Franklin"/>
                <a:sym typeface="Libre Franklin"/>
              </a:rPr>
              <a:t>: </a:t>
            </a:r>
          </a:p>
          <a:p>
            <a:pPr marL="342900" lvl="2" indent="-342900" algn="just">
              <a:buClr>
                <a:srgbClr val="002654"/>
              </a:buClr>
              <a:buSzPts val="3600"/>
              <a:buFont typeface="Arial" panose="020B0604020202020204" pitchFamily="34" charset="0"/>
              <a:buChar char="•"/>
            </a:pPr>
            <a:r>
              <a:rPr lang="en-US" sz="2400" b="1" dirty="0">
                <a:solidFill>
                  <a:srgbClr val="002654"/>
                </a:solidFill>
                <a:ea typeface="Libre Franklin"/>
                <a:cs typeface="Libre Franklin"/>
                <a:sym typeface="Libre Franklin"/>
              </a:rPr>
              <a:t>Home and Community Environment (HACE)</a:t>
            </a:r>
            <a:r>
              <a:rPr lang="en-US" sz="2400" dirty="0">
                <a:solidFill>
                  <a:srgbClr val="002654"/>
                </a:solidFill>
                <a:ea typeface="Libre Franklin"/>
                <a:cs typeface="Libre Franklin"/>
                <a:sym typeface="Libre Franklin"/>
              </a:rPr>
              <a:t>: a self-report measure of 36 questions that identifies factors that influence mobility participation in the home and community environment. This assessment has shown construct validity and reliability for individuals with medical, orthopedic, and/or neurological conditions (</a:t>
            </a:r>
            <a:r>
              <a:rPr lang="en-US" sz="2400" dirty="0" err="1">
                <a:solidFill>
                  <a:srgbClr val="002654"/>
                </a:solidFill>
                <a:ea typeface="Libre Franklin"/>
                <a:cs typeface="Libre Franklin"/>
                <a:sym typeface="Libre Franklin"/>
              </a:rPr>
              <a:t>Keysor</a:t>
            </a:r>
            <a:r>
              <a:rPr lang="en-US" sz="2400" dirty="0">
                <a:solidFill>
                  <a:srgbClr val="002654"/>
                </a:solidFill>
                <a:ea typeface="Libre Franklin"/>
                <a:cs typeface="Libre Franklin"/>
                <a:sym typeface="Libre Franklin"/>
              </a:rPr>
              <a:t> et al., 2006). </a:t>
            </a:r>
          </a:p>
          <a:p>
            <a:pPr marL="342900" lvl="2" indent="-342900" algn="just">
              <a:buClr>
                <a:srgbClr val="002654"/>
              </a:buClr>
              <a:buSzPts val="3600"/>
              <a:buFont typeface="Arial" panose="020B0604020202020204" pitchFamily="34" charset="0"/>
              <a:buChar char="•"/>
            </a:pPr>
            <a:r>
              <a:rPr lang="en-US" sz="2400" b="1" dirty="0">
                <a:solidFill>
                  <a:srgbClr val="002654"/>
                </a:solidFill>
                <a:ea typeface="Libre Franklin"/>
                <a:cs typeface="Libre Franklin"/>
                <a:sym typeface="Libre Franklin"/>
              </a:rPr>
              <a:t>Quebec User Evaluation of Satisfaction with Assistive Technology (QUEST)</a:t>
            </a:r>
            <a:r>
              <a:rPr lang="en-US" sz="2400" dirty="0">
                <a:solidFill>
                  <a:srgbClr val="002654"/>
                </a:solidFill>
                <a:ea typeface="Libre Franklin"/>
                <a:cs typeface="Libre Franklin"/>
                <a:sym typeface="Libre Franklin"/>
              </a:rPr>
              <a:t>: a self-report measure of 12 questions that assesses the benefits and limitations of the current form(s) of assistive technology for mobility (i.e. canes, walkers, and wheelchairs). For mixed populations, the assessment has shown excellent test/retest, interrater, and intra-rater reliability (Demers et al., 1999). If the participant reported using an assistive device, they were asked to complete the QUEST. </a:t>
            </a:r>
          </a:p>
          <a:p>
            <a:pPr lvl="2" algn="just">
              <a:buClr>
                <a:srgbClr val="002654"/>
              </a:buClr>
              <a:buSzPts val="3600"/>
            </a:pPr>
            <a:r>
              <a:rPr lang="en-US" sz="2400" b="1" dirty="0">
                <a:solidFill>
                  <a:srgbClr val="002654"/>
                </a:solidFill>
                <a:ea typeface="Libre Franklin"/>
                <a:cs typeface="Libre Franklin"/>
                <a:sym typeface="Libre Franklin"/>
              </a:rPr>
              <a:t>Data Analysis</a:t>
            </a:r>
            <a:r>
              <a:rPr lang="en-US" sz="2400" dirty="0">
                <a:solidFill>
                  <a:srgbClr val="002654"/>
                </a:solidFill>
                <a:ea typeface="Libre Franklin"/>
                <a:cs typeface="Libre Franklin"/>
                <a:sym typeface="Libre Franklin"/>
              </a:rPr>
              <a:t>: </a:t>
            </a:r>
            <a:r>
              <a:rPr lang="en-US" sz="2400" dirty="0">
                <a:solidFill>
                  <a:srgbClr val="002654"/>
                </a:solidFill>
              </a:rPr>
              <a:t>Using frequency distributions and visual analysis, an exploratory analysis was performed to uncover patterns in the dataset. Responses were excluded during analysis if they were found to be culturally irrelevant. For example, to obtain AT devices, most individuals in the study directly purchased the devices themselves because the delivery and maintenance system in Colombia is particularly different than the system in the US. Analysis started with determining the frequencies of each variable. After, frequencies of each variable were broken down by diagnosis and AT device to determine additional response trends.</a:t>
            </a:r>
          </a:p>
          <a:p>
            <a:pPr lvl="2" algn="just">
              <a:buClr>
                <a:srgbClr val="002654"/>
              </a:buClr>
              <a:buSzPts val="3600"/>
            </a:pPr>
            <a:endParaRPr lang="en-US" sz="2400" b="1" dirty="0">
              <a:solidFill>
                <a:srgbClr val="002654"/>
              </a:solidFill>
              <a:ea typeface="Libre Franklin"/>
              <a:cs typeface="Libre Franklin"/>
              <a:sym typeface="Libre Franklin"/>
            </a:endParaRPr>
          </a:p>
        </p:txBody>
      </p:sp>
      <p:sp>
        <p:nvSpPr>
          <p:cNvPr id="25" name="Google Shape;92;p13">
            <a:extLst>
              <a:ext uri="{FF2B5EF4-FFF2-40B4-BE49-F238E27FC236}">
                <a16:creationId xmlns:a16="http://schemas.microsoft.com/office/drawing/2014/main" id="{F23266C9-92DB-6B4B-9BF5-BE2257AC5D2C}"/>
              </a:ext>
            </a:extLst>
          </p:cNvPr>
          <p:cNvSpPr txBox="1"/>
          <p:nvPr/>
        </p:nvSpPr>
        <p:spPr>
          <a:xfrm>
            <a:off x="907928" y="13139046"/>
            <a:ext cx="13365735" cy="689667"/>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INTRODUCTION</a:t>
            </a:r>
            <a:endParaRPr sz="5400" dirty="0"/>
          </a:p>
        </p:txBody>
      </p:sp>
      <p:pic>
        <p:nvPicPr>
          <p:cNvPr id="26" name="Google Shape;99;p13">
            <a:extLst>
              <a:ext uri="{FF2B5EF4-FFF2-40B4-BE49-F238E27FC236}">
                <a16:creationId xmlns:a16="http://schemas.microsoft.com/office/drawing/2014/main" id="{938D82AC-EED1-1F4D-9A08-D8A9544026BE}"/>
              </a:ext>
            </a:extLst>
          </p:cNvPr>
          <p:cNvPicPr preferRelativeResize="0"/>
          <p:nvPr/>
        </p:nvPicPr>
        <p:blipFill rotWithShape="1">
          <a:blip r:embed="rId3">
            <a:alphaModFix/>
          </a:blip>
          <a:srcRect/>
          <a:stretch/>
        </p:blipFill>
        <p:spPr>
          <a:xfrm>
            <a:off x="1330007" y="1373143"/>
            <a:ext cx="4389120" cy="1968917"/>
          </a:xfrm>
          <a:prstGeom prst="rect">
            <a:avLst/>
          </a:prstGeom>
          <a:noFill/>
          <a:ln>
            <a:noFill/>
          </a:ln>
        </p:spPr>
      </p:pic>
      <p:sp>
        <p:nvSpPr>
          <p:cNvPr id="17" name="Google Shape;103;p13">
            <a:extLst>
              <a:ext uri="{FF2B5EF4-FFF2-40B4-BE49-F238E27FC236}">
                <a16:creationId xmlns:a16="http://schemas.microsoft.com/office/drawing/2014/main" id="{8CEE59A7-10E6-2748-A38E-49EECE9EDEFA}"/>
              </a:ext>
            </a:extLst>
          </p:cNvPr>
          <p:cNvSpPr txBox="1"/>
          <p:nvPr/>
        </p:nvSpPr>
        <p:spPr>
          <a:xfrm>
            <a:off x="701533" y="14054138"/>
            <a:ext cx="13676600" cy="6336089"/>
          </a:xfrm>
          <a:prstGeom prst="rect">
            <a:avLst/>
          </a:prstGeom>
          <a:noFill/>
          <a:ln>
            <a:noFill/>
          </a:ln>
        </p:spPr>
        <p:txBody>
          <a:bodyPr spcFirstLastPara="1" wrap="square" lIns="91425" tIns="45700" rIns="91425" bIns="45700" anchor="t" anchorCtr="0">
            <a:noAutofit/>
          </a:bodyPr>
          <a:lstStyle/>
          <a:p>
            <a:r>
              <a:rPr lang="en-US" sz="2400" dirty="0">
                <a:solidFill>
                  <a:srgbClr val="002654"/>
                </a:solidFill>
              </a:rPr>
              <a:t>The interprofessional collaboration between occupational therapy practitioners and engineers has the potential to bring complementary perspectives together to create AT devices that make significant impacts at the </a:t>
            </a:r>
            <a:r>
              <a:rPr lang="en-US" sz="2400" dirty="0">
                <a:solidFill>
                  <a:srgbClr val="002654"/>
                </a:solidFill>
                <a:ea typeface="Libre Franklin"/>
                <a:cs typeface="Libre Franklin"/>
                <a:sym typeface="Libre Franklin"/>
              </a:rPr>
              <a:t>global societal level</a:t>
            </a:r>
            <a:r>
              <a:rPr lang="en-US" sz="2400" baseline="30000" dirty="0">
                <a:solidFill>
                  <a:srgbClr val="002654"/>
                </a:solidFill>
                <a:ea typeface="Libre Franklin"/>
                <a:cs typeface="Libre Franklin"/>
                <a:sym typeface="Libre Franklin"/>
              </a:rPr>
              <a:t>1</a:t>
            </a:r>
            <a:r>
              <a:rPr lang="en-US" sz="2400" dirty="0">
                <a:solidFill>
                  <a:srgbClr val="002654"/>
                </a:solidFill>
              </a:rPr>
              <a:t>. AT is most successful when its design and implementation matches the user, activity, and context; this idea is best depicted by the Human Activity Assistive Technology (HAAT) model</a:t>
            </a:r>
            <a:r>
              <a:rPr lang="en-US" sz="2400" baseline="30000" dirty="0">
                <a:solidFill>
                  <a:srgbClr val="002654"/>
                </a:solidFill>
              </a:rPr>
              <a:t>2</a:t>
            </a:r>
            <a:r>
              <a:rPr lang="en-US" sz="2400" dirty="0">
                <a:solidFill>
                  <a:srgbClr val="002654"/>
                </a:solidFill>
              </a:rPr>
              <a:t>.This poster describes the process by which a Boston University professor in occupational therapy and a Boston University professor in engineering worked collaboratively with two entry-level occupational therapy graduate students to assist in the assessment of AT devices in Bogotá, Colombia. Through a one-month interprofessional service learning experience in Colombia, the occupational therapy graduate students provided consultation to the Robotics Lab located at the Colombian School of Engineering Julio </a:t>
            </a:r>
            <a:r>
              <a:rPr lang="en-US" sz="2400" dirty="0" err="1">
                <a:solidFill>
                  <a:srgbClr val="002654"/>
                </a:solidFill>
              </a:rPr>
              <a:t>Garavito</a:t>
            </a:r>
            <a:r>
              <a:rPr lang="en-US" sz="2400" dirty="0">
                <a:solidFill>
                  <a:srgbClr val="002654"/>
                </a:solidFill>
              </a:rPr>
              <a:t>, and collaborated with engineering students on their robotic walker project</a:t>
            </a:r>
            <a:r>
              <a:rPr lang="en-US" sz="2400" baseline="30000" dirty="0">
                <a:solidFill>
                  <a:srgbClr val="002654"/>
                </a:solidFill>
              </a:rPr>
              <a:t>3</a:t>
            </a:r>
            <a:r>
              <a:rPr lang="en-US" sz="2400" dirty="0">
                <a:solidFill>
                  <a:srgbClr val="002654"/>
                </a:solidFill>
              </a:rPr>
              <a:t>. This robotic walker project is in collaboration with Professor Khurshid’s Boston University Robotic Lab. The occupational therapy students also conducted a research project to identify the factors in the physical, social, and cultural contexts that influence participation in home and community environments for adults with ambulatory challenges in Bogotá, Colombia. For some participants, the benefits and limitations of their current forms of AT for mobility were also assessed.</a:t>
            </a:r>
          </a:p>
        </p:txBody>
      </p:sp>
      <p:pic>
        <p:nvPicPr>
          <p:cNvPr id="3" name="Picture 2">
            <a:extLst>
              <a:ext uri="{FF2B5EF4-FFF2-40B4-BE49-F238E27FC236}">
                <a16:creationId xmlns:a16="http://schemas.microsoft.com/office/drawing/2014/main" id="{143B043E-F489-1C4B-B4BE-FE9850F647C5}"/>
              </a:ext>
            </a:extLst>
          </p:cNvPr>
          <p:cNvPicPr>
            <a:picLocks noChangeAspect="1"/>
          </p:cNvPicPr>
          <p:nvPr/>
        </p:nvPicPr>
        <p:blipFill rotWithShape="1">
          <a:blip r:embed="rId4"/>
          <a:srcRect t="21179"/>
          <a:stretch/>
        </p:blipFill>
        <p:spPr>
          <a:xfrm>
            <a:off x="37803470" y="23297024"/>
            <a:ext cx="4654592" cy="4891694"/>
          </a:xfrm>
          <a:prstGeom prst="rect">
            <a:avLst/>
          </a:prstGeom>
          <a:ln>
            <a:solidFill>
              <a:srgbClr val="002654"/>
            </a:solidFill>
          </a:ln>
        </p:spPr>
      </p:pic>
      <p:pic>
        <p:nvPicPr>
          <p:cNvPr id="7" name="Picture 6">
            <a:extLst>
              <a:ext uri="{FF2B5EF4-FFF2-40B4-BE49-F238E27FC236}">
                <a16:creationId xmlns:a16="http://schemas.microsoft.com/office/drawing/2014/main" id="{5EC1761B-3570-C344-B7C4-C751CFF2504C}"/>
              </a:ext>
            </a:extLst>
          </p:cNvPr>
          <p:cNvPicPr>
            <a:picLocks noChangeAspect="1"/>
          </p:cNvPicPr>
          <p:nvPr/>
        </p:nvPicPr>
        <p:blipFill rotWithShape="1">
          <a:blip r:embed="rId5"/>
          <a:srcRect t="19598" r="1366" b="16583"/>
          <a:stretch/>
        </p:blipFill>
        <p:spPr>
          <a:xfrm>
            <a:off x="30777359" y="24109536"/>
            <a:ext cx="6336730" cy="3075022"/>
          </a:xfrm>
          <a:prstGeom prst="rect">
            <a:avLst/>
          </a:prstGeom>
          <a:ln>
            <a:solidFill>
              <a:srgbClr val="002654"/>
            </a:solidFill>
          </a:ln>
        </p:spPr>
      </p:pic>
      <p:sp>
        <p:nvSpPr>
          <p:cNvPr id="33" name="Google Shape;92;p13">
            <a:extLst>
              <a:ext uri="{FF2B5EF4-FFF2-40B4-BE49-F238E27FC236}">
                <a16:creationId xmlns:a16="http://schemas.microsoft.com/office/drawing/2014/main" id="{89DD0675-E5B8-9941-ABCB-8842B4398AEB}"/>
              </a:ext>
            </a:extLst>
          </p:cNvPr>
          <p:cNvSpPr txBox="1"/>
          <p:nvPr/>
        </p:nvSpPr>
        <p:spPr>
          <a:xfrm>
            <a:off x="15160665" y="4796982"/>
            <a:ext cx="13728895" cy="692712"/>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PARTICIPANTS</a:t>
            </a:r>
            <a:endParaRPr sz="5400" dirty="0"/>
          </a:p>
        </p:txBody>
      </p:sp>
      <p:sp>
        <p:nvSpPr>
          <p:cNvPr id="36" name="Google Shape;92;p13">
            <a:extLst>
              <a:ext uri="{FF2B5EF4-FFF2-40B4-BE49-F238E27FC236}">
                <a16:creationId xmlns:a16="http://schemas.microsoft.com/office/drawing/2014/main" id="{413DF53D-F5E5-5B47-8FA2-98AD206C3575}"/>
              </a:ext>
            </a:extLst>
          </p:cNvPr>
          <p:cNvSpPr txBox="1"/>
          <p:nvPr/>
        </p:nvSpPr>
        <p:spPr>
          <a:xfrm>
            <a:off x="29425349" y="4806079"/>
            <a:ext cx="13728895" cy="692712"/>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DISCUSSION</a:t>
            </a:r>
            <a:endParaRPr sz="5400" dirty="0"/>
          </a:p>
        </p:txBody>
      </p:sp>
      <p:sp>
        <p:nvSpPr>
          <p:cNvPr id="38" name="Google Shape;92;p13">
            <a:extLst>
              <a:ext uri="{FF2B5EF4-FFF2-40B4-BE49-F238E27FC236}">
                <a16:creationId xmlns:a16="http://schemas.microsoft.com/office/drawing/2014/main" id="{FEF7811D-5D0C-3049-B120-BAF9DDF1DC87}"/>
              </a:ext>
            </a:extLst>
          </p:cNvPr>
          <p:cNvSpPr txBox="1"/>
          <p:nvPr/>
        </p:nvSpPr>
        <p:spPr>
          <a:xfrm>
            <a:off x="30690432" y="19849472"/>
            <a:ext cx="12177695" cy="692712"/>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CONCLUSION</a:t>
            </a:r>
            <a:endParaRPr sz="5400" dirty="0"/>
          </a:p>
        </p:txBody>
      </p:sp>
      <p:sp>
        <p:nvSpPr>
          <p:cNvPr id="39" name="Google Shape;92;p13">
            <a:extLst>
              <a:ext uri="{FF2B5EF4-FFF2-40B4-BE49-F238E27FC236}">
                <a16:creationId xmlns:a16="http://schemas.microsoft.com/office/drawing/2014/main" id="{0A80BDED-64E0-5A40-8C65-2717BDC24B38}"/>
              </a:ext>
            </a:extLst>
          </p:cNvPr>
          <p:cNvSpPr txBox="1"/>
          <p:nvPr/>
        </p:nvSpPr>
        <p:spPr>
          <a:xfrm>
            <a:off x="15374839" y="28712295"/>
            <a:ext cx="14608975" cy="692712"/>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ACKNOWLEDGMENTS</a:t>
            </a:r>
            <a:endParaRPr sz="5400" dirty="0"/>
          </a:p>
        </p:txBody>
      </p:sp>
      <p:sp>
        <p:nvSpPr>
          <p:cNvPr id="43" name="Google Shape;92;p13">
            <a:extLst>
              <a:ext uri="{FF2B5EF4-FFF2-40B4-BE49-F238E27FC236}">
                <a16:creationId xmlns:a16="http://schemas.microsoft.com/office/drawing/2014/main" id="{B5D29EB9-B433-2644-BCFA-A4EBEB544498}"/>
              </a:ext>
            </a:extLst>
          </p:cNvPr>
          <p:cNvSpPr txBox="1"/>
          <p:nvPr/>
        </p:nvSpPr>
        <p:spPr>
          <a:xfrm>
            <a:off x="15091533" y="16870963"/>
            <a:ext cx="14197474" cy="692712"/>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RESULTS</a:t>
            </a:r>
            <a:endParaRPr sz="5400" dirty="0"/>
          </a:p>
        </p:txBody>
      </p:sp>
      <p:sp>
        <p:nvSpPr>
          <p:cNvPr id="44" name="Google Shape;92;p13">
            <a:extLst>
              <a:ext uri="{FF2B5EF4-FFF2-40B4-BE49-F238E27FC236}">
                <a16:creationId xmlns:a16="http://schemas.microsoft.com/office/drawing/2014/main" id="{5D4B94F0-9305-F14A-8620-DED2E819C551}"/>
              </a:ext>
            </a:extLst>
          </p:cNvPr>
          <p:cNvSpPr txBox="1"/>
          <p:nvPr/>
        </p:nvSpPr>
        <p:spPr>
          <a:xfrm>
            <a:off x="31325086" y="29285457"/>
            <a:ext cx="11542417" cy="692712"/>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KEY REFERENCES</a:t>
            </a:r>
            <a:endParaRPr sz="5400" dirty="0"/>
          </a:p>
        </p:txBody>
      </p:sp>
      <p:sp>
        <p:nvSpPr>
          <p:cNvPr id="20" name="TextBox 19">
            <a:extLst>
              <a:ext uri="{FF2B5EF4-FFF2-40B4-BE49-F238E27FC236}">
                <a16:creationId xmlns:a16="http://schemas.microsoft.com/office/drawing/2014/main" id="{4FFF9F58-CE15-E04D-87B1-F71D15503B05}"/>
              </a:ext>
            </a:extLst>
          </p:cNvPr>
          <p:cNvSpPr txBox="1"/>
          <p:nvPr/>
        </p:nvSpPr>
        <p:spPr>
          <a:xfrm>
            <a:off x="31325085" y="30070920"/>
            <a:ext cx="11542417" cy="2385268"/>
          </a:xfrm>
          <a:prstGeom prst="rect">
            <a:avLst/>
          </a:prstGeom>
          <a:noFill/>
        </p:spPr>
        <p:txBody>
          <a:bodyPr wrap="square" rtlCol="0">
            <a:spAutoFit/>
          </a:bodyPr>
          <a:lstStyle/>
          <a:p>
            <a:pPr>
              <a:spcAft>
                <a:spcPts val="600"/>
              </a:spcAft>
            </a:pPr>
            <a:r>
              <a:rPr lang="en-US" sz="2000" dirty="0">
                <a:solidFill>
                  <a:srgbClr val="002654"/>
                </a:solidFill>
              </a:rPr>
              <a:t>1. </a:t>
            </a:r>
            <a:r>
              <a:rPr lang="en-US" sz="2000" dirty="0" err="1">
                <a:solidFill>
                  <a:srgbClr val="002654"/>
                </a:solidFill>
              </a:rPr>
              <a:t>Mihailidis</a:t>
            </a:r>
            <a:r>
              <a:rPr lang="en-US" sz="2000" dirty="0">
                <a:solidFill>
                  <a:srgbClr val="002654"/>
                </a:solidFill>
              </a:rPr>
              <a:t>, A. &amp; Polgar, J.M. (2016). Occupational therapy and engineering: Being better together. </a:t>
            </a:r>
            <a:r>
              <a:rPr lang="en-US" sz="2000" i="1" dirty="0">
                <a:solidFill>
                  <a:srgbClr val="002654"/>
                </a:solidFill>
              </a:rPr>
              <a:t>Canadian Journal of Occupational Therapy</a:t>
            </a:r>
            <a:r>
              <a:rPr lang="en-US" sz="2000" dirty="0">
                <a:solidFill>
                  <a:srgbClr val="002654"/>
                </a:solidFill>
              </a:rPr>
              <a:t>, </a:t>
            </a:r>
            <a:r>
              <a:rPr lang="en-US" sz="2000" i="1" dirty="0">
                <a:solidFill>
                  <a:srgbClr val="002654"/>
                </a:solidFill>
              </a:rPr>
              <a:t>83</a:t>
            </a:r>
            <a:r>
              <a:rPr lang="en-US" sz="2000" dirty="0">
                <a:solidFill>
                  <a:srgbClr val="002654"/>
                </a:solidFill>
              </a:rPr>
              <a:t>(2), 68-71. </a:t>
            </a:r>
            <a:r>
              <a:rPr lang="en-US" sz="2000" dirty="0" err="1">
                <a:solidFill>
                  <a:srgbClr val="002654"/>
                </a:solidFill>
              </a:rPr>
              <a:t>doi</a:t>
            </a:r>
            <a:r>
              <a:rPr lang="en-US" sz="2000" dirty="0">
                <a:solidFill>
                  <a:srgbClr val="002654"/>
                </a:solidFill>
              </a:rPr>
              <a:t>: 10.1177/0008417416638842</a:t>
            </a:r>
          </a:p>
          <a:p>
            <a:pPr>
              <a:spcAft>
                <a:spcPts val="600"/>
              </a:spcAft>
            </a:pPr>
            <a:r>
              <a:rPr lang="en-US" sz="2000" dirty="0">
                <a:solidFill>
                  <a:srgbClr val="002654"/>
                </a:solidFill>
              </a:rPr>
              <a:t>2. Cook, A. M., &amp; Polgar, J. M. (2015). </a:t>
            </a:r>
            <a:r>
              <a:rPr lang="en-US" sz="2000" i="1" dirty="0">
                <a:solidFill>
                  <a:srgbClr val="002654"/>
                </a:solidFill>
              </a:rPr>
              <a:t>Cook &amp; Hussey’s assistive technologies: Principles and practice </a:t>
            </a:r>
            <a:r>
              <a:rPr lang="en-US" sz="2000" dirty="0">
                <a:solidFill>
                  <a:srgbClr val="002654"/>
                </a:solidFill>
              </a:rPr>
              <a:t>(4th ed.). St. Louis, MO: Mosby Elsevier</a:t>
            </a:r>
          </a:p>
          <a:p>
            <a:pPr>
              <a:spcAft>
                <a:spcPts val="600"/>
              </a:spcAft>
            </a:pPr>
            <a:r>
              <a:rPr lang="en-US" sz="2000" dirty="0">
                <a:solidFill>
                  <a:srgbClr val="002654"/>
                </a:solidFill>
              </a:rPr>
              <a:t>3. </a:t>
            </a:r>
            <a:r>
              <a:rPr lang="en-US" sz="2000" dirty="0" err="1">
                <a:solidFill>
                  <a:srgbClr val="002654"/>
                </a:solidFill>
              </a:rPr>
              <a:t>Cifuntes</a:t>
            </a:r>
            <a:r>
              <a:rPr lang="en-US" sz="2000" dirty="0">
                <a:solidFill>
                  <a:srgbClr val="002654"/>
                </a:solidFill>
              </a:rPr>
              <a:t>, C.A. &amp; </a:t>
            </a:r>
            <a:r>
              <a:rPr lang="en-US" sz="2000" dirty="0" err="1">
                <a:solidFill>
                  <a:srgbClr val="002654"/>
                </a:solidFill>
              </a:rPr>
              <a:t>Frizera</a:t>
            </a:r>
            <a:r>
              <a:rPr lang="en-US" sz="2000" dirty="0">
                <a:solidFill>
                  <a:srgbClr val="002654"/>
                </a:solidFill>
              </a:rPr>
              <a:t>, A. (2016). </a:t>
            </a:r>
            <a:r>
              <a:rPr lang="en-US" sz="2000" i="1" dirty="0">
                <a:solidFill>
                  <a:srgbClr val="002654"/>
                </a:solidFill>
              </a:rPr>
              <a:t>Human-robot interaction strategies for walker-assisted locomotion</a:t>
            </a:r>
            <a:r>
              <a:rPr lang="en-US" sz="2000" dirty="0">
                <a:solidFill>
                  <a:srgbClr val="002654"/>
                </a:solidFill>
              </a:rPr>
              <a:t>. Switzerland: Springer International    Publishing.</a:t>
            </a:r>
          </a:p>
          <a:p>
            <a:endParaRPr lang="en-US" dirty="0"/>
          </a:p>
        </p:txBody>
      </p:sp>
      <p:pic>
        <p:nvPicPr>
          <p:cNvPr id="6" name="Picture 5">
            <a:extLst>
              <a:ext uri="{FF2B5EF4-FFF2-40B4-BE49-F238E27FC236}">
                <a16:creationId xmlns:a16="http://schemas.microsoft.com/office/drawing/2014/main" id="{C28BAD02-24C1-8242-96F8-AAAD0071EE92}"/>
              </a:ext>
            </a:extLst>
          </p:cNvPr>
          <p:cNvPicPr>
            <a:picLocks noChangeAspect="1"/>
          </p:cNvPicPr>
          <p:nvPr/>
        </p:nvPicPr>
        <p:blipFill rotWithShape="1">
          <a:blip r:embed="rId6"/>
          <a:srcRect t="13959" r="7062" b="7782"/>
          <a:stretch/>
        </p:blipFill>
        <p:spPr>
          <a:xfrm>
            <a:off x="39285205" y="3304809"/>
            <a:ext cx="3172857" cy="1359777"/>
          </a:xfrm>
          <a:prstGeom prst="rect">
            <a:avLst/>
          </a:prstGeom>
        </p:spPr>
      </p:pic>
      <p:pic>
        <p:nvPicPr>
          <p:cNvPr id="9" name="Picture 8">
            <a:extLst>
              <a:ext uri="{FF2B5EF4-FFF2-40B4-BE49-F238E27FC236}">
                <a16:creationId xmlns:a16="http://schemas.microsoft.com/office/drawing/2014/main" id="{3667272C-0B82-BD40-A302-0093B0A1205F}"/>
              </a:ext>
            </a:extLst>
          </p:cNvPr>
          <p:cNvPicPr>
            <a:picLocks noChangeAspect="1"/>
          </p:cNvPicPr>
          <p:nvPr/>
        </p:nvPicPr>
        <p:blipFill rotWithShape="1">
          <a:blip r:embed="rId7"/>
          <a:srcRect l="5548" t="3979" r="8421" b="7439"/>
          <a:stretch/>
        </p:blipFill>
        <p:spPr>
          <a:xfrm>
            <a:off x="37891859" y="1111762"/>
            <a:ext cx="5220947" cy="2222870"/>
          </a:xfrm>
          <a:prstGeom prst="rect">
            <a:avLst/>
          </a:prstGeom>
        </p:spPr>
      </p:pic>
      <p:sp>
        <p:nvSpPr>
          <p:cNvPr id="95" name="Google Shape;95;p13"/>
          <p:cNvSpPr txBox="1"/>
          <p:nvPr/>
        </p:nvSpPr>
        <p:spPr>
          <a:xfrm>
            <a:off x="907929" y="1302565"/>
            <a:ext cx="42716449" cy="3539430"/>
          </a:xfrm>
          <a:prstGeom prst="rect">
            <a:avLst/>
          </a:prstGeom>
          <a:noFill/>
          <a:ln>
            <a:noFill/>
          </a:ln>
        </p:spPr>
        <p:txBody>
          <a:bodyPr spcFirstLastPara="1" wrap="square" lIns="91425" tIns="45700" rIns="91425" bIns="45700" anchor="t" anchorCtr="0">
            <a:noAutofit/>
          </a:bodyPr>
          <a:lstStyle/>
          <a:p>
            <a:pPr algn="ctr"/>
            <a:r>
              <a:rPr lang="en-US" sz="6000" b="1" dirty="0">
                <a:solidFill>
                  <a:srgbClr val="002654"/>
                </a:solidFill>
                <a:latin typeface="+mj-lt"/>
                <a:ea typeface="Libre Franklin"/>
                <a:cs typeface="Libre Franklin"/>
                <a:sym typeface="Libre Franklin"/>
              </a:rPr>
              <a:t>An Interprofessional Experience: Home &amp; Community Participation in Bogotá, Colombia </a:t>
            </a:r>
          </a:p>
          <a:p>
            <a:pPr marL="0" marR="0" lvl="0" indent="0" algn="ctr" rtl="0">
              <a:spcBef>
                <a:spcPts val="0"/>
              </a:spcBef>
              <a:spcAft>
                <a:spcPts val="0"/>
              </a:spcAft>
              <a:buNone/>
            </a:pPr>
            <a:endParaRPr sz="1050" dirty="0">
              <a:latin typeface="+mj-lt"/>
            </a:endParaRPr>
          </a:p>
          <a:p>
            <a:pPr algn="ctr"/>
            <a:r>
              <a:rPr lang="en-US" sz="4000" dirty="0">
                <a:solidFill>
                  <a:srgbClr val="002654"/>
                </a:solidFill>
                <a:ea typeface="Libre Franklin"/>
                <a:cs typeface="Libre Franklin"/>
                <a:sym typeface="Libre Franklin"/>
              </a:rPr>
              <a:t>Lucy Tamberrino</a:t>
            </a:r>
            <a:r>
              <a:rPr lang="en-US" sz="4000" baseline="30000" dirty="0">
                <a:solidFill>
                  <a:srgbClr val="002654"/>
                </a:solidFill>
                <a:ea typeface="Libre Franklin"/>
                <a:cs typeface="Libre Franklin"/>
                <a:sym typeface="Libre Franklin"/>
              </a:rPr>
              <a:t>1</a:t>
            </a:r>
            <a:r>
              <a:rPr lang="en-US" sz="4000" dirty="0">
                <a:solidFill>
                  <a:srgbClr val="002654"/>
                </a:solidFill>
                <a:ea typeface="Libre Franklin"/>
                <a:cs typeface="Libre Franklin"/>
                <a:sym typeface="Libre Franklin"/>
              </a:rPr>
              <a:t>, Kimberly Greenberg</a:t>
            </a:r>
            <a:r>
              <a:rPr lang="en-US" sz="4000" baseline="30000" dirty="0">
                <a:solidFill>
                  <a:srgbClr val="002654"/>
                </a:solidFill>
                <a:ea typeface="Libre Franklin"/>
                <a:cs typeface="Libre Franklin"/>
                <a:sym typeface="Libre Franklin"/>
              </a:rPr>
              <a:t>1</a:t>
            </a:r>
            <a:r>
              <a:rPr lang="en-US" sz="4000" dirty="0">
                <a:solidFill>
                  <a:srgbClr val="002654"/>
                </a:solidFill>
                <a:ea typeface="Libre Franklin"/>
                <a:cs typeface="Libre Franklin"/>
                <a:sym typeface="Libre Franklin"/>
              </a:rPr>
              <a:t>, Karen Jacobs</a:t>
            </a:r>
            <a:r>
              <a:rPr lang="en-US" sz="4000" baseline="30000" dirty="0">
                <a:solidFill>
                  <a:srgbClr val="002654"/>
                </a:solidFill>
                <a:ea typeface="Libre Franklin"/>
                <a:cs typeface="Libre Franklin"/>
                <a:sym typeface="Libre Franklin"/>
              </a:rPr>
              <a:t>1</a:t>
            </a:r>
            <a:r>
              <a:rPr lang="en-US" sz="4000" dirty="0">
                <a:solidFill>
                  <a:srgbClr val="002654"/>
                </a:solidFill>
                <a:ea typeface="Libre Franklin"/>
                <a:cs typeface="Libre Franklin"/>
                <a:sym typeface="Libre Franklin"/>
              </a:rPr>
              <a:t>, </a:t>
            </a:r>
            <a:r>
              <a:rPr lang="en-US" sz="4000" dirty="0">
                <a:solidFill>
                  <a:srgbClr val="002654"/>
                </a:solidFill>
              </a:rPr>
              <a:t>Rebecca Pierce Khurshid</a:t>
            </a:r>
            <a:r>
              <a:rPr lang="en-US" sz="4000" baseline="30000" dirty="0">
                <a:solidFill>
                  <a:srgbClr val="002654"/>
                </a:solidFill>
              </a:rPr>
              <a:t>1</a:t>
            </a:r>
            <a:r>
              <a:rPr lang="en-US" sz="4000" dirty="0">
                <a:solidFill>
                  <a:srgbClr val="002654"/>
                </a:solidFill>
              </a:rPr>
              <a:t>, </a:t>
            </a:r>
          </a:p>
          <a:p>
            <a:pPr algn="ctr"/>
            <a:r>
              <a:rPr lang="en-US" sz="4000" dirty="0">
                <a:solidFill>
                  <a:srgbClr val="002654"/>
                </a:solidFill>
                <a:ea typeface="Libre Franklin"/>
                <a:cs typeface="Libre Franklin"/>
                <a:sym typeface="Libre Franklin"/>
              </a:rPr>
              <a:t>Marcela Múnera</a:t>
            </a:r>
            <a:r>
              <a:rPr lang="en-US" sz="4000" baseline="30000" dirty="0">
                <a:solidFill>
                  <a:srgbClr val="002654"/>
                </a:solidFill>
                <a:ea typeface="Libre Franklin"/>
                <a:cs typeface="Libre Franklin"/>
                <a:sym typeface="Libre Franklin"/>
              </a:rPr>
              <a:t>2</a:t>
            </a:r>
            <a:r>
              <a:rPr lang="en-US" sz="4000" dirty="0">
                <a:solidFill>
                  <a:srgbClr val="002654"/>
                </a:solidFill>
                <a:ea typeface="Libre Franklin"/>
                <a:cs typeface="Libre Franklin"/>
                <a:sym typeface="Libre Franklin"/>
              </a:rPr>
              <a:t>, Carlos Cifuentes</a:t>
            </a:r>
            <a:r>
              <a:rPr lang="en-US" sz="4000" baseline="30000" dirty="0">
                <a:solidFill>
                  <a:srgbClr val="002654"/>
                </a:solidFill>
                <a:ea typeface="Libre Franklin"/>
                <a:cs typeface="Libre Franklin"/>
                <a:sym typeface="Libre Franklin"/>
              </a:rPr>
              <a:t>2</a:t>
            </a:r>
            <a:r>
              <a:rPr lang="en-US" sz="4000" dirty="0">
                <a:solidFill>
                  <a:srgbClr val="002654"/>
                </a:solidFill>
                <a:ea typeface="Libre Franklin"/>
                <a:cs typeface="Libre Franklin"/>
                <a:sym typeface="Libre Franklin"/>
              </a:rPr>
              <a:t>, &amp; Andrea Garzón</a:t>
            </a:r>
            <a:r>
              <a:rPr lang="en-US" sz="4000" baseline="30000" dirty="0">
                <a:solidFill>
                  <a:srgbClr val="002654"/>
                </a:solidFill>
                <a:ea typeface="Libre Franklin"/>
                <a:cs typeface="Libre Franklin"/>
                <a:sym typeface="Libre Franklin"/>
              </a:rPr>
              <a:t>3</a:t>
            </a:r>
            <a:endParaRPr lang="en-US" sz="4000" dirty="0">
              <a:solidFill>
                <a:srgbClr val="002654"/>
              </a:solidFill>
              <a:ea typeface="Libre Franklin"/>
              <a:cs typeface="Libre Franklin"/>
              <a:sym typeface="Libre Franklin"/>
            </a:endParaRPr>
          </a:p>
          <a:p>
            <a:pPr algn="ctr"/>
            <a:r>
              <a:rPr lang="en-US" sz="4000" baseline="30000" dirty="0">
                <a:solidFill>
                  <a:srgbClr val="002654"/>
                </a:solidFill>
                <a:ea typeface="Libre Franklin"/>
                <a:cs typeface="Libre Franklin"/>
                <a:sym typeface="Libre Franklin"/>
              </a:rPr>
              <a:t>1</a:t>
            </a:r>
            <a:r>
              <a:rPr lang="en-US" sz="4000" dirty="0">
                <a:solidFill>
                  <a:srgbClr val="002654"/>
                </a:solidFill>
                <a:ea typeface="Libre Franklin"/>
                <a:cs typeface="Libre Franklin"/>
                <a:sym typeface="Libre Franklin"/>
              </a:rPr>
              <a:t>Boston University,  </a:t>
            </a:r>
            <a:r>
              <a:rPr lang="en-US" sz="4000" baseline="30000" dirty="0">
                <a:solidFill>
                  <a:srgbClr val="002654"/>
                </a:solidFill>
                <a:ea typeface="Libre Franklin"/>
                <a:cs typeface="Libre Franklin"/>
                <a:sym typeface="Libre Franklin"/>
              </a:rPr>
              <a:t>2</a:t>
            </a:r>
            <a:r>
              <a:rPr lang="en-US" sz="4000" dirty="0">
                <a:solidFill>
                  <a:srgbClr val="002654"/>
                </a:solidFill>
                <a:ea typeface="Libre Franklin"/>
                <a:cs typeface="Libre Franklin"/>
                <a:sym typeface="Libre Franklin"/>
              </a:rPr>
              <a:t>Escuela </a:t>
            </a:r>
            <a:r>
              <a:rPr lang="en-US" sz="4000" dirty="0" err="1">
                <a:solidFill>
                  <a:srgbClr val="002654"/>
                </a:solidFill>
                <a:ea typeface="Libre Franklin"/>
                <a:cs typeface="Libre Franklin"/>
                <a:sym typeface="Libre Franklin"/>
              </a:rPr>
              <a:t>Colombiana</a:t>
            </a:r>
            <a:r>
              <a:rPr lang="en-US" sz="4000" dirty="0">
                <a:solidFill>
                  <a:srgbClr val="002654"/>
                </a:solidFill>
                <a:ea typeface="Libre Franklin"/>
                <a:cs typeface="Libre Franklin"/>
                <a:sym typeface="Libre Franklin"/>
              </a:rPr>
              <a:t> De </a:t>
            </a:r>
            <a:r>
              <a:rPr lang="en-US" sz="4000" dirty="0" err="1">
                <a:solidFill>
                  <a:srgbClr val="002654"/>
                </a:solidFill>
                <a:ea typeface="Libre Franklin"/>
                <a:cs typeface="Libre Franklin"/>
                <a:sym typeface="Libre Franklin"/>
              </a:rPr>
              <a:t>Ingeneria</a:t>
            </a:r>
            <a:r>
              <a:rPr lang="en-US" sz="4000" dirty="0">
                <a:solidFill>
                  <a:srgbClr val="002654"/>
                </a:solidFill>
                <a:ea typeface="Libre Franklin"/>
                <a:cs typeface="Libre Franklin"/>
                <a:sym typeface="Libre Franklin"/>
              </a:rPr>
              <a:t> Julio </a:t>
            </a:r>
            <a:r>
              <a:rPr lang="en-US" sz="4000" dirty="0" err="1">
                <a:solidFill>
                  <a:srgbClr val="002654"/>
                </a:solidFill>
                <a:ea typeface="Libre Franklin"/>
                <a:cs typeface="Libre Franklin"/>
                <a:sym typeface="Libre Franklin"/>
              </a:rPr>
              <a:t>Garavito</a:t>
            </a:r>
            <a:r>
              <a:rPr lang="en-US" sz="4000" dirty="0">
                <a:solidFill>
                  <a:srgbClr val="002654"/>
                </a:solidFill>
                <a:ea typeface="Libre Franklin"/>
                <a:cs typeface="Libre Franklin"/>
                <a:sym typeface="Libre Franklin"/>
              </a:rPr>
              <a:t>, </a:t>
            </a:r>
            <a:r>
              <a:rPr lang="en-US" sz="4000" baseline="30000" dirty="0">
                <a:solidFill>
                  <a:srgbClr val="002654"/>
                </a:solidFill>
                <a:ea typeface="Libre Franklin"/>
                <a:cs typeface="Libre Franklin"/>
                <a:sym typeface="Libre Franklin"/>
              </a:rPr>
              <a:t>3</a:t>
            </a:r>
            <a:r>
              <a:rPr lang="en-US" sz="4000" dirty="0">
                <a:solidFill>
                  <a:srgbClr val="002654"/>
                </a:solidFill>
                <a:ea typeface="Libre Franklin"/>
                <a:cs typeface="Libre Franklin"/>
                <a:sym typeface="Libre Franklin"/>
              </a:rPr>
              <a:t>Mobility</a:t>
            </a:r>
            <a:r>
              <a:rPr lang="en-US" sz="4000" dirty="0">
                <a:solidFill>
                  <a:srgbClr val="002654"/>
                </a:solidFill>
                <a:latin typeface="+mj-lt"/>
                <a:ea typeface="Libre Franklin"/>
                <a:cs typeface="Libre Franklin"/>
                <a:sym typeface="Libre Franklin"/>
              </a:rPr>
              <a:t> </a:t>
            </a:r>
            <a:endParaRPr sz="4000" dirty="0">
              <a:solidFill>
                <a:srgbClr val="002654"/>
              </a:solidFill>
              <a:latin typeface="+mj-lt"/>
            </a:endParaRPr>
          </a:p>
        </p:txBody>
      </p:sp>
      <p:sp>
        <p:nvSpPr>
          <p:cNvPr id="2" name="TextBox 1">
            <a:extLst>
              <a:ext uri="{FF2B5EF4-FFF2-40B4-BE49-F238E27FC236}">
                <a16:creationId xmlns:a16="http://schemas.microsoft.com/office/drawing/2014/main" id="{DB878D1E-DE03-6746-B77A-DF58E61DAA9B}"/>
              </a:ext>
            </a:extLst>
          </p:cNvPr>
          <p:cNvSpPr txBox="1"/>
          <p:nvPr/>
        </p:nvSpPr>
        <p:spPr>
          <a:xfrm>
            <a:off x="15440172" y="29495676"/>
            <a:ext cx="14550280" cy="3416320"/>
          </a:xfrm>
          <a:prstGeom prst="rect">
            <a:avLst/>
          </a:prstGeom>
          <a:noFill/>
        </p:spPr>
        <p:txBody>
          <a:bodyPr wrap="square" rtlCol="0">
            <a:spAutoFit/>
          </a:bodyPr>
          <a:lstStyle/>
          <a:p>
            <a:r>
              <a:rPr lang="en-US" sz="2400" dirty="0">
                <a:solidFill>
                  <a:srgbClr val="002654"/>
                </a:solidFill>
              </a:rPr>
              <a:t>This work was supported by the </a:t>
            </a:r>
            <a:r>
              <a:rPr lang="en-US" sz="2400" i="1" dirty="0">
                <a:solidFill>
                  <a:srgbClr val="002654"/>
                </a:solidFill>
              </a:rPr>
              <a:t>100,000 Strong in the Americas Project</a:t>
            </a:r>
            <a:r>
              <a:rPr lang="en-US" sz="2400" dirty="0">
                <a:solidFill>
                  <a:srgbClr val="002654"/>
                </a:solidFill>
              </a:rPr>
              <a:t>. A special thanks to the Mobility Group’s General Manager María del Pilar </a:t>
            </a:r>
            <a:r>
              <a:rPr lang="en-US" sz="2400" dirty="0" err="1">
                <a:solidFill>
                  <a:srgbClr val="002654"/>
                </a:solidFill>
              </a:rPr>
              <a:t>Núñez</a:t>
            </a:r>
            <a:r>
              <a:rPr lang="en-US" sz="2400" dirty="0">
                <a:solidFill>
                  <a:srgbClr val="002654"/>
                </a:solidFill>
              </a:rPr>
              <a:t> and the clinicians for their assistance in recruiting participants and providing a location for data collection. Thank you to the work of Daniel Gómez, Ramón Sánchez, and Steven Martinez for translating documents between English and Spanish, interpreting meetings conducted in Spanish, and providing cultural consultations. The researchers would like to extend their gratitude to the Boston University statisticians at MSSP: Kathryn </a:t>
            </a:r>
            <a:r>
              <a:rPr lang="en-US" sz="2400" dirty="0" err="1">
                <a:solidFill>
                  <a:srgbClr val="002654"/>
                </a:solidFill>
              </a:rPr>
              <a:t>Haglich</a:t>
            </a:r>
            <a:r>
              <a:rPr lang="en-US" sz="2400" dirty="0">
                <a:solidFill>
                  <a:srgbClr val="002654"/>
                </a:solidFill>
              </a:rPr>
              <a:t>, </a:t>
            </a:r>
            <a:r>
              <a:rPr lang="en-US" sz="2400" dirty="0" err="1">
                <a:solidFill>
                  <a:srgbClr val="002654"/>
                </a:solidFill>
              </a:rPr>
              <a:t>Gahyun</a:t>
            </a:r>
            <a:r>
              <a:rPr lang="en-US" sz="2400" dirty="0">
                <a:solidFill>
                  <a:srgbClr val="002654"/>
                </a:solidFill>
              </a:rPr>
              <a:t> Grace Kim, </a:t>
            </a:r>
            <a:r>
              <a:rPr lang="en-US" sz="2400" dirty="0" err="1">
                <a:solidFill>
                  <a:srgbClr val="002654"/>
                </a:solidFill>
              </a:rPr>
              <a:t>Shixin</a:t>
            </a:r>
            <a:r>
              <a:rPr lang="en-US" sz="2400" dirty="0">
                <a:solidFill>
                  <a:srgbClr val="002654"/>
                </a:solidFill>
              </a:rPr>
              <a:t> Liang, and Ryan Frost. </a:t>
            </a:r>
          </a:p>
          <a:p>
            <a:endParaRPr lang="en-US" sz="2400" dirty="0">
              <a:solidFill>
                <a:srgbClr val="002654"/>
              </a:solidFill>
            </a:endParaRPr>
          </a:p>
          <a:p>
            <a:endParaRPr lang="en-US" sz="2400" dirty="0">
              <a:solidFill>
                <a:srgbClr val="002654"/>
              </a:solidFill>
            </a:endParaRPr>
          </a:p>
        </p:txBody>
      </p:sp>
      <p:sp>
        <p:nvSpPr>
          <p:cNvPr id="37" name="Google Shape;92;p13">
            <a:extLst>
              <a:ext uri="{FF2B5EF4-FFF2-40B4-BE49-F238E27FC236}">
                <a16:creationId xmlns:a16="http://schemas.microsoft.com/office/drawing/2014/main" id="{99F516E2-B287-9847-A3D6-52E36E455B0B}"/>
              </a:ext>
            </a:extLst>
          </p:cNvPr>
          <p:cNvSpPr txBox="1"/>
          <p:nvPr/>
        </p:nvSpPr>
        <p:spPr>
          <a:xfrm>
            <a:off x="30690432" y="17219020"/>
            <a:ext cx="12177069" cy="837270"/>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LIMITATIONS</a:t>
            </a:r>
            <a:endParaRPr sz="5400" dirty="0"/>
          </a:p>
        </p:txBody>
      </p:sp>
      <p:sp>
        <p:nvSpPr>
          <p:cNvPr id="5" name="TextBox 4">
            <a:extLst>
              <a:ext uri="{FF2B5EF4-FFF2-40B4-BE49-F238E27FC236}">
                <a16:creationId xmlns:a16="http://schemas.microsoft.com/office/drawing/2014/main" id="{58513625-63D7-D841-B221-8A2BF8FAC178}"/>
              </a:ext>
            </a:extLst>
          </p:cNvPr>
          <p:cNvSpPr txBox="1"/>
          <p:nvPr/>
        </p:nvSpPr>
        <p:spPr>
          <a:xfrm>
            <a:off x="30686800" y="18171183"/>
            <a:ext cx="12302622" cy="1569660"/>
          </a:xfrm>
          <a:prstGeom prst="rect">
            <a:avLst/>
          </a:prstGeom>
          <a:noFill/>
        </p:spPr>
        <p:txBody>
          <a:bodyPr wrap="square" rtlCol="0">
            <a:spAutoFit/>
          </a:bodyPr>
          <a:lstStyle/>
          <a:p>
            <a:r>
              <a:rPr lang="en-US" sz="2400" dirty="0">
                <a:solidFill>
                  <a:srgbClr val="002654"/>
                </a:solidFill>
              </a:rPr>
              <a:t>The study had some limitations including: small sample size, limited access to participants (data collection was only three days), and researchers were not native Spanish-speakers. In addition, the two instruments used were not standardized for the Colombian population. </a:t>
            </a:r>
          </a:p>
        </p:txBody>
      </p:sp>
      <p:sp>
        <p:nvSpPr>
          <p:cNvPr id="10" name="TextBox 9">
            <a:extLst>
              <a:ext uri="{FF2B5EF4-FFF2-40B4-BE49-F238E27FC236}">
                <a16:creationId xmlns:a16="http://schemas.microsoft.com/office/drawing/2014/main" id="{0550432E-91A7-514A-B226-6250D249DAE9}"/>
              </a:ext>
            </a:extLst>
          </p:cNvPr>
          <p:cNvSpPr txBox="1"/>
          <p:nvPr/>
        </p:nvSpPr>
        <p:spPr>
          <a:xfrm>
            <a:off x="30995232" y="27266923"/>
            <a:ext cx="5904112" cy="830997"/>
          </a:xfrm>
          <a:prstGeom prst="rect">
            <a:avLst/>
          </a:prstGeom>
          <a:noFill/>
        </p:spPr>
        <p:txBody>
          <a:bodyPr wrap="square" rtlCol="0">
            <a:spAutoFit/>
          </a:bodyPr>
          <a:lstStyle/>
          <a:p>
            <a:r>
              <a:rPr lang="en-US" sz="2400" b="1" dirty="0">
                <a:solidFill>
                  <a:srgbClr val="002654"/>
                </a:solidFill>
              </a:rPr>
              <a:t>Figure 2</a:t>
            </a:r>
            <a:r>
              <a:rPr lang="en-US" sz="2400" dirty="0">
                <a:solidFill>
                  <a:srgbClr val="002654"/>
                </a:solidFill>
              </a:rPr>
              <a:t> Cross Walk at Avenida Calle 116 #18-60, Bogotá, Cundinamarca</a:t>
            </a:r>
            <a:endParaRPr lang="en-US" sz="2400" b="1" dirty="0">
              <a:solidFill>
                <a:srgbClr val="002654"/>
              </a:solidFill>
            </a:endParaRPr>
          </a:p>
        </p:txBody>
      </p:sp>
      <p:sp>
        <p:nvSpPr>
          <p:cNvPr id="40" name="TextBox 39">
            <a:extLst>
              <a:ext uri="{FF2B5EF4-FFF2-40B4-BE49-F238E27FC236}">
                <a16:creationId xmlns:a16="http://schemas.microsoft.com/office/drawing/2014/main" id="{1A462C74-71DD-3F47-88A6-77E4EBF6F8BC}"/>
              </a:ext>
            </a:extLst>
          </p:cNvPr>
          <p:cNvSpPr txBox="1"/>
          <p:nvPr/>
        </p:nvSpPr>
        <p:spPr>
          <a:xfrm>
            <a:off x="23441592" y="15204273"/>
            <a:ext cx="5543361" cy="830997"/>
          </a:xfrm>
          <a:prstGeom prst="rect">
            <a:avLst/>
          </a:prstGeom>
          <a:noFill/>
        </p:spPr>
        <p:txBody>
          <a:bodyPr wrap="square" rtlCol="0">
            <a:spAutoFit/>
          </a:bodyPr>
          <a:lstStyle/>
          <a:p>
            <a:r>
              <a:rPr lang="en-US" sz="2400" b="1" dirty="0">
                <a:solidFill>
                  <a:srgbClr val="002654"/>
                </a:solidFill>
              </a:rPr>
              <a:t>Figure 1</a:t>
            </a:r>
            <a:r>
              <a:rPr lang="en-US" sz="2400" dirty="0">
                <a:solidFill>
                  <a:srgbClr val="002654"/>
                </a:solidFill>
              </a:rPr>
              <a:t> Sidewalk at Calle 11 #6-50, Bogotá, Colombia</a:t>
            </a:r>
            <a:endParaRPr lang="en-US" sz="2400" b="1" dirty="0">
              <a:solidFill>
                <a:srgbClr val="002654"/>
              </a:solidFill>
            </a:endParaRPr>
          </a:p>
        </p:txBody>
      </p:sp>
      <p:sp>
        <p:nvSpPr>
          <p:cNvPr id="41" name="TextBox 40">
            <a:extLst>
              <a:ext uri="{FF2B5EF4-FFF2-40B4-BE49-F238E27FC236}">
                <a16:creationId xmlns:a16="http://schemas.microsoft.com/office/drawing/2014/main" id="{1F5B83E8-ACA1-034B-9D99-5E91C00D346F}"/>
              </a:ext>
            </a:extLst>
          </p:cNvPr>
          <p:cNvSpPr txBox="1"/>
          <p:nvPr/>
        </p:nvSpPr>
        <p:spPr>
          <a:xfrm>
            <a:off x="37919568" y="28190541"/>
            <a:ext cx="4566203" cy="830997"/>
          </a:xfrm>
          <a:prstGeom prst="rect">
            <a:avLst/>
          </a:prstGeom>
          <a:noFill/>
        </p:spPr>
        <p:txBody>
          <a:bodyPr wrap="square" rtlCol="0">
            <a:spAutoFit/>
          </a:bodyPr>
          <a:lstStyle/>
          <a:p>
            <a:r>
              <a:rPr lang="en-US" sz="2400" b="1" dirty="0">
                <a:solidFill>
                  <a:srgbClr val="002654"/>
                </a:solidFill>
              </a:rPr>
              <a:t>Figure 3</a:t>
            </a:r>
            <a:r>
              <a:rPr lang="en-US" sz="2400" dirty="0">
                <a:solidFill>
                  <a:srgbClr val="002654"/>
                </a:solidFill>
              </a:rPr>
              <a:t> Sidewalk at Calle 10 #950, Bogotá, Colombia</a:t>
            </a:r>
            <a:endParaRPr lang="en-US" sz="2400" b="1" dirty="0">
              <a:solidFill>
                <a:srgbClr val="002654"/>
              </a:solidFill>
            </a:endParaRPr>
          </a:p>
        </p:txBody>
      </p:sp>
      <p:sp>
        <p:nvSpPr>
          <p:cNvPr id="46" name="Google Shape;92;p13">
            <a:extLst>
              <a:ext uri="{FF2B5EF4-FFF2-40B4-BE49-F238E27FC236}">
                <a16:creationId xmlns:a16="http://schemas.microsoft.com/office/drawing/2014/main" id="{26210C10-FF63-C74E-BD58-00A09281B70B}"/>
              </a:ext>
            </a:extLst>
          </p:cNvPr>
          <p:cNvSpPr txBox="1"/>
          <p:nvPr/>
        </p:nvSpPr>
        <p:spPr>
          <a:xfrm>
            <a:off x="907928" y="20437272"/>
            <a:ext cx="13299067" cy="629530"/>
          </a:xfrm>
          <a:prstGeom prst="rect">
            <a:avLst/>
          </a:prstGeom>
          <a:solidFill>
            <a:srgbClr val="CC0000"/>
          </a:solidFill>
          <a:ln>
            <a:noFill/>
          </a:ln>
        </p:spPr>
        <p:txBody>
          <a:bodyPr spcFirstLastPara="1" wrap="square" lIns="106650" tIns="53325" rIns="106650" bIns="53325" anchor="ctr" anchorCtr="1">
            <a:noAutofit/>
          </a:bodyPr>
          <a:lstStyle/>
          <a:p>
            <a:pPr marL="0" marR="0" lvl="0" indent="0" algn="ctr" rtl="0">
              <a:spcBef>
                <a:spcPts val="0"/>
              </a:spcBef>
              <a:spcAft>
                <a:spcPts val="0"/>
              </a:spcAft>
              <a:buNone/>
            </a:pPr>
            <a:r>
              <a:rPr lang="en-US" sz="5400" b="1" dirty="0">
                <a:solidFill>
                  <a:schemeClr val="lt1"/>
                </a:solidFill>
              </a:rPr>
              <a:t>METHODS</a:t>
            </a:r>
            <a:endParaRPr sz="5400" dirty="0"/>
          </a:p>
        </p:txBody>
      </p:sp>
      <p:sp>
        <p:nvSpPr>
          <p:cNvPr id="4" name="Rectangle 3">
            <a:extLst>
              <a:ext uri="{FF2B5EF4-FFF2-40B4-BE49-F238E27FC236}">
                <a16:creationId xmlns:a16="http://schemas.microsoft.com/office/drawing/2014/main" id="{72C49475-17F8-8B45-804F-A80FA23BAA3C}"/>
              </a:ext>
            </a:extLst>
          </p:cNvPr>
          <p:cNvSpPr/>
          <p:nvPr/>
        </p:nvSpPr>
        <p:spPr>
          <a:xfrm>
            <a:off x="29481611" y="5481515"/>
            <a:ext cx="13649447" cy="11987897"/>
          </a:xfrm>
          <a:prstGeom prst="rect">
            <a:avLst/>
          </a:prstGeom>
        </p:spPr>
        <p:txBody>
          <a:bodyPr wrap="square">
            <a:spAutoFit/>
          </a:bodyPr>
          <a:lstStyle/>
          <a:p>
            <a:r>
              <a:rPr lang="en-US" sz="2400" i="1" dirty="0">
                <a:solidFill>
                  <a:srgbClr val="002654"/>
                </a:solidFill>
                <a:latin typeface="Times New Roman" panose="02020603050405020304" pitchFamily="18" charset="0"/>
                <a:ea typeface="Times New Roman" panose="02020603050405020304" pitchFamily="18" charset="0"/>
              </a:rPr>
              <a:t> </a:t>
            </a:r>
            <a:r>
              <a:rPr lang="en-US" sz="2400" i="1" dirty="0">
                <a:solidFill>
                  <a:srgbClr val="002654"/>
                </a:solidFill>
                <a:latin typeface="+mn-lt"/>
                <a:ea typeface="Times New Roman" panose="02020603050405020304" pitchFamily="18" charset="0"/>
              </a:rPr>
              <a:t>HACE</a:t>
            </a:r>
            <a:endParaRPr lang="en-US" sz="2400" dirty="0">
              <a:solidFill>
                <a:srgbClr val="002654"/>
              </a:solidFill>
              <a:latin typeface="+mn-lt"/>
              <a:ea typeface="Times New Roman" panose="02020603050405020304" pitchFamily="18" charset="0"/>
            </a:endParaRPr>
          </a:p>
          <a:p>
            <a:pPr>
              <a:spcAft>
                <a:spcPts val="600"/>
              </a:spcAft>
            </a:pPr>
            <a:r>
              <a:rPr lang="en-US" sz="2400" dirty="0">
                <a:solidFill>
                  <a:srgbClr val="002654"/>
                </a:solidFill>
                <a:latin typeface="+mn-lt"/>
                <a:ea typeface="Times New Roman" panose="02020603050405020304" pitchFamily="18" charset="0"/>
              </a:rPr>
              <a:t>The data indicates that the participants are experiencing many environmental barriers in the home. Over 85% of participants indicated that they must travel up/down stairs to get to their home. These individuals have very little environmental adaptations to support them if they are unable to use the stairs with their AT device; 33% do not have a ramp at the main entrance of their home and ~ 97% do not have an elevator or chairlift. This data suggests that AT devices for mobility should be designed to support individuals as they travel up/down stairs in the home.  The data also suggests that participants experience many environmental barriers in the community. While there may be some accessible and safe parks/walking areas, public places to sit and rest, public transportation, and handicap parking in the community, the majority of participants (80.8%) shared that there are not enough of these things to support full participation in community mobility. The majority of participants (97.6%) shared that there is a substantial shortage of curb cuts and accessible public transportation. This data suggests that AT devices for mobility should be designed to support individuals as they travel on uneven sidewalks/pathways without curb cuts and as they travel using public transportation. In terms of the social/cultural context, this data suggests that participants have an overall positive perception of how their family and community members treat them as they navigate their environment </a:t>
            </a:r>
            <a:r>
              <a:rPr lang="en-US" sz="2400" dirty="0">
                <a:solidFill>
                  <a:srgbClr val="002654"/>
                </a:solidFill>
                <a:latin typeface="+mn-lt"/>
                <a:ea typeface="Libre Franklin" pitchFamily="2" charset="77"/>
              </a:rPr>
              <a:t>with ambulatory challenges. However, participant data appeared to lean less positively in regards to the question assessing community stigma (30% partially-to-strongly agreed that people in their community have negative perceptions about people with disabilities). Consequently, </a:t>
            </a:r>
            <a:r>
              <a:rPr lang="en-US" sz="2400" dirty="0">
                <a:solidFill>
                  <a:srgbClr val="002654"/>
                </a:solidFill>
                <a:latin typeface="+mn-lt"/>
                <a:ea typeface="Times New Roman" panose="02020603050405020304" pitchFamily="18" charset="0"/>
              </a:rPr>
              <a:t>AT devices for mobility should be designed in a way that supports, and does not detract from, the individual’s ability to take part in social interactions.</a:t>
            </a:r>
          </a:p>
          <a:p>
            <a:r>
              <a:rPr lang="en-US" sz="2400" i="1" dirty="0">
                <a:solidFill>
                  <a:srgbClr val="002654"/>
                </a:solidFill>
                <a:latin typeface="+mn-lt"/>
                <a:ea typeface="Times New Roman" panose="02020603050405020304" pitchFamily="18" charset="0"/>
              </a:rPr>
              <a:t> QUEST</a:t>
            </a:r>
            <a:endParaRPr lang="en-US" sz="2400" dirty="0">
              <a:solidFill>
                <a:srgbClr val="002654"/>
              </a:solidFill>
              <a:latin typeface="+mn-lt"/>
              <a:ea typeface="Times New Roman" panose="02020603050405020304" pitchFamily="18" charset="0"/>
            </a:endParaRPr>
          </a:p>
          <a:p>
            <a:r>
              <a:rPr lang="en-US" sz="2400" dirty="0">
                <a:solidFill>
                  <a:srgbClr val="002654"/>
                </a:solidFill>
                <a:latin typeface="+mn-lt"/>
                <a:ea typeface="Times New Roman" panose="02020603050405020304" pitchFamily="18" charset="0"/>
              </a:rPr>
              <a:t>The data depicted in Table 3 suggests that participants have varying satisfaction levels among the eight AT dimensions assessed. However, after further analysis, it appeared that satisfaction levels are substantially dependent on the type of AT device the participant uses. When comparing the main AT devices that participants used, 24 out of 26 used only a manual wheelchair (n=14) or only a cane/crutches (n=9). The data suggests that users of manual wheelchair are substantially less likely to be satisfied with AT dimensions, weight, durability, adjustability, and comfort than users of canes/crutches. Two possible reasons for this is that it may be easier to navigate the environment and interact with people using a cane/crutches, when compared to using a manual wheelchair. The ability to participate in the environment with AT devices may impact one’s level of satisfaction. </a:t>
            </a:r>
          </a:p>
        </p:txBody>
      </p:sp>
      <p:sp>
        <p:nvSpPr>
          <p:cNvPr id="11" name="Rectangle 10">
            <a:extLst>
              <a:ext uri="{FF2B5EF4-FFF2-40B4-BE49-F238E27FC236}">
                <a16:creationId xmlns:a16="http://schemas.microsoft.com/office/drawing/2014/main" id="{D58903AE-6B52-4841-A8A4-B0C91F305E2C}"/>
              </a:ext>
            </a:extLst>
          </p:cNvPr>
          <p:cNvSpPr/>
          <p:nvPr/>
        </p:nvSpPr>
        <p:spPr>
          <a:xfrm>
            <a:off x="30777359" y="20542184"/>
            <a:ext cx="12111089" cy="3068149"/>
          </a:xfrm>
          <a:prstGeom prst="rect">
            <a:avLst/>
          </a:prstGeom>
        </p:spPr>
        <p:txBody>
          <a:bodyPr wrap="square">
            <a:spAutoFit/>
          </a:bodyPr>
          <a:lstStyle/>
          <a:p>
            <a:r>
              <a:rPr lang="en-US" sz="2400" dirty="0">
                <a:solidFill>
                  <a:srgbClr val="002654"/>
                </a:solidFill>
                <a:latin typeface="+mn-lt"/>
                <a:ea typeface="Times New Roman" panose="02020603050405020304" pitchFamily="18" charset="0"/>
              </a:rPr>
              <a:t>The results of the study suggest that when occupational therapy practitioners and biomedical engineers work together to create or assess AT devices in </a:t>
            </a:r>
            <a:r>
              <a:rPr lang="en-US" sz="2400" dirty="0">
                <a:solidFill>
                  <a:srgbClr val="002654"/>
                </a:solidFill>
                <a:latin typeface="+mn-lt"/>
                <a:ea typeface="Libre Franklin" pitchFamily="2" charset="77"/>
              </a:rPr>
              <a:t>Bogotá</a:t>
            </a:r>
            <a:r>
              <a:rPr lang="en-US" sz="2400" dirty="0">
                <a:solidFill>
                  <a:srgbClr val="002654"/>
                </a:solidFill>
                <a:latin typeface="+mn-lt"/>
                <a:ea typeface="Times New Roman" panose="02020603050405020304" pitchFamily="18" charset="0"/>
              </a:rPr>
              <a:t>, Colombia, they should consider: </a:t>
            </a:r>
          </a:p>
          <a:p>
            <a:pPr marL="342900" lvl="0" indent="-342900">
              <a:buFont typeface="Symbol" pitchFamily="2" charset="2"/>
              <a:buChar char=""/>
            </a:pPr>
            <a:r>
              <a:rPr lang="en-US" sz="2400" dirty="0">
                <a:solidFill>
                  <a:srgbClr val="002654"/>
                </a:solidFill>
                <a:latin typeface="+mn-lt"/>
                <a:ea typeface="Times New Roman" panose="02020603050405020304" pitchFamily="18" charset="0"/>
              </a:rPr>
              <a:t>The environmental barriers of stairs, lack of elevators/chairlifts, uneven sidewalks/pathways, lack of curb cuts, and shortage of accessible public transportation</a:t>
            </a:r>
          </a:p>
          <a:p>
            <a:pPr marL="342900" lvl="0" indent="-342900">
              <a:buFont typeface="Symbol" pitchFamily="2" charset="2"/>
              <a:buChar char=""/>
            </a:pPr>
            <a:r>
              <a:rPr lang="en-US" sz="2400" dirty="0">
                <a:solidFill>
                  <a:srgbClr val="002654"/>
                </a:solidFill>
                <a:latin typeface="+mn-lt"/>
                <a:ea typeface="Times New Roman" panose="02020603050405020304" pitchFamily="18" charset="0"/>
              </a:rPr>
              <a:t>Social stigma on people with ambulatory impairments using AT devices</a:t>
            </a:r>
          </a:p>
          <a:p>
            <a:pPr marL="342900" lvl="0" indent="-342900">
              <a:buFont typeface="Symbol" pitchFamily="2" charset="2"/>
              <a:buChar char=""/>
            </a:pPr>
            <a:r>
              <a:rPr lang="en-US" sz="2400" dirty="0">
                <a:solidFill>
                  <a:srgbClr val="002654"/>
                </a:solidFill>
                <a:latin typeface="+mn-lt"/>
                <a:ea typeface="Times New Roman" panose="02020603050405020304" pitchFamily="18" charset="0"/>
              </a:rPr>
              <a:t>Trends in AT device preferences among users</a:t>
            </a:r>
          </a:p>
        </p:txBody>
      </p:sp>
      <p:graphicFrame>
        <p:nvGraphicFramePr>
          <p:cNvPr id="12" name="Table 11">
            <a:extLst>
              <a:ext uri="{FF2B5EF4-FFF2-40B4-BE49-F238E27FC236}">
                <a16:creationId xmlns:a16="http://schemas.microsoft.com/office/drawing/2014/main" id="{8EF1BACD-6685-A147-A387-239AA496617E}"/>
              </a:ext>
            </a:extLst>
          </p:cNvPr>
          <p:cNvGraphicFramePr>
            <a:graphicFrameLocks noGrp="1"/>
          </p:cNvGraphicFramePr>
          <p:nvPr>
            <p:extLst>
              <p:ext uri="{D42A27DB-BD31-4B8C-83A1-F6EECF244321}">
                <p14:modId xmlns:p14="http://schemas.microsoft.com/office/powerpoint/2010/main" val="69058537"/>
              </p:ext>
            </p:extLst>
          </p:nvPr>
        </p:nvGraphicFramePr>
        <p:xfrm>
          <a:off x="15402238" y="5694976"/>
          <a:ext cx="7919907" cy="10972485"/>
        </p:xfrm>
        <a:graphic>
          <a:graphicData uri="http://schemas.openxmlformats.org/drawingml/2006/table">
            <a:tbl>
              <a:tblPr>
                <a:tableStyleId>{F5AB1C69-6EDB-4FF4-983F-18BD219EF322}</a:tableStyleId>
              </a:tblPr>
              <a:tblGrid>
                <a:gridCol w="3443437">
                  <a:extLst>
                    <a:ext uri="{9D8B030D-6E8A-4147-A177-3AD203B41FA5}">
                      <a16:colId xmlns:a16="http://schemas.microsoft.com/office/drawing/2014/main" val="173681394"/>
                    </a:ext>
                  </a:extLst>
                </a:gridCol>
                <a:gridCol w="4476470">
                  <a:extLst>
                    <a:ext uri="{9D8B030D-6E8A-4147-A177-3AD203B41FA5}">
                      <a16:colId xmlns:a16="http://schemas.microsoft.com/office/drawing/2014/main" val="2714041345"/>
                    </a:ext>
                  </a:extLst>
                </a:gridCol>
              </a:tblGrid>
              <a:tr h="325036">
                <a:tc gridSpan="2">
                  <a:txBody>
                    <a:bodyPr/>
                    <a:lstStyle/>
                    <a:p>
                      <a:pPr marL="0" marR="0" algn="ctr">
                        <a:spcBef>
                          <a:spcPts val="0"/>
                        </a:spcBef>
                        <a:spcAft>
                          <a:spcPts val="600"/>
                        </a:spcAft>
                      </a:pPr>
                      <a:r>
                        <a:rPr lang="en-US" sz="2400" b="1" dirty="0">
                          <a:solidFill>
                            <a:srgbClr val="002654"/>
                          </a:solidFill>
                          <a:effectLst/>
                        </a:rPr>
                        <a:t>Table 1. Participant Demographics (n = 30)</a:t>
                      </a:r>
                      <a:endParaRPr lang="en-US" sz="2400" b="1"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B w="12700" cmpd="sng">
                      <a:noFill/>
                    </a:lnB>
                  </a:tcPr>
                </a:tc>
                <a:tc hMerge="1">
                  <a:txBody>
                    <a:bodyPr/>
                    <a:lstStyle/>
                    <a:p>
                      <a:endParaRPr lang="en-US"/>
                    </a:p>
                  </a:txBody>
                  <a:tcPr/>
                </a:tc>
                <a:extLst>
                  <a:ext uri="{0D108BD9-81ED-4DB2-BD59-A6C34878D82A}">
                    <a16:rowId xmlns:a16="http://schemas.microsoft.com/office/drawing/2014/main" val="4265641719"/>
                  </a:ext>
                </a:extLst>
              </a:tr>
              <a:tr h="245110">
                <a:tc>
                  <a:txBody>
                    <a:bodyPr/>
                    <a:lstStyle/>
                    <a:p>
                      <a:pPr marL="0" marR="0">
                        <a:spcBef>
                          <a:spcPts val="0"/>
                        </a:spcBef>
                        <a:spcAft>
                          <a:spcPts val="0"/>
                        </a:spcAft>
                      </a:pPr>
                      <a:r>
                        <a:rPr lang="en-US" sz="2400" dirty="0">
                          <a:solidFill>
                            <a:srgbClr val="002654"/>
                          </a:solidFill>
                          <a:effectLst/>
                        </a:rPr>
                        <a:t>Characteristic</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u="none" dirty="0">
                          <a:solidFill>
                            <a:srgbClr val="002654"/>
                          </a:solidFill>
                          <a:effectLst/>
                        </a:rPr>
                        <a:t>Participants</a:t>
                      </a:r>
                    </a:p>
                    <a:p>
                      <a:pPr marL="0" marR="0" algn="ctr">
                        <a:spcBef>
                          <a:spcPts val="0"/>
                        </a:spcBef>
                        <a:spcAft>
                          <a:spcPts val="0"/>
                        </a:spcAft>
                      </a:pPr>
                      <a:r>
                        <a:rPr lang="en-US" sz="2000" dirty="0">
                          <a:solidFill>
                            <a:srgbClr val="002654"/>
                          </a:solidFill>
                          <a:effectLst/>
                        </a:rPr>
                        <a:t>n (%) or M (SD; range)</a:t>
                      </a:r>
                      <a:endParaRPr lang="en-US" sz="20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63303143"/>
                  </a:ext>
                </a:extLst>
              </a:tr>
              <a:tr h="282217">
                <a:tc>
                  <a:txBody>
                    <a:bodyPr/>
                    <a:lstStyle/>
                    <a:p>
                      <a:pPr marL="0" marR="0">
                        <a:spcBef>
                          <a:spcPts val="0"/>
                        </a:spcBef>
                        <a:spcAft>
                          <a:spcPts val="0"/>
                        </a:spcAft>
                      </a:pPr>
                      <a:r>
                        <a:rPr lang="en-US" sz="2400" dirty="0">
                          <a:solidFill>
                            <a:srgbClr val="002654"/>
                          </a:solidFill>
                          <a:effectLst/>
                          <a:latin typeface="+mj-lt"/>
                        </a:rPr>
                        <a:t>Age (years)</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a:solidFill>
                            <a:srgbClr val="002654"/>
                          </a:solidFill>
                          <a:effectLst/>
                          <a:latin typeface="+mj-lt"/>
                        </a:rPr>
                        <a:t>43.9 (16.2; 21-85)</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67341190"/>
                  </a:ext>
                </a:extLst>
              </a:tr>
              <a:tr h="542610">
                <a:tc>
                  <a:txBody>
                    <a:bodyPr/>
                    <a:lstStyle/>
                    <a:p>
                      <a:pPr marL="0" marR="0">
                        <a:spcBef>
                          <a:spcPts val="0"/>
                        </a:spcBef>
                        <a:spcAft>
                          <a:spcPts val="600"/>
                        </a:spcAft>
                      </a:pPr>
                      <a:r>
                        <a:rPr lang="en-US" sz="2400" dirty="0">
                          <a:solidFill>
                            <a:srgbClr val="002654"/>
                          </a:solidFill>
                          <a:effectLst/>
                          <a:latin typeface="+mj-lt"/>
                        </a:rPr>
                        <a:t> Gender</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400">
                        <a:solidFill>
                          <a:srgbClr val="002654"/>
                        </a:solidFill>
                        <a:effectLst/>
                        <a:latin typeface="+mj-lt"/>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11275083"/>
                  </a:ext>
                </a:extLst>
              </a:tr>
              <a:tr h="215900">
                <a:tc>
                  <a:txBody>
                    <a:bodyPr/>
                    <a:lstStyle/>
                    <a:p>
                      <a:pPr marL="0" marR="0">
                        <a:spcBef>
                          <a:spcPts val="0"/>
                        </a:spcBef>
                        <a:spcAft>
                          <a:spcPts val="0"/>
                        </a:spcAft>
                      </a:pPr>
                      <a:r>
                        <a:rPr lang="en-US" sz="2400">
                          <a:solidFill>
                            <a:srgbClr val="002654"/>
                          </a:solidFill>
                          <a:effectLst/>
                          <a:latin typeface="+mj-lt"/>
                        </a:rPr>
                        <a:t>Male </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a:solidFill>
                            <a:srgbClr val="002654"/>
                          </a:solidFill>
                          <a:effectLst/>
                          <a:latin typeface="+mj-lt"/>
                        </a:rPr>
                        <a:t>23 (76.7)</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5566379"/>
                  </a:ext>
                </a:extLst>
              </a:tr>
              <a:tr h="215900">
                <a:tc>
                  <a:txBody>
                    <a:bodyPr/>
                    <a:lstStyle/>
                    <a:p>
                      <a:pPr marL="0" marR="0">
                        <a:spcBef>
                          <a:spcPts val="0"/>
                        </a:spcBef>
                        <a:spcAft>
                          <a:spcPts val="0"/>
                        </a:spcAft>
                      </a:pPr>
                      <a:r>
                        <a:rPr lang="en-US" sz="2400" dirty="0">
                          <a:solidFill>
                            <a:srgbClr val="002654"/>
                          </a:solidFill>
                          <a:effectLst/>
                          <a:latin typeface="+mj-lt"/>
                        </a:rPr>
                        <a:t>Female</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a:solidFill>
                            <a:srgbClr val="002654"/>
                          </a:solidFill>
                          <a:effectLst/>
                          <a:latin typeface="+mj-lt"/>
                        </a:rPr>
                        <a:t>7 (23.3)</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48699947"/>
                  </a:ext>
                </a:extLst>
              </a:tr>
              <a:tr h="607967">
                <a:tc>
                  <a:txBody>
                    <a:bodyPr/>
                    <a:lstStyle/>
                    <a:p>
                      <a:pPr marL="0" marR="0">
                        <a:spcBef>
                          <a:spcPts val="0"/>
                        </a:spcBef>
                        <a:spcAft>
                          <a:spcPts val="0"/>
                        </a:spcAft>
                      </a:pPr>
                      <a:r>
                        <a:rPr lang="en-US" sz="2400" dirty="0">
                          <a:solidFill>
                            <a:srgbClr val="002654"/>
                          </a:solidFill>
                          <a:effectLst/>
                          <a:latin typeface="+mj-lt"/>
                        </a:rPr>
                        <a:t> Diagnosis</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400" dirty="0">
                        <a:solidFill>
                          <a:srgbClr val="002654"/>
                        </a:solidFill>
                        <a:effectLst/>
                        <a:latin typeface="+mj-lt"/>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85464840"/>
                  </a:ext>
                </a:extLst>
              </a:tr>
              <a:tr h="215900">
                <a:tc>
                  <a:txBody>
                    <a:bodyPr/>
                    <a:lstStyle/>
                    <a:p>
                      <a:pPr marL="0" marR="0">
                        <a:spcBef>
                          <a:spcPts val="0"/>
                        </a:spcBef>
                        <a:spcAft>
                          <a:spcPts val="0"/>
                        </a:spcAft>
                      </a:pPr>
                      <a:r>
                        <a:rPr lang="en-US" sz="2400" dirty="0">
                          <a:solidFill>
                            <a:srgbClr val="002654"/>
                          </a:solidFill>
                          <a:effectLst/>
                          <a:latin typeface="+mj-lt"/>
                        </a:rPr>
                        <a:t>Stroke/CVA</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rPr>
                        <a:t>10 (33.3)</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06425081"/>
                  </a:ext>
                </a:extLst>
              </a:tr>
              <a:tr h="215900">
                <a:tc>
                  <a:txBody>
                    <a:bodyPr/>
                    <a:lstStyle/>
                    <a:p>
                      <a:pPr marL="0" marR="0">
                        <a:spcBef>
                          <a:spcPts val="0"/>
                        </a:spcBef>
                        <a:spcAft>
                          <a:spcPts val="0"/>
                        </a:spcAft>
                      </a:pPr>
                      <a:r>
                        <a:rPr lang="en-US" sz="2400">
                          <a:solidFill>
                            <a:srgbClr val="002654"/>
                          </a:solidFill>
                          <a:effectLst/>
                          <a:latin typeface="+mj-lt"/>
                        </a:rPr>
                        <a:t>Spinal Cord Injury (SCI)</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rPr>
                        <a:t>11 (36.7)</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0245961"/>
                  </a:ext>
                </a:extLst>
              </a:tr>
              <a:tr h="215900">
                <a:tc>
                  <a:txBody>
                    <a:bodyPr/>
                    <a:lstStyle/>
                    <a:p>
                      <a:pPr marL="0" marR="0">
                        <a:spcBef>
                          <a:spcPts val="0"/>
                        </a:spcBef>
                        <a:spcAft>
                          <a:spcPts val="0"/>
                        </a:spcAft>
                      </a:pPr>
                      <a:r>
                        <a:rPr lang="en-US" sz="2400">
                          <a:solidFill>
                            <a:srgbClr val="002654"/>
                          </a:solidFill>
                          <a:effectLst/>
                          <a:latin typeface="+mj-lt"/>
                        </a:rPr>
                        <a:t>Fracture</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rPr>
                        <a:t>3 (9.9)</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8486920"/>
                  </a:ext>
                </a:extLst>
              </a:tr>
              <a:tr h="215900">
                <a:tc>
                  <a:txBody>
                    <a:bodyPr/>
                    <a:lstStyle/>
                    <a:p>
                      <a:pPr marL="0" marR="0">
                        <a:spcBef>
                          <a:spcPts val="0"/>
                        </a:spcBef>
                        <a:spcAft>
                          <a:spcPts val="0"/>
                        </a:spcAft>
                      </a:pPr>
                      <a:r>
                        <a:rPr lang="en-US" sz="2400">
                          <a:solidFill>
                            <a:srgbClr val="002654"/>
                          </a:solidFill>
                          <a:effectLst/>
                          <a:latin typeface="+mj-lt"/>
                        </a:rPr>
                        <a:t>Multiple Sclerosis</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a:solidFill>
                            <a:srgbClr val="002654"/>
                          </a:solidFill>
                          <a:effectLst/>
                          <a:latin typeface="+mj-lt"/>
                        </a:rPr>
                        <a:t>2 (6.7)</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00179351"/>
                  </a:ext>
                </a:extLst>
              </a:tr>
              <a:tr h="215900">
                <a:tc>
                  <a:txBody>
                    <a:bodyPr/>
                    <a:lstStyle/>
                    <a:p>
                      <a:pPr marL="0" marR="0">
                        <a:spcBef>
                          <a:spcPts val="0"/>
                        </a:spcBef>
                        <a:spcAft>
                          <a:spcPts val="0"/>
                        </a:spcAft>
                      </a:pPr>
                      <a:r>
                        <a:rPr lang="en-US" sz="2400">
                          <a:solidFill>
                            <a:srgbClr val="002654"/>
                          </a:solidFill>
                          <a:effectLst/>
                          <a:latin typeface="+mj-lt"/>
                        </a:rPr>
                        <a:t>Guillain Barre Syndrome</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rPr>
                        <a:t>2 (6.7)</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73245095"/>
                  </a:ext>
                </a:extLst>
              </a:tr>
              <a:tr h="215900">
                <a:tc>
                  <a:txBody>
                    <a:bodyPr/>
                    <a:lstStyle/>
                    <a:p>
                      <a:pPr marL="0" marR="0">
                        <a:spcBef>
                          <a:spcPts val="0"/>
                        </a:spcBef>
                        <a:spcAft>
                          <a:spcPts val="0"/>
                        </a:spcAft>
                      </a:pPr>
                      <a:r>
                        <a:rPr lang="en-US" sz="2400">
                          <a:solidFill>
                            <a:srgbClr val="002654"/>
                          </a:solidFill>
                          <a:effectLst/>
                          <a:latin typeface="+mj-lt"/>
                        </a:rPr>
                        <a:t>Other</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a:solidFill>
                            <a:srgbClr val="002654"/>
                          </a:solidFill>
                          <a:effectLst/>
                          <a:latin typeface="+mj-lt"/>
                        </a:rPr>
                        <a:t>2 (6.7)</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14677047"/>
                  </a:ext>
                </a:extLst>
              </a:tr>
              <a:tr h="674370">
                <a:tc>
                  <a:txBody>
                    <a:bodyPr/>
                    <a:lstStyle/>
                    <a:p>
                      <a:pPr marL="0" marR="0">
                        <a:spcBef>
                          <a:spcPts val="0"/>
                        </a:spcBef>
                        <a:spcAft>
                          <a:spcPts val="0"/>
                        </a:spcAft>
                      </a:pPr>
                      <a:r>
                        <a:rPr lang="en-US" sz="2400" dirty="0">
                          <a:solidFill>
                            <a:srgbClr val="002654"/>
                          </a:solidFill>
                          <a:effectLst/>
                          <a:latin typeface="+mj-lt"/>
                        </a:rPr>
                        <a:t> Assistive Device Used</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400" dirty="0">
                        <a:solidFill>
                          <a:srgbClr val="002654"/>
                        </a:solidFill>
                        <a:effectLst/>
                        <a:latin typeface="+mj-lt"/>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00904888"/>
                  </a:ext>
                </a:extLst>
              </a:tr>
              <a:tr h="215900">
                <a:tc>
                  <a:txBody>
                    <a:bodyPr/>
                    <a:lstStyle/>
                    <a:p>
                      <a:pPr marL="0" marR="0">
                        <a:spcBef>
                          <a:spcPts val="0"/>
                        </a:spcBef>
                        <a:spcAft>
                          <a:spcPts val="0"/>
                        </a:spcAft>
                      </a:pPr>
                      <a:r>
                        <a:rPr lang="en-US" sz="2400">
                          <a:solidFill>
                            <a:srgbClr val="002654"/>
                          </a:solidFill>
                          <a:effectLst/>
                          <a:latin typeface="+mj-lt"/>
                        </a:rPr>
                        <a:t>Manual Wheelchair</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rPr>
                        <a:t>14 (46.7)</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96899423"/>
                  </a:ext>
                </a:extLst>
              </a:tr>
              <a:tr h="215900">
                <a:tc>
                  <a:txBody>
                    <a:bodyPr/>
                    <a:lstStyle/>
                    <a:p>
                      <a:pPr marL="0" marR="0">
                        <a:spcBef>
                          <a:spcPts val="0"/>
                        </a:spcBef>
                        <a:spcAft>
                          <a:spcPts val="0"/>
                        </a:spcAft>
                      </a:pPr>
                      <a:r>
                        <a:rPr lang="en-US" sz="2400">
                          <a:solidFill>
                            <a:srgbClr val="002654"/>
                          </a:solidFill>
                          <a:effectLst/>
                          <a:latin typeface="+mj-lt"/>
                        </a:rPr>
                        <a:t>Cane or crutches</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a:solidFill>
                            <a:srgbClr val="002654"/>
                          </a:solidFill>
                          <a:effectLst/>
                          <a:latin typeface="+mj-lt"/>
                        </a:rPr>
                        <a:t>9 (30)</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3995341"/>
                  </a:ext>
                </a:extLst>
              </a:tr>
              <a:tr h="215900">
                <a:tc>
                  <a:txBody>
                    <a:bodyPr/>
                    <a:lstStyle/>
                    <a:p>
                      <a:pPr marL="0" marR="0">
                        <a:spcBef>
                          <a:spcPts val="0"/>
                        </a:spcBef>
                        <a:spcAft>
                          <a:spcPts val="0"/>
                        </a:spcAft>
                      </a:pPr>
                      <a:r>
                        <a:rPr lang="en-US" sz="2400">
                          <a:solidFill>
                            <a:srgbClr val="002654"/>
                          </a:solidFill>
                          <a:effectLst/>
                          <a:latin typeface="+mj-lt"/>
                        </a:rPr>
                        <a:t>Walker</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a:solidFill>
                            <a:srgbClr val="002654"/>
                          </a:solidFill>
                          <a:effectLst/>
                          <a:latin typeface="+mj-lt"/>
                        </a:rPr>
                        <a:t>1(3.3)</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66336519"/>
                  </a:ext>
                </a:extLst>
              </a:tr>
              <a:tr h="288290">
                <a:tc>
                  <a:txBody>
                    <a:bodyPr/>
                    <a:lstStyle/>
                    <a:p>
                      <a:pPr marL="0" marR="0">
                        <a:spcBef>
                          <a:spcPts val="0"/>
                        </a:spcBef>
                        <a:spcAft>
                          <a:spcPts val="0"/>
                        </a:spcAft>
                      </a:pPr>
                      <a:r>
                        <a:rPr lang="en-US" sz="2400">
                          <a:solidFill>
                            <a:srgbClr val="002654"/>
                          </a:solidFill>
                          <a:effectLst/>
                          <a:latin typeface="+mj-lt"/>
                        </a:rPr>
                        <a:t>Manual Wheelchair &amp; Walker</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rPr>
                        <a:t>1 (3.3)</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7483882"/>
                  </a:ext>
                </a:extLst>
              </a:tr>
              <a:tr h="69215">
                <a:tc>
                  <a:txBody>
                    <a:bodyPr/>
                    <a:lstStyle/>
                    <a:p>
                      <a:pPr marL="0" marR="0">
                        <a:spcBef>
                          <a:spcPts val="0"/>
                        </a:spcBef>
                        <a:spcAft>
                          <a:spcPts val="0"/>
                        </a:spcAft>
                      </a:pPr>
                      <a:r>
                        <a:rPr lang="en-US" sz="2400">
                          <a:solidFill>
                            <a:srgbClr val="002654"/>
                          </a:solidFill>
                          <a:effectLst/>
                          <a:latin typeface="+mj-lt"/>
                        </a:rPr>
                        <a:t>None</a:t>
                      </a:r>
                      <a:endParaRPr lang="en-US" sz="2400">
                        <a:solidFill>
                          <a:srgbClr val="002654"/>
                        </a:solidFill>
                        <a:effectLst/>
                        <a:latin typeface="+mj-lt"/>
                        <a:ea typeface="Times New Roman" panose="02020603050405020304" pitchFamily="18" charset="0"/>
                        <a:cs typeface="Times New Roman" panose="02020603050405020304" pitchFamily="18" charset="0"/>
                      </a:endParaRP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rPr>
                        <a:t>5 (16.7)</a:t>
                      </a:r>
                      <a:endParaRPr lang="en-US" sz="2400" dirty="0">
                        <a:solidFill>
                          <a:srgbClr val="002654"/>
                        </a:solidFill>
                        <a:effectLst/>
                        <a:latin typeface="+mj-lt"/>
                        <a:ea typeface="Times New Roman" panose="02020603050405020304" pitchFamily="18" charset="0"/>
                        <a:cs typeface="Times New Roman" panose="02020603050405020304" pitchFamily="18" charset="0"/>
                      </a:endParaRP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99078785"/>
                  </a:ext>
                </a:extLst>
              </a:tr>
              <a:tr h="605518">
                <a:tc>
                  <a:txBody>
                    <a:bodyPr/>
                    <a:lstStyle/>
                    <a:p>
                      <a:pPr marL="0" marR="0">
                        <a:spcBef>
                          <a:spcPts val="0"/>
                        </a:spcBef>
                        <a:spcAft>
                          <a:spcPts val="0"/>
                        </a:spcAft>
                      </a:pPr>
                      <a:r>
                        <a:rPr lang="en-US" sz="2400" dirty="0">
                          <a:solidFill>
                            <a:srgbClr val="002654"/>
                          </a:solidFill>
                          <a:effectLst/>
                          <a:latin typeface="+mj-lt"/>
                          <a:ea typeface="Times New Roman" panose="02020603050405020304" pitchFamily="18" charset="0"/>
                          <a:cs typeface="Times New Roman" panose="02020603050405020304" pitchFamily="18" charset="0"/>
                        </a:rPr>
                        <a:t> Housing</a:t>
                      </a: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2400" dirty="0">
                          <a:solidFill>
                            <a:srgbClr val="002654"/>
                          </a:solidFill>
                          <a:effectLst/>
                          <a:latin typeface="+mj-lt"/>
                          <a:ea typeface="Times New Roman" panose="02020603050405020304" pitchFamily="18" charset="0"/>
                          <a:cs typeface="Times New Roman" panose="02020603050405020304" pitchFamily="18" charset="0"/>
                        </a:rPr>
                        <a:t> </a:t>
                      </a: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8253680"/>
                  </a:ext>
                </a:extLst>
              </a:tr>
              <a:tr h="69215">
                <a:tc>
                  <a:txBody>
                    <a:bodyPr/>
                    <a:lstStyle/>
                    <a:p>
                      <a:pPr marL="0" marR="0">
                        <a:spcBef>
                          <a:spcPts val="0"/>
                        </a:spcBef>
                        <a:spcAft>
                          <a:spcPts val="0"/>
                        </a:spcAft>
                      </a:pPr>
                      <a:r>
                        <a:rPr lang="en-US" sz="2400">
                          <a:solidFill>
                            <a:srgbClr val="002654"/>
                          </a:solidFill>
                          <a:effectLst/>
                          <a:latin typeface="+mj-lt"/>
                          <a:ea typeface="Times New Roman" panose="02020603050405020304" pitchFamily="18" charset="0"/>
                          <a:cs typeface="Times New Roman" panose="02020603050405020304" pitchFamily="18" charset="0"/>
                        </a:rPr>
                        <a:t>Apartment</a:t>
                      </a: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ea typeface="Times New Roman" panose="02020603050405020304" pitchFamily="18" charset="0"/>
                          <a:cs typeface="Times New Roman" panose="02020603050405020304" pitchFamily="18" charset="0"/>
                        </a:rPr>
                        <a:t>22 (73.3)</a:t>
                      </a: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9415830"/>
                  </a:ext>
                </a:extLst>
              </a:tr>
              <a:tr h="69215">
                <a:tc>
                  <a:txBody>
                    <a:bodyPr/>
                    <a:lstStyle/>
                    <a:p>
                      <a:pPr marL="0" marR="0">
                        <a:spcBef>
                          <a:spcPts val="0"/>
                        </a:spcBef>
                        <a:spcAft>
                          <a:spcPts val="0"/>
                        </a:spcAft>
                      </a:pPr>
                      <a:r>
                        <a:rPr lang="en-US" sz="2400">
                          <a:solidFill>
                            <a:srgbClr val="002654"/>
                          </a:solidFill>
                          <a:effectLst/>
                          <a:latin typeface="+mj-lt"/>
                          <a:ea typeface="Times New Roman" panose="02020603050405020304" pitchFamily="18" charset="0"/>
                          <a:cs typeface="Times New Roman" panose="02020603050405020304" pitchFamily="18" charset="0"/>
                        </a:rPr>
                        <a:t>House</a:t>
                      </a: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a:solidFill>
                            <a:srgbClr val="002654"/>
                          </a:solidFill>
                          <a:effectLst/>
                          <a:latin typeface="+mj-lt"/>
                          <a:ea typeface="Times New Roman" panose="02020603050405020304" pitchFamily="18" charset="0"/>
                          <a:cs typeface="Times New Roman" panose="02020603050405020304" pitchFamily="18" charset="0"/>
                        </a:rPr>
                        <a:t>2 (6.7)</a:t>
                      </a: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37226988"/>
                  </a:ext>
                </a:extLst>
              </a:tr>
              <a:tr h="69215">
                <a:tc>
                  <a:txBody>
                    <a:bodyPr/>
                    <a:lstStyle/>
                    <a:p>
                      <a:pPr marL="0" marR="0">
                        <a:spcBef>
                          <a:spcPts val="0"/>
                        </a:spcBef>
                        <a:spcAft>
                          <a:spcPts val="0"/>
                        </a:spcAft>
                      </a:pPr>
                      <a:r>
                        <a:rPr lang="en-US" sz="2400">
                          <a:solidFill>
                            <a:srgbClr val="002654"/>
                          </a:solidFill>
                          <a:effectLst/>
                          <a:latin typeface="+mj-lt"/>
                          <a:ea typeface="Times New Roman" panose="02020603050405020304" pitchFamily="18" charset="0"/>
                          <a:cs typeface="Times New Roman" panose="02020603050405020304" pitchFamily="18" charset="0"/>
                        </a:rPr>
                        <a:t>House (renting a room)</a:t>
                      </a: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ea typeface="Times New Roman" panose="02020603050405020304" pitchFamily="18" charset="0"/>
                          <a:cs typeface="Times New Roman" panose="02020603050405020304" pitchFamily="18" charset="0"/>
                        </a:rPr>
                        <a:t>4 (13.3)</a:t>
                      </a: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2123676"/>
                  </a:ext>
                </a:extLst>
              </a:tr>
              <a:tr h="69215">
                <a:tc>
                  <a:txBody>
                    <a:bodyPr/>
                    <a:lstStyle/>
                    <a:p>
                      <a:pPr marL="0" marR="0">
                        <a:spcBef>
                          <a:spcPts val="0"/>
                        </a:spcBef>
                        <a:spcAft>
                          <a:spcPts val="0"/>
                        </a:spcAft>
                      </a:pPr>
                      <a:r>
                        <a:rPr lang="en-US" sz="2400">
                          <a:solidFill>
                            <a:srgbClr val="002654"/>
                          </a:solidFill>
                          <a:effectLst/>
                          <a:latin typeface="+mj-lt"/>
                          <a:ea typeface="Times New Roman" panose="02020603050405020304" pitchFamily="18" charset="0"/>
                          <a:cs typeface="Times New Roman" panose="02020603050405020304" pitchFamily="18" charset="0"/>
                        </a:rPr>
                        <a:t>Other</a:t>
                      </a:r>
                    </a:p>
                  </a:txBody>
                  <a:tcPr marL="171450"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solidFill>
                            <a:srgbClr val="002654"/>
                          </a:solidFill>
                          <a:effectLst/>
                          <a:latin typeface="+mj-lt"/>
                          <a:ea typeface="Times New Roman" panose="02020603050405020304" pitchFamily="18" charset="0"/>
                          <a:cs typeface="Times New Roman" panose="02020603050405020304" pitchFamily="18" charset="0"/>
                        </a:rPr>
                        <a:t>2 (6.7)</a:t>
                      </a:r>
                    </a:p>
                  </a:txBody>
                  <a:tcPr marL="9525" marR="9525" marT="9525"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630687"/>
                  </a:ext>
                </a:extLst>
              </a:tr>
            </a:tbl>
          </a:graphicData>
        </a:graphic>
      </p:graphicFrame>
      <p:pic>
        <p:nvPicPr>
          <p:cNvPr id="45" name="Picture 44">
            <a:extLst>
              <a:ext uri="{FF2B5EF4-FFF2-40B4-BE49-F238E27FC236}">
                <a16:creationId xmlns:a16="http://schemas.microsoft.com/office/drawing/2014/main" id="{7067FDCD-7A1E-384E-93D9-8C7F53AC4A44}"/>
              </a:ext>
            </a:extLst>
          </p:cNvPr>
          <p:cNvPicPr>
            <a:picLocks noChangeAspect="1"/>
          </p:cNvPicPr>
          <p:nvPr/>
        </p:nvPicPr>
        <p:blipFill rotWithShape="1">
          <a:blip r:embed="rId8"/>
          <a:srcRect l="15659" t="8837"/>
          <a:stretch/>
        </p:blipFill>
        <p:spPr>
          <a:xfrm>
            <a:off x="23165332" y="7077317"/>
            <a:ext cx="5543261" cy="7988804"/>
          </a:xfrm>
          <a:prstGeom prst="rect">
            <a:avLst/>
          </a:prstGeom>
          <a:ln>
            <a:solidFill>
              <a:srgbClr val="002654"/>
            </a:solidFill>
          </a:ln>
        </p:spPr>
      </p:pic>
      <p:graphicFrame>
        <p:nvGraphicFramePr>
          <p:cNvPr id="13" name="Table 12">
            <a:extLst>
              <a:ext uri="{FF2B5EF4-FFF2-40B4-BE49-F238E27FC236}">
                <a16:creationId xmlns:a16="http://schemas.microsoft.com/office/drawing/2014/main" id="{9456A4FC-18F2-534E-BE42-0F2AD8D17BD6}"/>
              </a:ext>
            </a:extLst>
          </p:cNvPr>
          <p:cNvGraphicFramePr>
            <a:graphicFrameLocks noGrp="1"/>
          </p:cNvGraphicFramePr>
          <p:nvPr>
            <p:extLst>
              <p:ext uri="{D42A27DB-BD31-4B8C-83A1-F6EECF244321}">
                <p14:modId xmlns:p14="http://schemas.microsoft.com/office/powerpoint/2010/main" val="345441127"/>
              </p:ext>
            </p:extLst>
          </p:nvPr>
        </p:nvGraphicFramePr>
        <p:xfrm>
          <a:off x="14703654" y="18171183"/>
          <a:ext cx="7838069" cy="5406390"/>
        </p:xfrm>
        <a:graphic>
          <a:graphicData uri="http://schemas.openxmlformats.org/drawingml/2006/table">
            <a:tbl>
              <a:tblPr>
                <a:tableStyleId>{F5AB1C69-6EDB-4FF4-983F-18BD219EF322}</a:tableStyleId>
              </a:tblPr>
              <a:tblGrid>
                <a:gridCol w="3894849">
                  <a:extLst>
                    <a:ext uri="{9D8B030D-6E8A-4147-A177-3AD203B41FA5}">
                      <a16:colId xmlns:a16="http://schemas.microsoft.com/office/drawing/2014/main" val="1215858560"/>
                    </a:ext>
                  </a:extLst>
                </a:gridCol>
                <a:gridCol w="1470832">
                  <a:extLst>
                    <a:ext uri="{9D8B030D-6E8A-4147-A177-3AD203B41FA5}">
                      <a16:colId xmlns:a16="http://schemas.microsoft.com/office/drawing/2014/main" val="1177342206"/>
                    </a:ext>
                  </a:extLst>
                </a:gridCol>
                <a:gridCol w="1385455">
                  <a:extLst>
                    <a:ext uri="{9D8B030D-6E8A-4147-A177-3AD203B41FA5}">
                      <a16:colId xmlns:a16="http://schemas.microsoft.com/office/drawing/2014/main" val="2818624932"/>
                    </a:ext>
                  </a:extLst>
                </a:gridCol>
                <a:gridCol w="1086933">
                  <a:extLst>
                    <a:ext uri="{9D8B030D-6E8A-4147-A177-3AD203B41FA5}">
                      <a16:colId xmlns:a16="http://schemas.microsoft.com/office/drawing/2014/main" val="1278398578"/>
                    </a:ext>
                  </a:extLst>
                </a:gridCol>
              </a:tblGrid>
              <a:tr h="444500">
                <a:tc>
                  <a:txBody>
                    <a:bodyPr/>
                    <a:lstStyle/>
                    <a:p>
                      <a:pPr algn="l" fontAlgn="b"/>
                      <a:r>
                        <a:rPr lang="en-US" sz="2400" u="none" strike="noStrike" dirty="0">
                          <a:solidFill>
                            <a:srgbClr val="002654"/>
                          </a:solidFill>
                          <a:effectLst/>
                        </a:rPr>
                        <a:t>Home: Physical</a:t>
                      </a:r>
                      <a:endParaRPr lang="en-US" sz="2000" b="0" i="0" u="none" strike="noStrike" dirty="0">
                        <a:solidFill>
                          <a:srgbClr val="002654"/>
                        </a:solidFill>
                        <a:effectLst/>
                        <a:latin typeface="+mj-lt"/>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2000" u="none" strike="noStrike" dirty="0">
                          <a:solidFill>
                            <a:srgbClr val="002654"/>
                          </a:solidFill>
                          <a:effectLst/>
                        </a:rPr>
                        <a:t>Yes</a:t>
                      </a:r>
                    </a:p>
                    <a:p>
                      <a:pPr algn="ctr" fontAlgn="b"/>
                      <a:r>
                        <a:rPr lang="en-US" sz="2000" u="none" strike="noStrike" dirty="0">
                          <a:solidFill>
                            <a:srgbClr val="002654"/>
                          </a:solidFill>
                          <a:effectLst/>
                        </a:rPr>
                        <a:t>n (%)</a:t>
                      </a:r>
                      <a:endParaRPr lang="en-US" sz="2000" b="0" i="0" u="none" strike="noStrike" dirty="0">
                        <a:solidFill>
                          <a:srgbClr val="002654"/>
                        </a:solidFill>
                        <a:effectLst/>
                        <a:latin typeface="+mj-lt"/>
                      </a:endParaRPr>
                    </a:p>
                  </a:txBody>
                  <a:tcPr marL="9525" marR="9525" marT="9525" marB="0" anchor="ctr">
                    <a:lnB w="28575" cap="flat" cmpd="sng" algn="ctr">
                      <a:solidFill>
                        <a:srgbClr val="002654"/>
                      </a:solidFill>
                      <a:prstDash val="solid"/>
                      <a:round/>
                      <a:headEnd type="none" w="med" len="med"/>
                      <a:tailEnd type="none" w="med" len="med"/>
                    </a:lnB>
                  </a:tcPr>
                </a:tc>
                <a:tc>
                  <a:txBody>
                    <a:bodyPr/>
                    <a:lstStyle/>
                    <a:p>
                      <a:pPr algn="ctr" fontAlgn="b"/>
                      <a:r>
                        <a:rPr lang="en-US" sz="2000" u="none" strike="noStrike" dirty="0">
                          <a:solidFill>
                            <a:srgbClr val="002654"/>
                          </a:solidFill>
                          <a:effectLst/>
                        </a:rPr>
                        <a:t>No </a:t>
                      </a:r>
                    </a:p>
                    <a:p>
                      <a:pPr algn="ctr" fontAlgn="b"/>
                      <a:r>
                        <a:rPr lang="en-US" sz="2000" u="none" strike="noStrike" dirty="0">
                          <a:solidFill>
                            <a:srgbClr val="002654"/>
                          </a:solidFill>
                          <a:effectLst/>
                        </a:rPr>
                        <a:t>n (%)</a:t>
                      </a:r>
                      <a:endParaRPr lang="en-US" sz="2000" b="0" i="0" u="none" strike="noStrike" dirty="0">
                        <a:solidFill>
                          <a:srgbClr val="002654"/>
                        </a:solidFill>
                        <a:effectLst/>
                        <a:latin typeface="+mj-lt"/>
                      </a:endParaRPr>
                    </a:p>
                  </a:txBody>
                  <a:tcPr marL="9525" marR="9525" marT="9525" marB="0" anchor="ctr">
                    <a:lnB w="28575" cap="flat" cmpd="sng" algn="ctr">
                      <a:solidFill>
                        <a:srgbClr val="002654"/>
                      </a:solidFill>
                      <a:prstDash val="solid"/>
                      <a:round/>
                      <a:headEnd type="none" w="med" len="med"/>
                      <a:tailEnd type="none" w="med" len="med"/>
                    </a:lnB>
                  </a:tcPr>
                </a:tc>
                <a:tc>
                  <a:txBody>
                    <a:bodyPr/>
                    <a:lstStyle/>
                    <a:p>
                      <a:pPr algn="ctr" fontAlgn="b"/>
                      <a:r>
                        <a:rPr lang="en-US" sz="2000" u="none" strike="noStrike" dirty="0">
                          <a:solidFill>
                            <a:srgbClr val="002654"/>
                          </a:solidFill>
                          <a:effectLst/>
                        </a:rPr>
                        <a:t>No Data </a:t>
                      </a:r>
                    </a:p>
                    <a:p>
                      <a:pPr algn="ctr" fontAlgn="b"/>
                      <a:r>
                        <a:rPr lang="en-US" sz="2000" u="none" strike="noStrike" dirty="0">
                          <a:solidFill>
                            <a:srgbClr val="002654"/>
                          </a:solidFill>
                          <a:effectLst/>
                        </a:rPr>
                        <a:t>n (%)</a:t>
                      </a:r>
                      <a:endParaRPr lang="en-US" sz="2000" b="0" i="0" u="none" strike="noStrike" dirty="0">
                        <a:solidFill>
                          <a:srgbClr val="002654"/>
                        </a:solidFill>
                        <a:effectLst/>
                        <a:latin typeface="+mj-lt"/>
                      </a:endParaRPr>
                    </a:p>
                  </a:txBody>
                  <a:tcPr marL="9525" marR="9525" marT="9525" marB="0" anchor="ctr">
                    <a:lnB w="28575" cap="flat" cmpd="sng" algn="ctr">
                      <a:solidFill>
                        <a:srgbClr val="002654"/>
                      </a:solidFill>
                      <a:prstDash val="solid"/>
                      <a:round/>
                      <a:headEnd type="none" w="med" len="med"/>
                      <a:tailEnd type="none" w="med" len="med"/>
                    </a:lnB>
                  </a:tcPr>
                </a:tc>
                <a:extLst>
                  <a:ext uri="{0D108BD9-81ED-4DB2-BD59-A6C34878D82A}">
                    <a16:rowId xmlns:a16="http://schemas.microsoft.com/office/drawing/2014/main" val="4200029033"/>
                  </a:ext>
                </a:extLst>
              </a:tr>
              <a:tr h="203200">
                <a:tc>
                  <a:txBody>
                    <a:bodyPr/>
                    <a:lstStyle/>
                    <a:p>
                      <a:pPr algn="l" fontAlgn="b"/>
                      <a:r>
                        <a:rPr lang="en-US" sz="2000" u="none" strike="noStrike" dirty="0">
                          <a:solidFill>
                            <a:srgbClr val="002654"/>
                          </a:solidFill>
                          <a:effectLst/>
                        </a:rPr>
                        <a:t>Steps to/in House</a:t>
                      </a:r>
                      <a:endParaRPr lang="en-US" sz="2000" b="0" i="0" u="none" strike="noStrike" dirty="0">
                        <a:solidFill>
                          <a:srgbClr val="002654"/>
                        </a:solidFill>
                        <a:effectLst/>
                        <a:latin typeface="+mj-lt"/>
                      </a:endParaRPr>
                    </a:p>
                  </a:txBody>
                  <a:tcPr marL="9525" marR="9525" marT="9525" marB="0" anchor="b">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a:solidFill>
                            <a:srgbClr val="002654"/>
                          </a:solidFill>
                          <a:effectLst/>
                        </a:rPr>
                        <a:t>26 (85.8)</a:t>
                      </a:r>
                      <a:endParaRPr lang="en-US" sz="2000" b="0" i="0" u="none" strike="noStrike">
                        <a:solidFill>
                          <a:srgbClr val="002654"/>
                        </a:solidFill>
                        <a:effectLst/>
                        <a:latin typeface="+mj-lt"/>
                      </a:endParaRPr>
                    </a:p>
                  </a:txBody>
                  <a:tcPr marL="9525" marR="9525" marT="9525" marB="0" anchor="ctr">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a:solidFill>
                            <a:srgbClr val="002654"/>
                          </a:solidFill>
                          <a:effectLst/>
                        </a:rPr>
                        <a:t>4 (13.2)</a:t>
                      </a:r>
                      <a:endParaRPr lang="en-US" sz="2000" b="0" i="0" u="none" strike="noStrike">
                        <a:solidFill>
                          <a:srgbClr val="002654"/>
                        </a:solidFill>
                        <a:effectLst/>
                        <a:latin typeface="+mj-lt"/>
                      </a:endParaRPr>
                    </a:p>
                  </a:txBody>
                  <a:tcPr marL="9525" marR="9525" marT="9525" marB="0" anchor="ctr">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lnT w="28575" cap="flat" cmpd="sng" algn="ctr">
                      <a:solidFill>
                        <a:srgbClr val="002654"/>
                      </a:solidFill>
                      <a:prstDash val="solid"/>
                      <a:round/>
                      <a:headEnd type="none" w="med" len="med"/>
                      <a:tailEnd type="none" w="med" len="med"/>
                    </a:lnT>
                  </a:tcPr>
                </a:tc>
                <a:extLst>
                  <a:ext uri="{0D108BD9-81ED-4DB2-BD59-A6C34878D82A}">
                    <a16:rowId xmlns:a16="http://schemas.microsoft.com/office/drawing/2014/main" val="3355429870"/>
                  </a:ext>
                </a:extLst>
              </a:tr>
              <a:tr h="203200">
                <a:tc>
                  <a:txBody>
                    <a:bodyPr/>
                    <a:lstStyle/>
                    <a:p>
                      <a:pPr algn="l" fontAlgn="b"/>
                      <a:r>
                        <a:rPr lang="en-US" sz="2000" u="none" strike="noStrike" dirty="0">
                          <a:solidFill>
                            <a:srgbClr val="002654"/>
                          </a:solidFill>
                          <a:effectLst/>
                        </a:rPr>
                        <a:t>Ramp to Main Entrance</a:t>
                      </a:r>
                      <a:endParaRPr lang="en-US" sz="20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dirty="0">
                          <a:solidFill>
                            <a:srgbClr val="002654"/>
                          </a:solidFill>
                          <a:effectLst/>
                        </a:rPr>
                        <a:t>19 (63.3)</a:t>
                      </a:r>
                      <a:endParaRPr lang="en-US" sz="2000" b="0" i="0" u="none" strike="noStrike" dirty="0">
                        <a:solidFill>
                          <a:srgbClr val="002654"/>
                        </a:solidFill>
                        <a:effectLst/>
                        <a:latin typeface="+mj-lt"/>
                      </a:endParaRPr>
                    </a:p>
                  </a:txBody>
                  <a:tcPr marL="9525" marR="9525" marT="9525" marB="0" anchor="ctr"/>
                </a:tc>
                <a:tc>
                  <a:txBody>
                    <a:bodyPr/>
                    <a:lstStyle/>
                    <a:p>
                      <a:pPr algn="ctr" fontAlgn="b"/>
                      <a:r>
                        <a:rPr lang="en-US" sz="2000" u="none" strike="noStrike">
                          <a:solidFill>
                            <a:srgbClr val="002654"/>
                          </a:solidFill>
                          <a:effectLst/>
                        </a:rPr>
                        <a:t>10 (33.3)</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1 (3.3)</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4205977414"/>
                  </a:ext>
                </a:extLst>
              </a:tr>
              <a:tr h="201535">
                <a:tc>
                  <a:txBody>
                    <a:bodyPr/>
                    <a:lstStyle/>
                    <a:p>
                      <a:pPr algn="l" fontAlgn="b"/>
                      <a:r>
                        <a:rPr lang="en-US" sz="2000" u="none" strike="noStrike" dirty="0">
                          <a:solidFill>
                            <a:srgbClr val="002654"/>
                          </a:solidFill>
                          <a:effectLst/>
                        </a:rPr>
                        <a:t>Elevator/Chairlift</a:t>
                      </a:r>
                      <a:endParaRPr lang="en-US" sz="20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dirty="0">
                          <a:solidFill>
                            <a:srgbClr val="002654"/>
                          </a:solidFill>
                          <a:effectLst/>
                        </a:rPr>
                        <a:t>1 (3.3)</a:t>
                      </a:r>
                      <a:endParaRPr lang="en-US" sz="2000" b="0" i="0" u="none" strike="noStrike" dirty="0">
                        <a:solidFill>
                          <a:srgbClr val="002654"/>
                        </a:solidFill>
                        <a:effectLst/>
                        <a:latin typeface="+mj-lt"/>
                      </a:endParaRPr>
                    </a:p>
                  </a:txBody>
                  <a:tcPr marL="9525" marR="9525" marT="9525" marB="0" anchor="ctr"/>
                </a:tc>
                <a:tc>
                  <a:txBody>
                    <a:bodyPr/>
                    <a:lstStyle/>
                    <a:p>
                      <a:pPr algn="ctr" fontAlgn="b"/>
                      <a:r>
                        <a:rPr lang="en-US" sz="2000" u="none" strike="noStrike">
                          <a:solidFill>
                            <a:srgbClr val="002654"/>
                          </a:solidFill>
                          <a:effectLst/>
                        </a:rPr>
                        <a:t>29 (96.7)</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3161865815"/>
                  </a:ext>
                </a:extLst>
              </a:tr>
              <a:tr h="552517">
                <a:tc>
                  <a:txBody>
                    <a:bodyPr/>
                    <a:lstStyle/>
                    <a:p>
                      <a:pPr algn="l" fontAlgn="b"/>
                      <a:r>
                        <a:rPr lang="en-US" sz="2000" u="none" strike="noStrike" dirty="0">
                          <a:solidFill>
                            <a:srgbClr val="002654"/>
                          </a:solidFill>
                          <a:effectLst/>
                        </a:rPr>
                        <a:t>Use Other AT Device (i.e. toilet </a:t>
                      </a:r>
                    </a:p>
                    <a:p>
                      <a:pPr algn="l" fontAlgn="b"/>
                      <a:r>
                        <a:rPr lang="en-US" sz="2000" u="none" strike="noStrike" dirty="0">
                          <a:solidFill>
                            <a:srgbClr val="002654"/>
                          </a:solidFill>
                          <a:effectLst/>
                        </a:rPr>
                        <a:t>   grab bars, commode, </a:t>
                      </a:r>
                      <a:r>
                        <a:rPr lang="en-US" sz="2000" u="none" strike="noStrike" dirty="0" err="1">
                          <a:solidFill>
                            <a:srgbClr val="002654"/>
                          </a:solidFill>
                          <a:effectLst/>
                        </a:rPr>
                        <a:t>reachers</a:t>
                      </a:r>
                      <a:r>
                        <a:rPr lang="en-US" sz="2000" u="none" strike="noStrike" dirty="0">
                          <a:solidFill>
                            <a:srgbClr val="002654"/>
                          </a:solidFill>
                          <a:effectLst/>
                        </a:rPr>
                        <a:t>)</a:t>
                      </a:r>
                    </a:p>
                    <a:p>
                      <a:pPr algn="l" fontAlgn="b"/>
                      <a:endParaRPr lang="en-US" sz="6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dirty="0">
                          <a:solidFill>
                            <a:srgbClr val="002654"/>
                          </a:solidFill>
                          <a:effectLst/>
                        </a:rPr>
                        <a:t>25 (82.5)</a:t>
                      </a:r>
                      <a:endParaRPr lang="en-US" sz="2000" b="0" i="0" u="none" strike="noStrike" dirty="0">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5 (16.5)</a:t>
                      </a:r>
                      <a:endParaRPr lang="en-US" sz="2000" b="0" i="0" u="none" strike="noStrike" dirty="0">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172518305"/>
                  </a:ext>
                </a:extLst>
              </a:tr>
              <a:tr h="444500">
                <a:tc>
                  <a:txBody>
                    <a:bodyPr/>
                    <a:lstStyle/>
                    <a:p>
                      <a:pPr algn="l" fontAlgn="b"/>
                      <a:r>
                        <a:rPr lang="en-US" sz="2400" u="none" strike="noStrike" dirty="0">
                          <a:solidFill>
                            <a:srgbClr val="002654"/>
                          </a:solidFill>
                          <a:effectLst/>
                        </a:rPr>
                        <a:t>Community: Physical</a:t>
                      </a:r>
                      <a:endParaRPr lang="en-US" sz="2400" b="0" i="0" u="none" strike="noStrike" dirty="0">
                        <a:solidFill>
                          <a:srgbClr val="002654"/>
                        </a:solidFill>
                        <a:effectLst/>
                        <a:latin typeface="+mj-lt"/>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2000" u="none" strike="noStrike" dirty="0">
                          <a:solidFill>
                            <a:srgbClr val="002654"/>
                          </a:solidFill>
                          <a:effectLst/>
                        </a:rPr>
                        <a:t>A lot </a:t>
                      </a:r>
                    </a:p>
                    <a:p>
                      <a:pPr algn="ctr" fontAlgn="b"/>
                      <a:r>
                        <a:rPr lang="en-US" sz="2000" u="none" strike="noStrike" dirty="0">
                          <a:solidFill>
                            <a:srgbClr val="002654"/>
                          </a:solidFill>
                          <a:effectLst/>
                        </a:rPr>
                        <a:t>n (%)</a:t>
                      </a:r>
                      <a:endParaRPr lang="en-US" sz="2000" b="0" i="0" u="none" strike="noStrike" dirty="0">
                        <a:solidFill>
                          <a:srgbClr val="002654"/>
                        </a:solidFill>
                        <a:effectLst/>
                        <a:latin typeface="+mj-lt"/>
                      </a:endParaRPr>
                    </a:p>
                  </a:txBody>
                  <a:tcPr marL="9525" marR="9525" marT="9525" marB="0" anchor="ctr">
                    <a:lnB w="28575" cap="flat" cmpd="sng" algn="ctr">
                      <a:solidFill>
                        <a:srgbClr val="002654"/>
                      </a:solidFill>
                      <a:prstDash val="solid"/>
                      <a:round/>
                      <a:headEnd type="none" w="med" len="med"/>
                      <a:tailEnd type="none" w="med" len="med"/>
                    </a:lnB>
                  </a:tcPr>
                </a:tc>
                <a:tc>
                  <a:txBody>
                    <a:bodyPr/>
                    <a:lstStyle/>
                    <a:p>
                      <a:pPr algn="ctr" fontAlgn="b"/>
                      <a:r>
                        <a:rPr lang="en-US" sz="2000" u="none" strike="noStrike" dirty="0">
                          <a:solidFill>
                            <a:srgbClr val="002654"/>
                          </a:solidFill>
                          <a:effectLst/>
                        </a:rPr>
                        <a:t>Some </a:t>
                      </a:r>
                    </a:p>
                    <a:p>
                      <a:pPr algn="ctr" fontAlgn="b"/>
                      <a:r>
                        <a:rPr lang="en-US" sz="2000" u="none" strike="noStrike" dirty="0">
                          <a:solidFill>
                            <a:srgbClr val="002654"/>
                          </a:solidFill>
                          <a:effectLst/>
                        </a:rPr>
                        <a:t>n (%)</a:t>
                      </a:r>
                      <a:endParaRPr lang="en-US" sz="2000" b="0" i="0" u="none" strike="noStrike" dirty="0">
                        <a:solidFill>
                          <a:srgbClr val="002654"/>
                        </a:solidFill>
                        <a:effectLst/>
                        <a:latin typeface="+mj-lt"/>
                      </a:endParaRPr>
                    </a:p>
                  </a:txBody>
                  <a:tcPr marL="9525" marR="9525" marT="9525" marB="0" anchor="ctr">
                    <a:lnB w="28575" cap="flat" cmpd="sng" algn="ctr">
                      <a:solidFill>
                        <a:srgbClr val="002654"/>
                      </a:solidFill>
                      <a:prstDash val="solid"/>
                      <a:round/>
                      <a:headEnd type="none" w="med" len="med"/>
                      <a:tailEnd type="none" w="med" len="med"/>
                    </a:lnB>
                  </a:tcPr>
                </a:tc>
                <a:tc>
                  <a:txBody>
                    <a:bodyPr/>
                    <a:lstStyle/>
                    <a:p>
                      <a:pPr algn="ctr" fontAlgn="b"/>
                      <a:r>
                        <a:rPr lang="en-US" sz="2000" u="none" strike="noStrike" dirty="0">
                          <a:solidFill>
                            <a:srgbClr val="002654"/>
                          </a:solidFill>
                          <a:effectLst/>
                        </a:rPr>
                        <a:t>Not at All </a:t>
                      </a:r>
                    </a:p>
                    <a:p>
                      <a:pPr algn="ctr" fontAlgn="b"/>
                      <a:r>
                        <a:rPr lang="en-US" sz="2000" u="none" strike="noStrike" dirty="0">
                          <a:solidFill>
                            <a:srgbClr val="002654"/>
                          </a:solidFill>
                          <a:effectLst/>
                        </a:rPr>
                        <a:t>n (%)</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lnB w="28575" cap="flat" cmpd="sng" algn="ctr">
                      <a:solidFill>
                        <a:srgbClr val="002654"/>
                      </a:solidFill>
                      <a:prstDash val="solid"/>
                      <a:round/>
                      <a:headEnd type="none" w="med" len="med"/>
                      <a:tailEnd type="none" w="med" len="med"/>
                    </a:lnB>
                  </a:tcPr>
                </a:tc>
                <a:extLst>
                  <a:ext uri="{0D108BD9-81ED-4DB2-BD59-A6C34878D82A}">
                    <a16:rowId xmlns:a16="http://schemas.microsoft.com/office/drawing/2014/main" val="2682420197"/>
                  </a:ext>
                </a:extLst>
              </a:tr>
              <a:tr h="203200">
                <a:tc>
                  <a:txBody>
                    <a:bodyPr/>
                    <a:lstStyle/>
                    <a:p>
                      <a:pPr algn="l" fontAlgn="b"/>
                      <a:r>
                        <a:rPr lang="en-US" sz="2000" u="none" strike="noStrike" dirty="0">
                          <a:solidFill>
                            <a:srgbClr val="002654"/>
                          </a:solidFill>
                          <a:effectLst/>
                        </a:rPr>
                        <a:t>Uneven Sidewalks/Pathways</a:t>
                      </a:r>
                      <a:endParaRPr lang="en-US" sz="2000" b="0" i="0" u="none" strike="noStrike" dirty="0">
                        <a:solidFill>
                          <a:srgbClr val="002654"/>
                        </a:solidFill>
                        <a:effectLst/>
                        <a:latin typeface="+mj-lt"/>
                      </a:endParaRPr>
                    </a:p>
                  </a:txBody>
                  <a:tcPr marL="9525" marR="9525" marT="9525" marB="0" anchor="b">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a:solidFill>
                            <a:srgbClr val="002654"/>
                          </a:solidFill>
                          <a:effectLst/>
                        </a:rPr>
                        <a:t>15 (50)</a:t>
                      </a:r>
                      <a:endParaRPr lang="en-US" sz="2000" b="0" i="0" u="none" strike="noStrike">
                        <a:solidFill>
                          <a:srgbClr val="002654"/>
                        </a:solidFill>
                        <a:effectLst/>
                        <a:latin typeface="+mj-lt"/>
                      </a:endParaRPr>
                    </a:p>
                  </a:txBody>
                  <a:tcPr marL="9525" marR="9525" marT="9525" marB="0" anchor="ctr">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dirty="0">
                          <a:solidFill>
                            <a:srgbClr val="002654"/>
                          </a:solidFill>
                          <a:effectLst/>
                        </a:rPr>
                        <a:t>15 (50)</a:t>
                      </a:r>
                      <a:endParaRPr lang="en-US" sz="2000" b="0" i="0" u="none" strike="noStrike" dirty="0">
                        <a:solidFill>
                          <a:srgbClr val="002654"/>
                        </a:solidFill>
                        <a:effectLst/>
                        <a:latin typeface="+mj-lt"/>
                      </a:endParaRPr>
                    </a:p>
                  </a:txBody>
                  <a:tcPr marL="9525" marR="9525" marT="9525" marB="0" anchor="ctr">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lnT w="28575" cap="flat" cmpd="sng" algn="ctr">
                      <a:solidFill>
                        <a:srgbClr val="002654"/>
                      </a:solidFill>
                      <a:prstDash val="solid"/>
                      <a:round/>
                      <a:headEnd type="none" w="med" len="med"/>
                      <a:tailEnd type="none" w="med" len="med"/>
                    </a:lnT>
                  </a:tcPr>
                </a:tc>
                <a:extLst>
                  <a:ext uri="{0D108BD9-81ED-4DB2-BD59-A6C34878D82A}">
                    <a16:rowId xmlns:a16="http://schemas.microsoft.com/office/drawing/2014/main" val="3702817885"/>
                  </a:ext>
                </a:extLst>
              </a:tr>
              <a:tr h="203200">
                <a:tc>
                  <a:txBody>
                    <a:bodyPr/>
                    <a:lstStyle/>
                    <a:p>
                      <a:pPr algn="l" fontAlgn="b"/>
                      <a:r>
                        <a:rPr lang="en-US" sz="2000" u="none" strike="noStrike" dirty="0">
                          <a:solidFill>
                            <a:srgbClr val="002654"/>
                          </a:solidFill>
                          <a:effectLst/>
                        </a:rPr>
                        <a:t>Accessible Parks/Walking Areas</a:t>
                      </a:r>
                      <a:endParaRPr lang="en-US" sz="20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a:solidFill>
                            <a:srgbClr val="002654"/>
                          </a:solidFill>
                          <a:effectLst/>
                        </a:rPr>
                        <a:t>10 (33.3)</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a:solidFill>
                            <a:srgbClr val="002654"/>
                          </a:solidFill>
                          <a:effectLst/>
                        </a:rPr>
                        <a:t>15 (50)</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5 (16.7)</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837296067"/>
                  </a:ext>
                </a:extLst>
              </a:tr>
              <a:tr h="215900">
                <a:tc>
                  <a:txBody>
                    <a:bodyPr/>
                    <a:lstStyle/>
                    <a:p>
                      <a:pPr algn="l" fontAlgn="b"/>
                      <a:r>
                        <a:rPr lang="en-US" sz="2000" u="none" strike="noStrike" dirty="0">
                          <a:solidFill>
                            <a:srgbClr val="002654"/>
                          </a:solidFill>
                          <a:effectLst/>
                        </a:rPr>
                        <a:t>Safe Parks/Walking Areas</a:t>
                      </a:r>
                      <a:endParaRPr lang="en-US" sz="20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dirty="0">
                          <a:solidFill>
                            <a:srgbClr val="002654"/>
                          </a:solidFill>
                          <a:effectLst/>
                        </a:rPr>
                        <a:t>8 (26.7)</a:t>
                      </a:r>
                      <a:endParaRPr lang="en-US" sz="2000" b="0" i="0" u="none" strike="noStrike" dirty="0">
                        <a:solidFill>
                          <a:srgbClr val="002654"/>
                        </a:solidFill>
                        <a:effectLst/>
                        <a:latin typeface="+mj-lt"/>
                      </a:endParaRPr>
                    </a:p>
                  </a:txBody>
                  <a:tcPr marL="9525" marR="9525" marT="9525" marB="0" anchor="ctr"/>
                </a:tc>
                <a:tc>
                  <a:txBody>
                    <a:bodyPr/>
                    <a:lstStyle/>
                    <a:p>
                      <a:pPr algn="ctr" fontAlgn="b"/>
                      <a:r>
                        <a:rPr lang="en-US" sz="2000" u="none" strike="noStrike">
                          <a:solidFill>
                            <a:srgbClr val="002654"/>
                          </a:solidFill>
                          <a:effectLst/>
                        </a:rPr>
                        <a:t>17 (56.7)</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5 (16.7)</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2601511812"/>
                  </a:ext>
                </a:extLst>
              </a:tr>
              <a:tr h="203200">
                <a:tc>
                  <a:txBody>
                    <a:bodyPr/>
                    <a:lstStyle/>
                    <a:p>
                      <a:pPr algn="l" fontAlgn="b"/>
                      <a:r>
                        <a:rPr lang="en-US" sz="2000" u="none" strike="noStrike" dirty="0">
                          <a:solidFill>
                            <a:srgbClr val="002654"/>
                          </a:solidFill>
                          <a:effectLst/>
                        </a:rPr>
                        <a:t>Public Places to Sit and Rest </a:t>
                      </a:r>
                      <a:endParaRPr lang="en-US" sz="20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a:solidFill>
                            <a:srgbClr val="002654"/>
                          </a:solidFill>
                          <a:effectLst/>
                        </a:rPr>
                        <a:t>7 (23.3)</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a:solidFill>
                            <a:srgbClr val="002654"/>
                          </a:solidFill>
                          <a:effectLst/>
                        </a:rPr>
                        <a:t>18 (60)</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4 (13.3)</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3317278958"/>
                  </a:ext>
                </a:extLst>
              </a:tr>
              <a:tr h="203200">
                <a:tc>
                  <a:txBody>
                    <a:bodyPr/>
                    <a:lstStyle/>
                    <a:p>
                      <a:pPr algn="l" fontAlgn="b"/>
                      <a:r>
                        <a:rPr lang="en-US" sz="2000" u="none" strike="noStrike" dirty="0">
                          <a:solidFill>
                            <a:srgbClr val="002654"/>
                          </a:solidFill>
                          <a:effectLst/>
                        </a:rPr>
                        <a:t>Curb cuts</a:t>
                      </a:r>
                      <a:endParaRPr lang="en-US" sz="20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a:solidFill>
                            <a:srgbClr val="002654"/>
                          </a:solidFill>
                          <a:effectLst/>
                        </a:rPr>
                        <a:t>--</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19 (63.3)</a:t>
                      </a:r>
                      <a:endParaRPr lang="en-US" sz="2000" b="0" i="0" u="none" strike="noStrike" dirty="0">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10 (33.3)</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2117409424"/>
                  </a:ext>
                </a:extLst>
              </a:tr>
              <a:tr h="203200">
                <a:tc>
                  <a:txBody>
                    <a:bodyPr/>
                    <a:lstStyle/>
                    <a:p>
                      <a:pPr algn="l" fontAlgn="b"/>
                      <a:r>
                        <a:rPr lang="en-US" sz="2000" u="none" strike="noStrike" dirty="0">
                          <a:solidFill>
                            <a:srgbClr val="002654"/>
                          </a:solidFill>
                          <a:effectLst/>
                        </a:rPr>
                        <a:t>Public Transportation</a:t>
                      </a:r>
                      <a:endParaRPr lang="en-US" sz="20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a:solidFill>
                            <a:srgbClr val="002654"/>
                          </a:solidFill>
                          <a:effectLst/>
                        </a:rPr>
                        <a:t>18 (60)</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a:solidFill>
                            <a:srgbClr val="002654"/>
                          </a:solidFill>
                          <a:effectLst/>
                        </a:rPr>
                        <a:t>10 (33.3)</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2 (6.7)</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3672596127"/>
                  </a:ext>
                </a:extLst>
              </a:tr>
              <a:tr h="203200">
                <a:tc>
                  <a:txBody>
                    <a:bodyPr/>
                    <a:lstStyle/>
                    <a:p>
                      <a:pPr algn="l" fontAlgn="b"/>
                      <a:r>
                        <a:rPr lang="en-US" sz="2000" u="none" strike="noStrike" dirty="0">
                          <a:solidFill>
                            <a:srgbClr val="002654"/>
                          </a:solidFill>
                          <a:effectLst/>
                        </a:rPr>
                        <a:t>Accessible Public Transportation</a:t>
                      </a:r>
                      <a:endParaRPr lang="en-US" sz="20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a:solidFill>
                            <a:srgbClr val="002654"/>
                          </a:solidFill>
                          <a:effectLst/>
                        </a:rPr>
                        <a:t>--</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a:solidFill>
                            <a:srgbClr val="002654"/>
                          </a:solidFill>
                          <a:effectLst/>
                        </a:rPr>
                        <a:t>10 (33.3)</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14 (46.7)</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2385351178"/>
                  </a:ext>
                </a:extLst>
              </a:tr>
              <a:tr h="203200">
                <a:tc>
                  <a:txBody>
                    <a:bodyPr/>
                    <a:lstStyle/>
                    <a:p>
                      <a:pPr algn="l" fontAlgn="b"/>
                      <a:r>
                        <a:rPr lang="en-US" sz="2000" u="none" strike="noStrike" dirty="0">
                          <a:solidFill>
                            <a:srgbClr val="002654"/>
                          </a:solidFill>
                          <a:effectLst/>
                        </a:rPr>
                        <a:t>Handicap Parking</a:t>
                      </a:r>
                      <a:endParaRPr lang="en-US" sz="2000" b="0" i="0" u="none" strike="noStrike" dirty="0">
                        <a:solidFill>
                          <a:srgbClr val="002654"/>
                        </a:solidFill>
                        <a:effectLst/>
                        <a:latin typeface="+mj-lt"/>
                      </a:endParaRPr>
                    </a:p>
                  </a:txBody>
                  <a:tcPr marL="9525" marR="9525" marT="9525" marB="0" anchor="b"/>
                </a:tc>
                <a:tc>
                  <a:txBody>
                    <a:bodyPr/>
                    <a:lstStyle/>
                    <a:p>
                      <a:pPr algn="ctr" fontAlgn="b"/>
                      <a:r>
                        <a:rPr lang="en-US" sz="2000" u="none" strike="noStrike">
                          <a:solidFill>
                            <a:srgbClr val="002654"/>
                          </a:solidFill>
                          <a:effectLst/>
                        </a:rPr>
                        <a:t>3 (10)</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a:solidFill>
                            <a:srgbClr val="002654"/>
                          </a:solidFill>
                          <a:effectLst/>
                        </a:rPr>
                        <a:t>10 (33.3)</a:t>
                      </a:r>
                      <a:endParaRPr lang="en-US" sz="2000" b="0" i="0" u="none" strike="noStrike">
                        <a:solidFill>
                          <a:srgbClr val="002654"/>
                        </a:solidFill>
                        <a:effectLst/>
                        <a:latin typeface="+mj-lt"/>
                      </a:endParaRPr>
                    </a:p>
                  </a:txBody>
                  <a:tcPr marL="9525" marR="9525" marT="9525" marB="0" anchor="ctr"/>
                </a:tc>
                <a:tc>
                  <a:txBody>
                    <a:bodyPr/>
                    <a:lstStyle/>
                    <a:p>
                      <a:pPr algn="ctr" fontAlgn="b"/>
                      <a:r>
                        <a:rPr lang="en-US" sz="2000" u="none" strike="noStrike" dirty="0">
                          <a:solidFill>
                            <a:srgbClr val="002654"/>
                          </a:solidFill>
                          <a:effectLst/>
                        </a:rPr>
                        <a:t>15 (50)</a:t>
                      </a:r>
                      <a:endParaRPr lang="en-US" sz="2000" b="0" i="0" u="none" strike="noStrike" dirty="0">
                        <a:solidFill>
                          <a:srgbClr val="002654"/>
                        </a:solidFill>
                        <a:effectLst/>
                        <a:latin typeface="+mj-lt"/>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3941840950"/>
                  </a:ext>
                </a:extLst>
              </a:tr>
            </a:tbl>
          </a:graphicData>
        </a:graphic>
      </p:graphicFrame>
      <p:sp>
        <p:nvSpPr>
          <p:cNvPr id="18" name="TextBox 17">
            <a:extLst>
              <a:ext uri="{FF2B5EF4-FFF2-40B4-BE49-F238E27FC236}">
                <a16:creationId xmlns:a16="http://schemas.microsoft.com/office/drawing/2014/main" id="{35B291AB-F03B-1F49-B489-E3B165354556}"/>
              </a:ext>
            </a:extLst>
          </p:cNvPr>
          <p:cNvSpPr txBox="1"/>
          <p:nvPr/>
        </p:nvSpPr>
        <p:spPr>
          <a:xfrm>
            <a:off x="23000677" y="24442615"/>
            <a:ext cx="184731" cy="307777"/>
          </a:xfrm>
          <a:prstGeom prst="rect">
            <a:avLst/>
          </a:prstGeom>
          <a:noFill/>
        </p:spPr>
        <p:txBody>
          <a:bodyPr wrap="none" rtlCol="0">
            <a:spAutoFit/>
          </a:bodyPr>
          <a:lstStyle/>
          <a:p>
            <a:endParaRPr lang="en-US" dirty="0"/>
          </a:p>
        </p:txBody>
      </p:sp>
      <p:sp>
        <p:nvSpPr>
          <p:cNvPr id="19" name="Rectangle 18">
            <a:extLst>
              <a:ext uri="{FF2B5EF4-FFF2-40B4-BE49-F238E27FC236}">
                <a16:creationId xmlns:a16="http://schemas.microsoft.com/office/drawing/2014/main" id="{DCA94DA7-022D-0845-9CCF-8C862C591867}"/>
              </a:ext>
            </a:extLst>
          </p:cNvPr>
          <p:cNvSpPr/>
          <p:nvPr/>
        </p:nvSpPr>
        <p:spPr>
          <a:xfrm>
            <a:off x="14791912" y="17665114"/>
            <a:ext cx="7880684" cy="461665"/>
          </a:xfrm>
          <a:prstGeom prst="rect">
            <a:avLst/>
          </a:prstGeom>
        </p:spPr>
        <p:txBody>
          <a:bodyPr wrap="none">
            <a:spAutoFit/>
          </a:bodyPr>
          <a:lstStyle/>
          <a:p>
            <a:r>
              <a:rPr lang="en-US" sz="2400" b="1" dirty="0">
                <a:solidFill>
                  <a:srgbClr val="002654"/>
                </a:solidFill>
                <a:latin typeface="Times New Roman" panose="02020603050405020304" pitchFamily="18" charset="0"/>
                <a:ea typeface="Times New Roman" panose="02020603050405020304" pitchFamily="18" charset="0"/>
              </a:rPr>
              <a:t>Table 2. Descriptive Statistics of the Environment (n = 30)</a:t>
            </a:r>
            <a:r>
              <a:rPr lang="en-US" sz="2400" dirty="0">
                <a:solidFill>
                  <a:srgbClr val="002654"/>
                </a:solidFill>
              </a:rPr>
              <a:t> </a:t>
            </a:r>
          </a:p>
        </p:txBody>
      </p:sp>
      <p:graphicFrame>
        <p:nvGraphicFramePr>
          <p:cNvPr id="22" name="Table 21">
            <a:extLst>
              <a:ext uri="{FF2B5EF4-FFF2-40B4-BE49-F238E27FC236}">
                <a16:creationId xmlns:a16="http://schemas.microsoft.com/office/drawing/2014/main" id="{5A14B2D1-FC00-EB49-9906-346507CF5226}"/>
              </a:ext>
            </a:extLst>
          </p:cNvPr>
          <p:cNvGraphicFramePr>
            <a:graphicFrameLocks noGrp="1"/>
          </p:cNvGraphicFramePr>
          <p:nvPr>
            <p:extLst>
              <p:ext uri="{D42A27DB-BD31-4B8C-83A1-F6EECF244321}">
                <p14:modId xmlns:p14="http://schemas.microsoft.com/office/powerpoint/2010/main" val="755147795"/>
              </p:ext>
            </p:extLst>
          </p:nvPr>
        </p:nvGraphicFramePr>
        <p:xfrm>
          <a:off x="22725252" y="17822596"/>
          <a:ext cx="7709568" cy="5810396"/>
        </p:xfrm>
        <a:graphic>
          <a:graphicData uri="http://schemas.openxmlformats.org/drawingml/2006/table">
            <a:tbl>
              <a:tblPr>
                <a:tableStyleId>{F5AB1C69-6EDB-4FF4-983F-18BD219EF322}</a:tableStyleId>
              </a:tblPr>
              <a:tblGrid>
                <a:gridCol w="3009566">
                  <a:extLst>
                    <a:ext uri="{9D8B030D-6E8A-4147-A177-3AD203B41FA5}">
                      <a16:colId xmlns:a16="http://schemas.microsoft.com/office/drawing/2014/main" val="3352361849"/>
                    </a:ext>
                  </a:extLst>
                </a:gridCol>
                <a:gridCol w="1066800">
                  <a:extLst>
                    <a:ext uri="{9D8B030D-6E8A-4147-A177-3AD203B41FA5}">
                      <a16:colId xmlns:a16="http://schemas.microsoft.com/office/drawing/2014/main" val="3737480055"/>
                    </a:ext>
                  </a:extLst>
                </a:gridCol>
                <a:gridCol w="863600">
                  <a:extLst>
                    <a:ext uri="{9D8B030D-6E8A-4147-A177-3AD203B41FA5}">
                      <a16:colId xmlns:a16="http://schemas.microsoft.com/office/drawing/2014/main" val="3327440422"/>
                    </a:ext>
                  </a:extLst>
                </a:gridCol>
                <a:gridCol w="889000">
                  <a:extLst>
                    <a:ext uri="{9D8B030D-6E8A-4147-A177-3AD203B41FA5}">
                      <a16:colId xmlns:a16="http://schemas.microsoft.com/office/drawing/2014/main" val="2501802177"/>
                    </a:ext>
                  </a:extLst>
                </a:gridCol>
                <a:gridCol w="938322">
                  <a:extLst>
                    <a:ext uri="{9D8B030D-6E8A-4147-A177-3AD203B41FA5}">
                      <a16:colId xmlns:a16="http://schemas.microsoft.com/office/drawing/2014/main" val="574629804"/>
                    </a:ext>
                  </a:extLst>
                </a:gridCol>
                <a:gridCol w="942280">
                  <a:extLst>
                    <a:ext uri="{9D8B030D-6E8A-4147-A177-3AD203B41FA5}">
                      <a16:colId xmlns:a16="http://schemas.microsoft.com/office/drawing/2014/main" val="1795553808"/>
                    </a:ext>
                  </a:extLst>
                </a:gridCol>
              </a:tblGrid>
              <a:tr h="983913">
                <a:tc>
                  <a:txBody>
                    <a:bodyPr/>
                    <a:lstStyle/>
                    <a:p>
                      <a:pPr algn="l" fontAlgn="b"/>
                      <a:r>
                        <a:rPr lang="en-US" sz="2400" u="none" strike="noStrike" dirty="0">
                          <a:solidFill>
                            <a:srgbClr val="002654"/>
                          </a:solidFill>
                          <a:effectLst/>
                        </a:rPr>
                        <a:t>Social Context</a:t>
                      </a:r>
                      <a:endParaRPr lang="en-US" sz="2000" b="0" i="0" u="none" strike="noStrike" dirty="0">
                        <a:solidFill>
                          <a:srgbClr val="002654"/>
                        </a:solidFill>
                        <a:effectLst/>
                        <a:latin typeface="Calibri" panose="020F0502020204030204" pitchFamily="34" charset="0"/>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
                          <a:srgbClr val="000000"/>
                        </a:buClr>
                        <a:buSzTx/>
                        <a:buFont typeface="Arial"/>
                        <a:buNone/>
                        <a:tabLst/>
                        <a:defRPr/>
                      </a:pPr>
                      <a:r>
                        <a:rPr lang="en-US" sz="1800" u="none" strike="noStrike" dirty="0">
                          <a:solidFill>
                            <a:srgbClr val="002654"/>
                          </a:solidFill>
                          <a:effectLst/>
                        </a:rPr>
                        <a:t>Strongly Agree</a:t>
                      </a:r>
                    </a:p>
                    <a:p>
                      <a:pPr algn="ctr" fontAlgn="b"/>
                      <a:r>
                        <a:rPr lang="en-US" sz="1800" u="none" strike="noStrike" dirty="0">
                          <a:solidFill>
                            <a:srgbClr val="002654"/>
                          </a:solidFill>
                          <a:effectLst/>
                        </a:rPr>
                        <a:t>n (%)</a:t>
                      </a:r>
                      <a:endParaRPr lang="en-US" sz="1800" b="0" i="0" u="none" strike="noStrike" dirty="0">
                        <a:solidFill>
                          <a:srgbClr val="002654"/>
                        </a:solidFill>
                        <a:effectLst/>
                        <a:latin typeface="Calibri" panose="020F0502020204030204" pitchFamily="34" charset="0"/>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1800" u="none" strike="noStrike" dirty="0">
                          <a:solidFill>
                            <a:srgbClr val="002654"/>
                          </a:solidFill>
                          <a:effectLst/>
                        </a:rPr>
                        <a:t>Agree n (%)</a:t>
                      </a:r>
                      <a:endParaRPr lang="en-US" sz="1800" b="0" i="0" u="none" strike="noStrike" dirty="0">
                        <a:solidFill>
                          <a:srgbClr val="002654"/>
                        </a:solidFill>
                        <a:effectLst/>
                        <a:latin typeface="Calibri" panose="020F0502020204030204" pitchFamily="34" charset="0"/>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
                          <a:srgbClr val="000000"/>
                        </a:buClr>
                        <a:buSzTx/>
                        <a:buFont typeface="Arial"/>
                        <a:buNone/>
                        <a:tabLst/>
                        <a:defRPr/>
                      </a:pPr>
                      <a:r>
                        <a:rPr lang="en-US" sz="1800" u="none" strike="noStrike" dirty="0">
                          <a:solidFill>
                            <a:srgbClr val="002654"/>
                          </a:solidFill>
                          <a:effectLst/>
                        </a:rPr>
                        <a:t>Partially Agree</a:t>
                      </a:r>
                      <a:endParaRPr lang="en-US" sz="1800" b="0" i="0" u="none" strike="noStrike" dirty="0">
                        <a:solidFill>
                          <a:srgbClr val="002654"/>
                        </a:solidFill>
                        <a:effectLst/>
                        <a:latin typeface="Calibri" panose="020F0502020204030204" pitchFamily="34" charset="0"/>
                      </a:endParaRPr>
                    </a:p>
                    <a:p>
                      <a:pPr algn="ctr" fontAlgn="b"/>
                      <a:r>
                        <a:rPr lang="en-US" sz="1800" u="none" strike="noStrike" dirty="0">
                          <a:solidFill>
                            <a:srgbClr val="002654"/>
                          </a:solidFill>
                          <a:effectLst/>
                        </a:rPr>
                        <a:t> n (%)</a:t>
                      </a:r>
                      <a:endParaRPr lang="en-US" sz="1800" b="0" i="0" u="none" strike="noStrike" dirty="0">
                        <a:solidFill>
                          <a:srgbClr val="002654"/>
                        </a:solidFill>
                        <a:effectLst/>
                        <a:latin typeface="Calibri" panose="020F0502020204030204" pitchFamily="34" charset="0"/>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1800" u="none" strike="noStrike" dirty="0">
                          <a:solidFill>
                            <a:srgbClr val="002654"/>
                          </a:solidFill>
                          <a:effectLst/>
                        </a:rPr>
                        <a:t>Disagree n (%)</a:t>
                      </a:r>
                      <a:endParaRPr lang="en-US" sz="1800" b="0" i="0" u="none" strike="noStrike" dirty="0">
                        <a:solidFill>
                          <a:srgbClr val="002654"/>
                        </a:solidFill>
                        <a:effectLst/>
                        <a:latin typeface="Calibri" panose="020F0502020204030204" pitchFamily="34" charset="0"/>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
                          <a:srgbClr val="000000"/>
                        </a:buClr>
                        <a:buSzTx/>
                        <a:buFont typeface="Arial"/>
                        <a:buNone/>
                        <a:tabLst/>
                        <a:defRPr/>
                      </a:pPr>
                      <a:r>
                        <a:rPr lang="en-US" sz="1800" u="none" strike="noStrike" dirty="0">
                          <a:solidFill>
                            <a:srgbClr val="002654"/>
                          </a:solidFill>
                          <a:effectLst/>
                        </a:rPr>
                        <a:t>Strongly Disagree</a:t>
                      </a:r>
                      <a:endParaRPr lang="en-US" sz="1800" b="0" i="0" u="none" strike="noStrike" dirty="0">
                        <a:solidFill>
                          <a:srgbClr val="002654"/>
                        </a:solidFill>
                        <a:effectLst/>
                        <a:latin typeface="Calibri" panose="020F0502020204030204" pitchFamily="34" charset="0"/>
                      </a:endParaRPr>
                    </a:p>
                    <a:p>
                      <a:pPr algn="ctr" fontAlgn="b"/>
                      <a:r>
                        <a:rPr lang="en-US" sz="1800" u="none" strike="noStrike" dirty="0">
                          <a:solidFill>
                            <a:srgbClr val="002654"/>
                          </a:solidFill>
                          <a:effectLst/>
                        </a:rPr>
                        <a:t>n (%)</a:t>
                      </a:r>
                      <a:endParaRPr lang="en-US" sz="1800" b="0" i="0" u="none" strike="noStrike" dirty="0">
                        <a:solidFill>
                          <a:srgbClr val="002654"/>
                        </a:solidFill>
                        <a:effectLst/>
                        <a:latin typeface="Calibri" panose="020F0502020204030204" pitchFamily="34" charset="0"/>
                      </a:endParaRPr>
                    </a:p>
                  </a:txBody>
                  <a:tcPr marL="9525" marR="9525" marT="9525" marB="0" anchor="b">
                    <a:lnB w="28575" cap="flat" cmpd="sng" algn="ctr">
                      <a:solidFill>
                        <a:srgbClr val="002654"/>
                      </a:solidFill>
                      <a:prstDash val="solid"/>
                      <a:round/>
                      <a:headEnd type="none" w="med" len="med"/>
                      <a:tailEnd type="none" w="med" len="med"/>
                    </a:lnB>
                  </a:tcPr>
                </a:tc>
                <a:extLst>
                  <a:ext uri="{0D108BD9-81ED-4DB2-BD59-A6C34878D82A}">
                    <a16:rowId xmlns:a16="http://schemas.microsoft.com/office/drawing/2014/main" val="2008204889"/>
                  </a:ext>
                </a:extLst>
              </a:tr>
              <a:tr h="1236039">
                <a:tc>
                  <a:txBody>
                    <a:bodyPr/>
                    <a:lstStyle/>
                    <a:p>
                      <a:pPr algn="l" fontAlgn="b"/>
                      <a:r>
                        <a:rPr lang="en-US" sz="2000" u="none" strike="noStrike" dirty="0">
                          <a:solidFill>
                            <a:srgbClr val="002654"/>
                          </a:solidFill>
                          <a:effectLst/>
                        </a:rPr>
                        <a:t>People at home have </a:t>
                      </a:r>
                    </a:p>
                    <a:p>
                      <a:pPr algn="l" fontAlgn="b"/>
                      <a:r>
                        <a:rPr lang="en-US" sz="2000" u="none" strike="noStrike" dirty="0">
                          <a:solidFill>
                            <a:srgbClr val="002654"/>
                          </a:solidFill>
                          <a:effectLst/>
                        </a:rPr>
                        <a:t>   negative attitudes about </a:t>
                      </a:r>
                    </a:p>
                    <a:p>
                      <a:pPr algn="l" fontAlgn="b"/>
                      <a:r>
                        <a:rPr lang="en-US" sz="2000" u="none" strike="noStrike" dirty="0">
                          <a:solidFill>
                            <a:srgbClr val="002654"/>
                          </a:solidFill>
                          <a:effectLst/>
                        </a:rPr>
                        <a:t>   people with disabilities</a:t>
                      </a:r>
                      <a:endParaRPr lang="en-US" sz="2000" b="0" i="0" u="none" strike="noStrike" dirty="0">
                        <a:solidFill>
                          <a:srgbClr val="002654"/>
                        </a:solidFill>
                        <a:effectLst/>
                        <a:latin typeface="Calibri" panose="020F0502020204030204" pitchFamily="34" charset="0"/>
                      </a:endParaRPr>
                    </a:p>
                  </a:txBody>
                  <a:tcPr marL="9525" marR="9525" marT="9525" marB="0" anchor="b">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Calibri" panose="020F0502020204030204" pitchFamily="34" charset="0"/>
                      </a:endParaRPr>
                    </a:p>
                  </a:txBody>
                  <a:tcPr marL="9525" marR="9525" marT="9525" marB="0" anchor="ctr">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Calibri" panose="020F0502020204030204" pitchFamily="34" charset="0"/>
                      </a:endParaRPr>
                    </a:p>
                  </a:txBody>
                  <a:tcPr marL="9525" marR="9525" marT="9525" marB="0" anchor="ctr">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dirty="0">
                          <a:solidFill>
                            <a:srgbClr val="002654"/>
                          </a:solidFill>
                          <a:effectLst/>
                        </a:rPr>
                        <a:t>1 (3.3)</a:t>
                      </a:r>
                      <a:endParaRPr lang="en-US" sz="2000" b="0" i="0" u="none" strike="noStrike" dirty="0">
                        <a:solidFill>
                          <a:srgbClr val="002654"/>
                        </a:solidFill>
                        <a:effectLst/>
                        <a:latin typeface="Calibri" panose="020F0502020204030204" pitchFamily="34" charset="0"/>
                      </a:endParaRPr>
                    </a:p>
                  </a:txBody>
                  <a:tcPr marL="9525" marR="9525" marT="9525" marB="0" anchor="ctr">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dirty="0">
                          <a:solidFill>
                            <a:srgbClr val="002654"/>
                          </a:solidFill>
                          <a:effectLst/>
                        </a:rPr>
                        <a:t>6 (20)</a:t>
                      </a:r>
                      <a:endParaRPr lang="en-US" sz="2000" b="0" i="0" u="none" strike="noStrike" dirty="0">
                        <a:solidFill>
                          <a:srgbClr val="002654"/>
                        </a:solidFill>
                        <a:effectLst/>
                        <a:latin typeface="Calibri" panose="020F0502020204030204" pitchFamily="34" charset="0"/>
                      </a:endParaRPr>
                    </a:p>
                  </a:txBody>
                  <a:tcPr marL="9525" marR="9525" marT="9525" marB="0" anchor="ctr">
                    <a:lnT w="28575" cap="flat" cmpd="sng" algn="ctr">
                      <a:solidFill>
                        <a:srgbClr val="002654"/>
                      </a:solidFill>
                      <a:prstDash val="solid"/>
                      <a:round/>
                      <a:headEnd type="none" w="med" len="med"/>
                      <a:tailEnd type="none" w="med" len="med"/>
                    </a:lnT>
                  </a:tcPr>
                </a:tc>
                <a:tc>
                  <a:txBody>
                    <a:bodyPr/>
                    <a:lstStyle/>
                    <a:p>
                      <a:pPr algn="ctr" fontAlgn="b"/>
                      <a:r>
                        <a:rPr lang="en-US" sz="2000" u="none" strike="noStrike" dirty="0">
                          <a:solidFill>
                            <a:srgbClr val="002654"/>
                          </a:solidFill>
                          <a:effectLst/>
                        </a:rPr>
                        <a:t>23 (77)</a:t>
                      </a:r>
                      <a:endParaRPr lang="en-US" sz="2000" b="0" i="0" u="none" strike="noStrike" dirty="0">
                        <a:solidFill>
                          <a:srgbClr val="002654"/>
                        </a:solidFill>
                        <a:effectLst/>
                        <a:latin typeface="Calibri" panose="020F0502020204030204" pitchFamily="34" charset="0"/>
                      </a:endParaRPr>
                    </a:p>
                  </a:txBody>
                  <a:tcPr marL="9525" marR="9525" marT="9525" marB="0" anchor="ctr">
                    <a:lnR w="28575" cap="flat" cmpd="sng" algn="ctr">
                      <a:solidFill>
                        <a:srgbClr val="002654"/>
                      </a:solidFill>
                      <a:prstDash val="solid"/>
                      <a:round/>
                      <a:headEnd type="none" w="med" len="med"/>
                      <a:tailEnd type="none" w="med" len="med"/>
                    </a:lnR>
                    <a:lnT w="28575" cap="flat" cmpd="sng" algn="ctr">
                      <a:solidFill>
                        <a:srgbClr val="002654"/>
                      </a:solidFill>
                      <a:prstDash val="solid"/>
                      <a:round/>
                      <a:headEnd type="none" w="med" len="med"/>
                      <a:tailEnd type="none" w="med" len="med"/>
                    </a:lnT>
                  </a:tcPr>
                </a:tc>
                <a:extLst>
                  <a:ext uri="{0D108BD9-81ED-4DB2-BD59-A6C34878D82A}">
                    <a16:rowId xmlns:a16="http://schemas.microsoft.com/office/drawing/2014/main" val="1569058977"/>
                  </a:ext>
                </a:extLst>
              </a:tr>
              <a:tr h="1248865">
                <a:tc>
                  <a:txBody>
                    <a:bodyPr/>
                    <a:lstStyle/>
                    <a:p>
                      <a:pPr algn="l" fontAlgn="b"/>
                      <a:r>
                        <a:rPr lang="en-US" sz="2000" u="none" strike="noStrike" dirty="0">
                          <a:solidFill>
                            <a:srgbClr val="002654"/>
                          </a:solidFill>
                          <a:effectLst/>
                        </a:rPr>
                        <a:t>People at home are willing </a:t>
                      </a:r>
                    </a:p>
                    <a:p>
                      <a:pPr algn="l" fontAlgn="b"/>
                      <a:r>
                        <a:rPr lang="en-US" sz="2000" u="none" strike="noStrike" dirty="0">
                          <a:solidFill>
                            <a:srgbClr val="002654"/>
                          </a:solidFill>
                          <a:effectLst/>
                        </a:rPr>
                        <a:t>   to help people with </a:t>
                      </a:r>
                    </a:p>
                    <a:p>
                      <a:pPr algn="l" fontAlgn="b"/>
                      <a:r>
                        <a:rPr lang="en-US" sz="2000" u="none" strike="noStrike" dirty="0">
                          <a:solidFill>
                            <a:srgbClr val="002654"/>
                          </a:solidFill>
                          <a:effectLst/>
                        </a:rPr>
                        <a:t>   disabilities</a:t>
                      </a:r>
                      <a:endParaRPr lang="en-US" sz="2000" b="0" i="0" u="none" strike="noStrike" dirty="0">
                        <a:solidFill>
                          <a:srgbClr val="002654"/>
                        </a:solidFill>
                        <a:effectLst/>
                        <a:latin typeface="Calibri" panose="020F0502020204030204" pitchFamily="34" charset="0"/>
                      </a:endParaRPr>
                    </a:p>
                  </a:txBody>
                  <a:tcPr marL="9525" marR="9525" marT="9525" marB="0" anchor="b"/>
                </a:tc>
                <a:tc>
                  <a:txBody>
                    <a:bodyPr/>
                    <a:lstStyle/>
                    <a:p>
                      <a:pPr algn="ctr" fontAlgn="b"/>
                      <a:r>
                        <a:rPr lang="en-US" sz="2000" u="none" strike="noStrike" dirty="0">
                          <a:solidFill>
                            <a:srgbClr val="002654"/>
                          </a:solidFill>
                          <a:effectLst/>
                        </a:rPr>
                        <a:t>25 (83)</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5 (17)</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Calibri" panose="020F0502020204030204" pitchFamily="34" charset="0"/>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1329216967"/>
                  </a:ext>
                </a:extLst>
              </a:tr>
              <a:tr h="1091986">
                <a:tc>
                  <a:txBody>
                    <a:bodyPr/>
                    <a:lstStyle/>
                    <a:p>
                      <a:pPr algn="l" fontAlgn="b"/>
                      <a:r>
                        <a:rPr lang="en-US" sz="2000" u="none" strike="noStrike" dirty="0">
                          <a:solidFill>
                            <a:srgbClr val="002654"/>
                          </a:solidFill>
                          <a:effectLst/>
                        </a:rPr>
                        <a:t>People in community have </a:t>
                      </a:r>
                    </a:p>
                    <a:p>
                      <a:pPr algn="l" fontAlgn="b"/>
                      <a:r>
                        <a:rPr lang="en-US" sz="2000" u="none" strike="noStrike" dirty="0">
                          <a:solidFill>
                            <a:srgbClr val="002654"/>
                          </a:solidFill>
                          <a:effectLst/>
                        </a:rPr>
                        <a:t>   negative attitudes about </a:t>
                      </a:r>
                    </a:p>
                    <a:p>
                      <a:pPr algn="l" fontAlgn="b"/>
                      <a:r>
                        <a:rPr lang="en-US" sz="2000" u="none" strike="noStrike" dirty="0">
                          <a:solidFill>
                            <a:srgbClr val="002654"/>
                          </a:solidFill>
                          <a:effectLst/>
                        </a:rPr>
                        <a:t>   people with disabilities</a:t>
                      </a:r>
                      <a:endParaRPr lang="en-US" sz="2000" b="0" i="0" u="none" strike="noStrike" dirty="0">
                        <a:solidFill>
                          <a:srgbClr val="002654"/>
                        </a:solidFill>
                        <a:effectLst/>
                        <a:latin typeface="Calibri" panose="020F0502020204030204" pitchFamily="34" charset="0"/>
                      </a:endParaRPr>
                    </a:p>
                  </a:txBody>
                  <a:tcPr marL="9525" marR="9525" marT="9525" marB="0" anchor="b"/>
                </a:tc>
                <a:tc>
                  <a:txBody>
                    <a:bodyPr/>
                    <a:lstStyle/>
                    <a:p>
                      <a:pPr algn="ctr" fontAlgn="b"/>
                      <a:r>
                        <a:rPr lang="en-US" sz="2000" u="none" strike="noStrike" dirty="0">
                          <a:solidFill>
                            <a:srgbClr val="002654"/>
                          </a:solidFill>
                          <a:effectLst/>
                        </a:rPr>
                        <a:t>1 (3.3)</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1 (3.3)</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7 (23)</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9 (30)</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12 (40)</a:t>
                      </a:r>
                      <a:endParaRPr lang="en-US" sz="2000" b="0" i="0" u="none" strike="noStrike" dirty="0">
                        <a:solidFill>
                          <a:srgbClr val="002654"/>
                        </a:solidFill>
                        <a:effectLst/>
                        <a:latin typeface="Calibri" panose="020F0502020204030204" pitchFamily="34" charset="0"/>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4049076267"/>
                  </a:ext>
                </a:extLst>
              </a:tr>
              <a:tr h="1249593">
                <a:tc>
                  <a:txBody>
                    <a:bodyPr/>
                    <a:lstStyle/>
                    <a:p>
                      <a:pPr algn="l" fontAlgn="b"/>
                      <a:r>
                        <a:rPr lang="en-US" sz="2000" u="none" strike="noStrike" dirty="0">
                          <a:solidFill>
                            <a:srgbClr val="002654"/>
                          </a:solidFill>
                          <a:effectLst/>
                        </a:rPr>
                        <a:t>People in community are </a:t>
                      </a:r>
                    </a:p>
                    <a:p>
                      <a:pPr algn="l" fontAlgn="b"/>
                      <a:r>
                        <a:rPr lang="en-US" sz="2000" u="none" strike="noStrike" dirty="0">
                          <a:solidFill>
                            <a:srgbClr val="002654"/>
                          </a:solidFill>
                          <a:effectLst/>
                        </a:rPr>
                        <a:t>   willing to help people   </a:t>
                      </a:r>
                    </a:p>
                    <a:p>
                      <a:pPr algn="l" fontAlgn="b"/>
                      <a:r>
                        <a:rPr lang="en-US" sz="2000" u="none" strike="noStrike" dirty="0">
                          <a:solidFill>
                            <a:srgbClr val="002654"/>
                          </a:solidFill>
                          <a:effectLst/>
                        </a:rPr>
                        <a:t>   with disabilities</a:t>
                      </a:r>
                      <a:endParaRPr lang="en-US" sz="2000" b="0" i="0" u="none" strike="noStrike" dirty="0">
                        <a:solidFill>
                          <a:srgbClr val="002654"/>
                        </a:solidFill>
                        <a:effectLst/>
                        <a:latin typeface="Calibri" panose="020F0502020204030204" pitchFamily="34" charset="0"/>
                      </a:endParaRPr>
                    </a:p>
                  </a:txBody>
                  <a:tcPr marL="9525" marR="9525" marT="9525" marB="0" anchor="b"/>
                </a:tc>
                <a:tc>
                  <a:txBody>
                    <a:bodyPr/>
                    <a:lstStyle/>
                    <a:p>
                      <a:pPr algn="ctr" fontAlgn="b"/>
                      <a:r>
                        <a:rPr lang="en-US" sz="2000" u="none" strike="noStrike" dirty="0">
                          <a:solidFill>
                            <a:srgbClr val="002654"/>
                          </a:solidFill>
                          <a:effectLst/>
                        </a:rPr>
                        <a:t>9 (30)</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a:solidFill>
                            <a:srgbClr val="002654"/>
                          </a:solidFill>
                          <a:effectLst/>
                        </a:rPr>
                        <a:t>15 (50)</a:t>
                      </a:r>
                      <a:endParaRPr lang="en-US" sz="2000" b="0" i="0" u="none" strike="noStrike">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5 (17)</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a:t>
                      </a:r>
                      <a:endParaRPr lang="en-US" sz="2000" b="0" i="0" u="none" strike="noStrike" dirty="0">
                        <a:solidFill>
                          <a:srgbClr val="002654"/>
                        </a:solidFill>
                        <a:effectLst/>
                        <a:latin typeface="Calibri" panose="020F0502020204030204" pitchFamily="34" charset="0"/>
                      </a:endParaRPr>
                    </a:p>
                  </a:txBody>
                  <a:tcPr marL="9525" marR="9525" marT="9525" marB="0" anchor="ctr"/>
                </a:tc>
                <a:tc>
                  <a:txBody>
                    <a:bodyPr/>
                    <a:lstStyle/>
                    <a:p>
                      <a:pPr algn="ctr" fontAlgn="b"/>
                      <a:r>
                        <a:rPr lang="en-US" sz="2000" u="none" strike="noStrike" dirty="0">
                          <a:solidFill>
                            <a:srgbClr val="002654"/>
                          </a:solidFill>
                          <a:effectLst/>
                        </a:rPr>
                        <a:t>1 (3.3)</a:t>
                      </a:r>
                      <a:endParaRPr lang="en-US" sz="2000" b="0" i="0" u="none" strike="noStrike" dirty="0">
                        <a:solidFill>
                          <a:srgbClr val="002654"/>
                        </a:solidFill>
                        <a:effectLst/>
                        <a:latin typeface="Calibri" panose="020F0502020204030204" pitchFamily="34" charset="0"/>
                      </a:endParaRPr>
                    </a:p>
                  </a:txBody>
                  <a:tcPr marL="9525" marR="9525" marT="9525" marB="0" anchor="ctr">
                    <a:lnR w="28575" cap="flat" cmpd="sng" algn="ctr">
                      <a:solidFill>
                        <a:srgbClr val="002654"/>
                      </a:solidFill>
                      <a:prstDash val="solid"/>
                      <a:round/>
                      <a:headEnd type="none" w="med" len="med"/>
                      <a:tailEnd type="none" w="med" len="med"/>
                    </a:lnR>
                  </a:tcPr>
                </a:tc>
                <a:extLst>
                  <a:ext uri="{0D108BD9-81ED-4DB2-BD59-A6C34878D82A}">
                    <a16:rowId xmlns:a16="http://schemas.microsoft.com/office/drawing/2014/main" val="562564387"/>
                  </a:ext>
                </a:extLst>
              </a:tr>
            </a:tbl>
          </a:graphicData>
        </a:graphic>
      </p:graphicFrame>
      <p:graphicFrame>
        <p:nvGraphicFramePr>
          <p:cNvPr id="23" name="Table 22">
            <a:extLst>
              <a:ext uri="{FF2B5EF4-FFF2-40B4-BE49-F238E27FC236}">
                <a16:creationId xmlns:a16="http://schemas.microsoft.com/office/drawing/2014/main" id="{A7012738-CF14-7D40-843E-55B20ED2EFE9}"/>
              </a:ext>
            </a:extLst>
          </p:cNvPr>
          <p:cNvGraphicFramePr>
            <a:graphicFrameLocks noGrp="1"/>
          </p:cNvGraphicFramePr>
          <p:nvPr>
            <p:extLst>
              <p:ext uri="{D42A27DB-BD31-4B8C-83A1-F6EECF244321}">
                <p14:modId xmlns:p14="http://schemas.microsoft.com/office/powerpoint/2010/main" val="3119598388"/>
              </p:ext>
            </p:extLst>
          </p:nvPr>
        </p:nvGraphicFramePr>
        <p:xfrm>
          <a:off x="15691526" y="24562994"/>
          <a:ext cx="12595880" cy="3783330"/>
        </p:xfrm>
        <a:graphic>
          <a:graphicData uri="http://schemas.openxmlformats.org/drawingml/2006/table">
            <a:tbl>
              <a:tblPr>
                <a:tableStyleId>{F5AB1C69-6EDB-4FF4-983F-18BD219EF322}</a:tableStyleId>
              </a:tblPr>
              <a:tblGrid>
                <a:gridCol w="2133843">
                  <a:extLst>
                    <a:ext uri="{9D8B030D-6E8A-4147-A177-3AD203B41FA5}">
                      <a16:colId xmlns:a16="http://schemas.microsoft.com/office/drawing/2014/main" val="2877503301"/>
                    </a:ext>
                  </a:extLst>
                </a:gridCol>
                <a:gridCol w="1968107">
                  <a:extLst>
                    <a:ext uri="{9D8B030D-6E8A-4147-A177-3AD203B41FA5}">
                      <a16:colId xmlns:a16="http://schemas.microsoft.com/office/drawing/2014/main" val="3702245736"/>
                    </a:ext>
                  </a:extLst>
                </a:gridCol>
                <a:gridCol w="1684975">
                  <a:extLst>
                    <a:ext uri="{9D8B030D-6E8A-4147-A177-3AD203B41FA5}">
                      <a16:colId xmlns:a16="http://schemas.microsoft.com/office/drawing/2014/main" val="2164000229"/>
                    </a:ext>
                  </a:extLst>
                </a:gridCol>
                <a:gridCol w="1933577">
                  <a:extLst>
                    <a:ext uri="{9D8B030D-6E8A-4147-A177-3AD203B41FA5}">
                      <a16:colId xmlns:a16="http://schemas.microsoft.com/office/drawing/2014/main" val="2747038997"/>
                    </a:ext>
                  </a:extLst>
                </a:gridCol>
                <a:gridCol w="1636636">
                  <a:extLst>
                    <a:ext uri="{9D8B030D-6E8A-4147-A177-3AD203B41FA5}">
                      <a16:colId xmlns:a16="http://schemas.microsoft.com/office/drawing/2014/main" val="3544346770"/>
                    </a:ext>
                  </a:extLst>
                </a:gridCol>
                <a:gridCol w="1519239">
                  <a:extLst>
                    <a:ext uri="{9D8B030D-6E8A-4147-A177-3AD203B41FA5}">
                      <a16:colId xmlns:a16="http://schemas.microsoft.com/office/drawing/2014/main" val="3542924870"/>
                    </a:ext>
                  </a:extLst>
                </a:gridCol>
                <a:gridCol w="1719503">
                  <a:extLst>
                    <a:ext uri="{9D8B030D-6E8A-4147-A177-3AD203B41FA5}">
                      <a16:colId xmlns:a16="http://schemas.microsoft.com/office/drawing/2014/main" val="444586494"/>
                    </a:ext>
                  </a:extLst>
                </a:gridCol>
              </a:tblGrid>
              <a:tr h="431800">
                <a:tc>
                  <a:txBody>
                    <a:bodyPr/>
                    <a:lstStyle/>
                    <a:p>
                      <a:pPr algn="l" fontAlgn="b"/>
                      <a:endParaRPr lang="en-US" sz="2200" b="0" i="0" u="none" strike="noStrike" dirty="0">
                        <a:solidFill>
                          <a:srgbClr val="002654"/>
                        </a:solidFill>
                        <a:effectLst/>
                        <a:latin typeface="+mn-lt"/>
                      </a:endParaRPr>
                    </a:p>
                  </a:txBody>
                  <a:tcPr marL="9525" marR="9525" marT="9525" marB="0" anchor="b"/>
                </a:tc>
                <a:tc>
                  <a:txBody>
                    <a:bodyPr/>
                    <a:lstStyle/>
                    <a:p>
                      <a:pPr algn="ctr" fontAlgn="b"/>
                      <a:r>
                        <a:rPr lang="en-US" sz="2200" u="none" strike="noStrike" dirty="0">
                          <a:solidFill>
                            <a:srgbClr val="002654"/>
                          </a:solidFill>
                          <a:effectLst/>
                          <a:latin typeface="+mn-lt"/>
                        </a:rPr>
                        <a:t>Not Satisfied </a:t>
                      </a:r>
                    </a:p>
                    <a:p>
                      <a:pPr algn="ctr" fontAlgn="b"/>
                      <a:r>
                        <a:rPr lang="en-US" sz="2200" u="none" strike="noStrike" dirty="0">
                          <a:solidFill>
                            <a:srgbClr val="002654"/>
                          </a:solidFill>
                          <a:effectLst/>
                          <a:latin typeface="+mn-lt"/>
                        </a:rPr>
                        <a:t>At All</a:t>
                      </a:r>
                      <a:endParaRPr lang="en-US" sz="2200" b="0" i="0" u="none" strike="noStrike" dirty="0">
                        <a:solidFill>
                          <a:srgbClr val="002654"/>
                        </a:solidFill>
                        <a:effectLst/>
                        <a:latin typeface="+mn-lt"/>
                      </a:endParaRPr>
                    </a:p>
                  </a:txBody>
                  <a:tcPr marL="9525" marR="9525" marT="9525" marB="0" anchor="b"/>
                </a:tc>
                <a:tc>
                  <a:txBody>
                    <a:bodyPr/>
                    <a:lstStyle/>
                    <a:p>
                      <a:pPr algn="ctr" fontAlgn="b"/>
                      <a:r>
                        <a:rPr lang="en-US" sz="2200" u="none" strike="noStrike" dirty="0">
                          <a:solidFill>
                            <a:srgbClr val="002654"/>
                          </a:solidFill>
                          <a:effectLst/>
                          <a:latin typeface="+mn-lt"/>
                        </a:rPr>
                        <a:t>Not Very Satisfied</a:t>
                      </a:r>
                      <a:endParaRPr lang="en-US" sz="2200" b="0" i="0" u="none" strike="noStrike" dirty="0">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More or Less Satisfied</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Satisfied</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dirty="0">
                          <a:solidFill>
                            <a:srgbClr val="002654"/>
                          </a:solidFill>
                          <a:effectLst/>
                          <a:latin typeface="+mn-lt"/>
                        </a:rPr>
                        <a:t>Very Satisfied</a:t>
                      </a:r>
                      <a:endParaRPr lang="en-US" sz="2200" b="0" i="0" u="none" strike="noStrike" dirty="0">
                        <a:solidFill>
                          <a:srgbClr val="002654"/>
                        </a:solidFill>
                        <a:effectLst/>
                        <a:latin typeface="+mn-lt"/>
                      </a:endParaRPr>
                    </a:p>
                  </a:txBody>
                  <a:tcPr marL="9525" marR="9525" marT="9525" marB="0" anchor="b"/>
                </a:tc>
                <a:tc>
                  <a:txBody>
                    <a:bodyPr/>
                    <a:lstStyle/>
                    <a:p>
                      <a:pPr algn="ctr" fontAlgn="b"/>
                      <a:r>
                        <a:rPr lang="en-US" sz="2200" u="none" strike="noStrike" dirty="0">
                          <a:solidFill>
                            <a:srgbClr val="002654"/>
                          </a:solidFill>
                          <a:effectLst/>
                          <a:latin typeface="+mn-lt"/>
                        </a:rPr>
                        <a:t>Not Applicable</a:t>
                      </a:r>
                      <a:endParaRPr lang="en-US" sz="2200" b="0" i="0" u="none" strike="noStrike" dirty="0">
                        <a:solidFill>
                          <a:srgbClr val="002654"/>
                        </a:solidFill>
                        <a:effectLst/>
                        <a:latin typeface="+mn-lt"/>
                      </a:endParaRPr>
                    </a:p>
                  </a:txBody>
                  <a:tcPr marL="9525" marR="9525" marT="9525" marB="0" anchor="b"/>
                </a:tc>
                <a:extLst>
                  <a:ext uri="{0D108BD9-81ED-4DB2-BD59-A6C34878D82A}">
                    <a16:rowId xmlns:a16="http://schemas.microsoft.com/office/drawing/2014/main" val="2968582222"/>
                  </a:ext>
                </a:extLst>
              </a:tr>
              <a:tr h="215900">
                <a:tc>
                  <a:txBody>
                    <a:bodyPr/>
                    <a:lstStyle/>
                    <a:p>
                      <a:pPr algn="l" fontAlgn="b"/>
                      <a:r>
                        <a:rPr lang="en-US" sz="2200" dirty="0">
                          <a:solidFill>
                            <a:srgbClr val="002654"/>
                          </a:solidFill>
                          <a:effectLst/>
                          <a:latin typeface="+mn-lt"/>
                        </a:rPr>
                        <a:t>Characteristic</a:t>
                      </a:r>
                      <a:r>
                        <a:rPr lang="en-US" sz="2200" u="none" strike="noStrike" dirty="0">
                          <a:solidFill>
                            <a:srgbClr val="002654"/>
                          </a:solidFill>
                          <a:effectLst/>
                          <a:latin typeface="+mn-lt"/>
                        </a:rPr>
                        <a:t> </a:t>
                      </a:r>
                      <a:endParaRPr lang="en-US" sz="2200" b="0" i="0" u="none" strike="noStrike" dirty="0">
                        <a:solidFill>
                          <a:srgbClr val="002654"/>
                        </a:solidFill>
                        <a:effectLst/>
                        <a:latin typeface="+mn-lt"/>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2200" u="none" strike="noStrike">
                          <a:solidFill>
                            <a:srgbClr val="002654"/>
                          </a:solidFill>
                          <a:effectLst/>
                          <a:latin typeface="+mn-lt"/>
                        </a:rPr>
                        <a:t>n (%)</a:t>
                      </a:r>
                      <a:endParaRPr lang="en-US" sz="2200" b="0" i="0" u="none" strike="noStrike">
                        <a:solidFill>
                          <a:srgbClr val="002654"/>
                        </a:solidFill>
                        <a:effectLst/>
                        <a:latin typeface="+mn-lt"/>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2200" u="none" strike="noStrike" dirty="0">
                          <a:solidFill>
                            <a:srgbClr val="002654"/>
                          </a:solidFill>
                          <a:effectLst/>
                          <a:latin typeface="+mn-lt"/>
                        </a:rPr>
                        <a:t>n (%)</a:t>
                      </a:r>
                      <a:endParaRPr lang="en-US" sz="2200" b="0" i="0" u="none" strike="noStrike" dirty="0">
                        <a:solidFill>
                          <a:srgbClr val="002654"/>
                        </a:solidFill>
                        <a:effectLst/>
                        <a:latin typeface="+mn-lt"/>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2200" u="none" strike="noStrike">
                          <a:solidFill>
                            <a:srgbClr val="002654"/>
                          </a:solidFill>
                          <a:effectLst/>
                          <a:latin typeface="+mn-lt"/>
                        </a:rPr>
                        <a:t>n (%)</a:t>
                      </a:r>
                      <a:endParaRPr lang="en-US" sz="2200" b="0" i="0" u="none" strike="noStrike">
                        <a:solidFill>
                          <a:srgbClr val="002654"/>
                        </a:solidFill>
                        <a:effectLst/>
                        <a:latin typeface="+mn-lt"/>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2200" u="none" strike="noStrike">
                          <a:solidFill>
                            <a:srgbClr val="002654"/>
                          </a:solidFill>
                          <a:effectLst/>
                          <a:latin typeface="+mn-lt"/>
                        </a:rPr>
                        <a:t>n (%)</a:t>
                      </a:r>
                      <a:endParaRPr lang="en-US" sz="2200" b="0" i="0" u="none" strike="noStrike">
                        <a:solidFill>
                          <a:srgbClr val="002654"/>
                        </a:solidFill>
                        <a:effectLst/>
                        <a:latin typeface="+mn-lt"/>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2200" u="none" strike="noStrike">
                          <a:solidFill>
                            <a:srgbClr val="002654"/>
                          </a:solidFill>
                          <a:effectLst/>
                          <a:latin typeface="+mn-lt"/>
                        </a:rPr>
                        <a:t>n (%)</a:t>
                      </a:r>
                      <a:endParaRPr lang="en-US" sz="2200" b="0" i="0" u="none" strike="noStrike">
                        <a:solidFill>
                          <a:srgbClr val="002654"/>
                        </a:solidFill>
                        <a:effectLst/>
                        <a:latin typeface="+mn-lt"/>
                      </a:endParaRPr>
                    </a:p>
                  </a:txBody>
                  <a:tcPr marL="9525" marR="9525" marT="9525" marB="0" anchor="b">
                    <a:lnB w="28575" cap="flat" cmpd="sng" algn="ctr">
                      <a:solidFill>
                        <a:srgbClr val="002654"/>
                      </a:solidFill>
                      <a:prstDash val="solid"/>
                      <a:round/>
                      <a:headEnd type="none" w="med" len="med"/>
                      <a:tailEnd type="none" w="med" len="med"/>
                    </a:lnB>
                  </a:tcPr>
                </a:tc>
                <a:tc>
                  <a:txBody>
                    <a:bodyPr/>
                    <a:lstStyle/>
                    <a:p>
                      <a:pPr algn="ctr" fontAlgn="b"/>
                      <a:r>
                        <a:rPr lang="en-US" sz="2200" u="none" strike="noStrike" dirty="0">
                          <a:solidFill>
                            <a:srgbClr val="002654"/>
                          </a:solidFill>
                          <a:effectLst/>
                          <a:latin typeface="+mn-lt"/>
                        </a:rPr>
                        <a:t>n (%)</a:t>
                      </a:r>
                      <a:endParaRPr lang="en-US" sz="2200" b="0" i="0" u="none" strike="noStrike" dirty="0">
                        <a:solidFill>
                          <a:srgbClr val="002654"/>
                        </a:solidFill>
                        <a:effectLst/>
                        <a:latin typeface="+mn-lt"/>
                      </a:endParaRPr>
                    </a:p>
                  </a:txBody>
                  <a:tcPr marL="9525" marR="9525" marT="9525" marB="0" anchor="b">
                    <a:lnB w="28575" cap="flat" cmpd="sng" algn="ctr">
                      <a:solidFill>
                        <a:srgbClr val="002654"/>
                      </a:solidFill>
                      <a:prstDash val="solid"/>
                      <a:round/>
                      <a:headEnd type="none" w="med" len="med"/>
                      <a:tailEnd type="none" w="med" len="med"/>
                    </a:lnB>
                  </a:tcPr>
                </a:tc>
                <a:extLst>
                  <a:ext uri="{0D108BD9-81ED-4DB2-BD59-A6C34878D82A}">
                    <a16:rowId xmlns:a16="http://schemas.microsoft.com/office/drawing/2014/main" val="1439865619"/>
                  </a:ext>
                </a:extLst>
              </a:tr>
              <a:tr h="203200">
                <a:tc>
                  <a:txBody>
                    <a:bodyPr/>
                    <a:lstStyle/>
                    <a:p>
                      <a:pPr algn="l" fontAlgn="b"/>
                      <a:r>
                        <a:rPr lang="en-US" sz="2200" u="none" strike="noStrike">
                          <a:solidFill>
                            <a:srgbClr val="002654"/>
                          </a:solidFill>
                          <a:effectLst/>
                          <a:latin typeface="+mn-lt"/>
                        </a:rPr>
                        <a:t>Dimensions</a:t>
                      </a:r>
                      <a:endParaRPr lang="en-US" sz="2200" b="0" i="0" u="none" strike="noStrike">
                        <a:solidFill>
                          <a:srgbClr val="002654"/>
                        </a:solidFill>
                        <a:effectLst/>
                        <a:latin typeface="+mn-lt"/>
                      </a:endParaRPr>
                    </a:p>
                  </a:txBody>
                  <a:tcPr marL="9525" marR="9525" marT="9525" marB="0" anchor="b">
                    <a:lnT w="28575" cap="flat" cmpd="sng" algn="ctr">
                      <a:solidFill>
                        <a:srgbClr val="002654"/>
                      </a:solidFill>
                      <a:prstDash val="solid"/>
                      <a:round/>
                      <a:headEnd type="none" w="med" len="med"/>
                      <a:tailEnd type="none" w="med" len="med"/>
                    </a:lnT>
                  </a:tcPr>
                </a:tc>
                <a:tc>
                  <a:txBody>
                    <a:bodyPr/>
                    <a:lstStyle/>
                    <a:p>
                      <a:pPr algn="ctr" fontAlgn="b"/>
                      <a:r>
                        <a:rPr lang="en-US" sz="2200" u="none" strike="noStrike">
                          <a:solidFill>
                            <a:srgbClr val="002654"/>
                          </a:solidFill>
                          <a:effectLst/>
                          <a:latin typeface="+mn-lt"/>
                        </a:rPr>
                        <a:t>--</a:t>
                      </a:r>
                      <a:endParaRPr lang="en-US" sz="2200" b="0" i="0" u="none" strike="noStrike">
                        <a:solidFill>
                          <a:srgbClr val="002654"/>
                        </a:solidFill>
                        <a:effectLst/>
                        <a:latin typeface="+mn-lt"/>
                      </a:endParaRPr>
                    </a:p>
                  </a:txBody>
                  <a:tcPr marL="9525" marR="9525" marT="9525" marB="0" anchor="b">
                    <a:lnT w="28575" cap="flat" cmpd="sng" algn="ctr">
                      <a:solidFill>
                        <a:srgbClr val="002654"/>
                      </a:solidFill>
                      <a:prstDash val="solid"/>
                      <a:round/>
                      <a:headEnd type="none" w="med" len="med"/>
                      <a:tailEnd type="none" w="med" len="med"/>
                    </a:lnT>
                  </a:tcPr>
                </a:tc>
                <a:tc>
                  <a:txBody>
                    <a:bodyPr/>
                    <a:lstStyle/>
                    <a:p>
                      <a:pPr algn="ctr" fontAlgn="b"/>
                      <a:r>
                        <a:rPr lang="en-US" sz="2200" u="none" strike="noStrike">
                          <a:solidFill>
                            <a:srgbClr val="002654"/>
                          </a:solidFill>
                          <a:effectLst/>
                          <a:latin typeface="+mn-lt"/>
                        </a:rPr>
                        <a:t>2 (7.1)</a:t>
                      </a:r>
                      <a:endParaRPr lang="en-US" sz="2200" b="0" i="0" u="none" strike="noStrike">
                        <a:solidFill>
                          <a:srgbClr val="002654"/>
                        </a:solidFill>
                        <a:effectLst/>
                        <a:latin typeface="+mn-lt"/>
                      </a:endParaRPr>
                    </a:p>
                  </a:txBody>
                  <a:tcPr marL="9525" marR="9525" marT="9525" marB="0" anchor="b">
                    <a:lnT w="28575" cap="flat" cmpd="sng" algn="ctr">
                      <a:solidFill>
                        <a:srgbClr val="002654"/>
                      </a:solidFill>
                      <a:prstDash val="solid"/>
                      <a:round/>
                      <a:headEnd type="none" w="med" len="med"/>
                      <a:tailEnd type="none" w="med" len="med"/>
                    </a:lnT>
                  </a:tcPr>
                </a:tc>
                <a:tc>
                  <a:txBody>
                    <a:bodyPr/>
                    <a:lstStyle/>
                    <a:p>
                      <a:pPr algn="ctr" fontAlgn="b"/>
                      <a:r>
                        <a:rPr lang="en-US" sz="2200" u="none" strike="noStrike" dirty="0">
                          <a:solidFill>
                            <a:srgbClr val="002654"/>
                          </a:solidFill>
                          <a:effectLst/>
                          <a:latin typeface="+mn-lt"/>
                        </a:rPr>
                        <a:t>8 (28.6)</a:t>
                      </a:r>
                      <a:endParaRPr lang="en-US" sz="2200" b="0" i="0" u="none" strike="noStrike" dirty="0">
                        <a:solidFill>
                          <a:srgbClr val="002654"/>
                        </a:solidFill>
                        <a:effectLst/>
                        <a:latin typeface="+mn-lt"/>
                      </a:endParaRPr>
                    </a:p>
                  </a:txBody>
                  <a:tcPr marL="9525" marR="9525" marT="9525" marB="0" anchor="b">
                    <a:lnT w="28575" cap="flat" cmpd="sng" algn="ctr">
                      <a:solidFill>
                        <a:srgbClr val="002654"/>
                      </a:solidFill>
                      <a:prstDash val="solid"/>
                      <a:round/>
                      <a:headEnd type="none" w="med" len="med"/>
                      <a:tailEnd type="none" w="med" len="med"/>
                    </a:lnT>
                  </a:tcPr>
                </a:tc>
                <a:tc>
                  <a:txBody>
                    <a:bodyPr/>
                    <a:lstStyle/>
                    <a:p>
                      <a:pPr algn="ctr" fontAlgn="b"/>
                      <a:r>
                        <a:rPr lang="en-US" sz="2200" u="none" strike="noStrike">
                          <a:solidFill>
                            <a:srgbClr val="002654"/>
                          </a:solidFill>
                          <a:effectLst/>
                          <a:latin typeface="+mn-lt"/>
                        </a:rPr>
                        <a:t>9 (32.1)</a:t>
                      </a:r>
                      <a:endParaRPr lang="en-US" sz="2200" b="0" i="0" u="none" strike="noStrike">
                        <a:solidFill>
                          <a:srgbClr val="002654"/>
                        </a:solidFill>
                        <a:effectLst/>
                        <a:latin typeface="+mn-lt"/>
                      </a:endParaRPr>
                    </a:p>
                  </a:txBody>
                  <a:tcPr marL="9525" marR="9525" marT="9525" marB="0" anchor="b">
                    <a:lnT w="28575" cap="flat" cmpd="sng" algn="ctr">
                      <a:solidFill>
                        <a:srgbClr val="002654"/>
                      </a:solidFill>
                      <a:prstDash val="solid"/>
                      <a:round/>
                      <a:headEnd type="none" w="med" len="med"/>
                      <a:tailEnd type="none" w="med" len="med"/>
                    </a:lnT>
                  </a:tcPr>
                </a:tc>
                <a:tc>
                  <a:txBody>
                    <a:bodyPr/>
                    <a:lstStyle/>
                    <a:p>
                      <a:pPr algn="ctr" fontAlgn="b"/>
                      <a:r>
                        <a:rPr lang="en-US" sz="2200" u="none" strike="noStrike">
                          <a:solidFill>
                            <a:srgbClr val="002654"/>
                          </a:solidFill>
                          <a:effectLst/>
                          <a:latin typeface="+mn-lt"/>
                        </a:rPr>
                        <a:t>7 (25)</a:t>
                      </a:r>
                      <a:endParaRPr lang="en-US" sz="2200" b="0" i="0" u="none" strike="noStrike">
                        <a:solidFill>
                          <a:srgbClr val="002654"/>
                        </a:solidFill>
                        <a:effectLst/>
                        <a:latin typeface="+mn-lt"/>
                      </a:endParaRPr>
                    </a:p>
                  </a:txBody>
                  <a:tcPr marL="9525" marR="9525" marT="9525" marB="0" anchor="b">
                    <a:lnT w="28575" cap="flat" cmpd="sng" algn="ctr">
                      <a:solidFill>
                        <a:srgbClr val="002654"/>
                      </a:solidFill>
                      <a:prstDash val="solid"/>
                      <a:round/>
                      <a:headEnd type="none" w="med" len="med"/>
                      <a:tailEnd type="none" w="med" len="med"/>
                    </a:lnT>
                  </a:tcPr>
                </a:tc>
                <a:tc>
                  <a:txBody>
                    <a:bodyPr/>
                    <a:lstStyle/>
                    <a:p>
                      <a:pPr algn="ctr" fontAlgn="b"/>
                      <a:r>
                        <a:rPr lang="en-US" sz="2200" u="none" strike="noStrike">
                          <a:solidFill>
                            <a:srgbClr val="002654"/>
                          </a:solidFill>
                          <a:effectLst/>
                          <a:latin typeface="+mn-lt"/>
                        </a:rPr>
                        <a:t>--</a:t>
                      </a:r>
                      <a:endParaRPr lang="en-US" sz="2200" b="0" i="0" u="none" strike="noStrike">
                        <a:solidFill>
                          <a:srgbClr val="002654"/>
                        </a:solidFill>
                        <a:effectLst/>
                        <a:latin typeface="+mn-lt"/>
                      </a:endParaRPr>
                    </a:p>
                  </a:txBody>
                  <a:tcPr marL="9525" marR="9525" marT="9525" marB="0" anchor="b">
                    <a:lnT w="28575" cap="flat" cmpd="sng" algn="ctr">
                      <a:solidFill>
                        <a:srgbClr val="002654"/>
                      </a:solidFill>
                      <a:prstDash val="solid"/>
                      <a:round/>
                      <a:headEnd type="none" w="med" len="med"/>
                      <a:tailEnd type="none" w="med" len="med"/>
                    </a:lnT>
                  </a:tcPr>
                </a:tc>
                <a:extLst>
                  <a:ext uri="{0D108BD9-81ED-4DB2-BD59-A6C34878D82A}">
                    <a16:rowId xmlns:a16="http://schemas.microsoft.com/office/drawing/2014/main" val="3633555503"/>
                  </a:ext>
                </a:extLst>
              </a:tr>
              <a:tr h="203200">
                <a:tc>
                  <a:txBody>
                    <a:bodyPr/>
                    <a:lstStyle/>
                    <a:p>
                      <a:pPr algn="l" fontAlgn="b"/>
                      <a:r>
                        <a:rPr lang="en-US" sz="2200" u="none" strike="noStrike">
                          <a:solidFill>
                            <a:srgbClr val="002654"/>
                          </a:solidFill>
                          <a:effectLst/>
                          <a:latin typeface="+mn-lt"/>
                        </a:rPr>
                        <a:t>Weight</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4 (14.3)</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2 (7.1)</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9 (32.1)</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10 (35.7)</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1 (3.6)</a:t>
                      </a:r>
                      <a:endParaRPr lang="en-US" sz="2200" b="0" i="0" u="none" strike="noStrike">
                        <a:solidFill>
                          <a:srgbClr val="002654"/>
                        </a:solidFill>
                        <a:effectLst/>
                        <a:latin typeface="+mn-lt"/>
                      </a:endParaRPr>
                    </a:p>
                  </a:txBody>
                  <a:tcPr marL="9525" marR="9525" marT="9525" marB="0" anchor="b"/>
                </a:tc>
                <a:extLst>
                  <a:ext uri="{0D108BD9-81ED-4DB2-BD59-A6C34878D82A}">
                    <a16:rowId xmlns:a16="http://schemas.microsoft.com/office/drawing/2014/main" val="383262186"/>
                  </a:ext>
                </a:extLst>
              </a:tr>
              <a:tr h="203200">
                <a:tc>
                  <a:txBody>
                    <a:bodyPr/>
                    <a:lstStyle/>
                    <a:p>
                      <a:pPr algn="l" fontAlgn="b"/>
                      <a:r>
                        <a:rPr lang="en-US" sz="2200" u="none" strike="noStrike">
                          <a:solidFill>
                            <a:srgbClr val="002654"/>
                          </a:solidFill>
                          <a:effectLst/>
                          <a:latin typeface="+mn-lt"/>
                        </a:rPr>
                        <a:t>Adjustability</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3 (10.7)</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5 (17.9)</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2 (7.1)</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4 (14.3)</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9 (32.1)</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3 (10.7)</a:t>
                      </a:r>
                      <a:endParaRPr lang="en-US" sz="2200" b="0" i="0" u="none" strike="noStrike">
                        <a:solidFill>
                          <a:srgbClr val="002654"/>
                        </a:solidFill>
                        <a:effectLst/>
                        <a:latin typeface="+mn-lt"/>
                      </a:endParaRPr>
                    </a:p>
                  </a:txBody>
                  <a:tcPr marL="9525" marR="9525" marT="9525" marB="0" anchor="b"/>
                </a:tc>
                <a:extLst>
                  <a:ext uri="{0D108BD9-81ED-4DB2-BD59-A6C34878D82A}">
                    <a16:rowId xmlns:a16="http://schemas.microsoft.com/office/drawing/2014/main" val="1555076591"/>
                  </a:ext>
                </a:extLst>
              </a:tr>
              <a:tr h="203200">
                <a:tc>
                  <a:txBody>
                    <a:bodyPr/>
                    <a:lstStyle/>
                    <a:p>
                      <a:pPr algn="l" fontAlgn="b"/>
                      <a:r>
                        <a:rPr lang="en-US" sz="2200" u="none" strike="noStrike">
                          <a:solidFill>
                            <a:srgbClr val="002654"/>
                          </a:solidFill>
                          <a:effectLst/>
                          <a:latin typeface="+mn-lt"/>
                        </a:rPr>
                        <a:t>Safety</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2 (7.1)</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7 (25)</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12 (42.9)</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5 (17.9)</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a:t>
                      </a:r>
                      <a:endParaRPr lang="en-US" sz="2200" b="0" i="0" u="none" strike="noStrike">
                        <a:solidFill>
                          <a:srgbClr val="002654"/>
                        </a:solidFill>
                        <a:effectLst/>
                        <a:latin typeface="+mn-lt"/>
                      </a:endParaRPr>
                    </a:p>
                  </a:txBody>
                  <a:tcPr marL="9525" marR="9525" marT="9525" marB="0" anchor="b"/>
                </a:tc>
                <a:extLst>
                  <a:ext uri="{0D108BD9-81ED-4DB2-BD59-A6C34878D82A}">
                    <a16:rowId xmlns:a16="http://schemas.microsoft.com/office/drawing/2014/main" val="132835289"/>
                  </a:ext>
                </a:extLst>
              </a:tr>
              <a:tr h="203200">
                <a:tc>
                  <a:txBody>
                    <a:bodyPr/>
                    <a:lstStyle/>
                    <a:p>
                      <a:pPr algn="l" fontAlgn="b"/>
                      <a:r>
                        <a:rPr lang="en-US" sz="2200" u="none" strike="noStrike">
                          <a:solidFill>
                            <a:srgbClr val="002654"/>
                          </a:solidFill>
                          <a:effectLst/>
                          <a:latin typeface="+mn-lt"/>
                        </a:rPr>
                        <a:t>Durability</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4 (14.3)</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2 (7.1)</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dirty="0">
                          <a:solidFill>
                            <a:srgbClr val="002654"/>
                          </a:solidFill>
                          <a:effectLst/>
                          <a:latin typeface="+mn-lt"/>
                        </a:rPr>
                        <a:t>13 (46.4)</a:t>
                      </a:r>
                      <a:endParaRPr lang="en-US" sz="2200" b="0" i="0" u="none" strike="noStrike" dirty="0">
                        <a:solidFill>
                          <a:srgbClr val="002654"/>
                        </a:solidFill>
                        <a:effectLst/>
                        <a:latin typeface="+mn-lt"/>
                      </a:endParaRPr>
                    </a:p>
                  </a:txBody>
                  <a:tcPr marL="9525" marR="9525" marT="9525" marB="0" anchor="b"/>
                </a:tc>
                <a:tc>
                  <a:txBody>
                    <a:bodyPr/>
                    <a:lstStyle/>
                    <a:p>
                      <a:pPr algn="ctr" fontAlgn="b"/>
                      <a:r>
                        <a:rPr lang="en-US" sz="2200" u="none" strike="noStrike" dirty="0">
                          <a:solidFill>
                            <a:srgbClr val="002654"/>
                          </a:solidFill>
                          <a:effectLst/>
                          <a:latin typeface="+mn-lt"/>
                        </a:rPr>
                        <a:t>6 (21.4)</a:t>
                      </a:r>
                      <a:endParaRPr lang="en-US" sz="2200" b="0" i="0" u="none" strike="noStrike" dirty="0">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1 (3.6)</a:t>
                      </a:r>
                      <a:endParaRPr lang="en-US" sz="2200" b="0" i="0" u="none" strike="noStrike">
                        <a:solidFill>
                          <a:srgbClr val="002654"/>
                        </a:solidFill>
                        <a:effectLst/>
                        <a:latin typeface="+mn-lt"/>
                      </a:endParaRPr>
                    </a:p>
                  </a:txBody>
                  <a:tcPr marL="9525" marR="9525" marT="9525" marB="0" anchor="b"/>
                </a:tc>
                <a:extLst>
                  <a:ext uri="{0D108BD9-81ED-4DB2-BD59-A6C34878D82A}">
                    <a16:rowId xmlns:a16="http://schemas.microsoft.com/office/drawing/2014/main" val="331361691"/>
                  </a:ext>
                </a:extLst>
              </a:tr>
              <a:tr h="203200">
                <a:tc>
                  <a:txBody>
                    <a:bodyPr/>
                    <a:lstStyle/>
                    <a:p>
                      <a:pPr algn="l" fontAlgn="b"/>
                      <a:r>
                        <a:rPr lang="en-US" sz="2200" u="none" strike="noStrike">
                          <a:solidFill>
                            <a:srgbClr val="002654"/>
                          </a:solidFill>
                          <a:effectLst/>
                          <a:latin typeface="+mn-lt"/>
                        </a:rPr>
                        <a:t>Ease of Use</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3 (10.7)</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1 (3.6)</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2 (7.1)</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15 (53.6)</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5 (17.9</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a:t>
                      </a:r>
                      <a:endParaRPr lang="en-US" sz="2200" b="0" i="0" u="none" strike="noStrike">
                        <a:solidFill>
                          <a:srgbClr val="002654"/>
                        </a:solidFill>
                        <a:effectLst/>
                        <a:latin typeface="+mn-lt"/>
                      </a:endParaRPr>
                    </a:p>
                  </a:txBody>
                  <a:tcPr marL="9525" marR="9525" marT="9525" marB="0" anchor="b"/>
                </a:tc>
                <a:extLst>
                  <a:ext uri="{0D108BD9-81ED-4DB2-BD59-A6C34878D82A}">
                    <a16:rowId xmlns:a16="http://schemas.microsoft.com/office/drawing/2014/main" val="3352647169"/>
                  </a:ext>
                </a:extLst>
              </a:tr>
              <a:tr h="203200">
                <a:tc>
                  <a:txBody>
                    <a:bodyPr/>
                    <a:lstStyle/>
                    <a:p>
                      <a:pPr algn="l" fontAlgn="b"/>
                      <a:r>
                        <a:rPr lang="en-US" sz="2200" u="none" strike="noStrike">
                          <a:solidFill>
                            <a:srgbClr val="002654"/>
                          </a:solidFill>
                          <a:effectLst/>
                          <a:latin typeface="+mn-lt"/>
                        </a:rPr>
                        <a:t>Comfort</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2 (7.1)</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2 (7.1)</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5 (17.9)</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11 (39.3)</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7 (25)</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dirty="0">
                          <a:solidFill>
                            <a:srgbClr val="002654"/>
                          </a:solidFill>
                          <a:effectLst/>
                          <a:latin typeface="+mn-lt"/>
                        </a:rPr>
                        <a:t>--</a:t>
                      </a:r>
                      <a:endParaRPr lang="en-US" sz="2200" b="0" i="0" u="none" strike="noStrike" dirty="0">
                        <a:solidFill>
                          <a:srgbClr val="002654"/>
                        </a:solidFill>
                        <a:effectLst/>
                        <a:latin typeface="+mn-lt"/>
                      </a:endParaRPr>
                    </a:p>
                  </a:txBody>
                  <a:tcPr marL="9525" marR="9525" marT="9525" marB="0" anchor="b"/>
                </a:tc>
                <a:extLst>
                  <a:ext uri="{0D108BD9-81ED-4DB2-BD59-A6C34878D82A}">
                    <a16:rowId xmlns:a16="http://schemas.microsoft.com/office/drawing/2014/main" val="3619716945"/>
                  </a:ext>
                </a:extLst>
              </a:tr>
              <a:tr h="203200">
                <a:tc>
                  <a:txBody>
                    <a:bodyPr/>
                    <a:lstStyle/>
                    <a:p>
                      <a:pPr algn="l" fontAlgn="b"/>
                      <a:r>
                        <a:rPr lang="en-US" sz="2200" u="none" strike="noStrike">
                          <a:solidFill>
                            <a:srgbClr val="002654"/>
                          </a:solidFill>
                          <a:effectLst/>
                          <a:latin typeface="+mn-lt"/>
                        </a:rPr>
                        <a:t>Effectiveness</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0 (0)</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3 (10.7)</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4 (14.3)</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11 (39.3)</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a:solidFill>
                            <a:srgbClr val="002654"/>
                          </a:solidFill>
                          <a:effectLst/>
                          <a:latin typeface="+mn-lt"/>
                        </a:rPr>
                        <a:t>28.6</a:t>
                      </a:r>
                      <a:endParaRPr lang="en-US" sz="2200" b="0" i="0" u="none" strike="noStrike">
                        <a:solidFill>
                          <a:srgbClr val="002654"/>
                        </a:solidFill>
                        <a:effectLst/>
                        <a:latin typeface="+mn-lt"/>
                      </a:endParaRPr>
                    </a:p>
                  </a:txBody>
                  <a:tcPr marL="9525" marR="9525" marT="9525" marB="0" anchor="b"/>
                </a:tc>
                <a:tc>
                  <a:txBody>
                    <a:bodyPr/>
                    <a:lstStyle/>
                    <a:p>
                      <a:pPr algn="ctr" fontAlgn="b"/>
                      <a:r>
                        <a:rPr lang="en-US" sz="2200" u="none" strike="noStrike" dirty="0">
                          <a:solidFill>
                            <a:srgbClr val="002654"/>
                          </a:solidFill>
                          <a:effectLst/>
                          <a:latin typeface="+mn-lt"/>
                        </a:rPr>
                        <a:t>--</a:t>
                      </a:r>
                      <a:endParaRPr lang="en-US" sz="2200" b="0" i="0" u="none" strike="noStrike" dirty="0">
                        <a:solidFill>
                          <a:srgbClr val="002654"/>
                        </a:solidFill>
                        <a:effectLst/>
                        <a:latin typeface="+mn-lt"/>
                      </a:endParaRPr>
                    </a:p>
                  </a:txBody>
                  <a:tcPr marL="9525" marR="9525" marT="9525" marB="0" anchor="b"/>
                </a:tc>
                <a:extLst>
                  <a:ext uri="{0D108BD9-81ED-4DB2-BD59-A6C34878D82A}">
                    <a16:rowId xmlns:a16="http://schemas.microsoft.com/office/drawing/2014/main" val="1979966165"/>
                  </a:ext>
                </a:extLst>
              </a:tr>
            </a:tbl>
          </a:graphicData>
        </a:graphic>
      </p:graphicFrame>
      <p:sp>
        <p:nvSpPr>
          <p:cNvPr id="50" name="Rectangle 49">
            <a:extLst>
              <a:ext uri="{FF2B5EF4-FFF2-40B4-BE49-F238E27FC236}">
                <a16:creationId xmlns:a16="http://schemas.microsoft.com/office/drawing/2014/main" id="{CA3B5119-D93A-6448-9C10-47FA6F47FD60}"/>
              </a:ext>
            </a:extLst>
          </p:cNvPr>
          <p:cNvSpPr/>
          <p:nvPr/>
        </p:nvSpPr>
        <p:spPr>
          <a:xfrm>
            <a:off x="14703654" y="23991118"/>
            <a:ext cx="7880684" cy="461665"/>
          </a:xfrm>
          <a:prstGeom prst="rect">
            <a:avLst/>
          </a:prstGeom>
        </p:spPr>
        <p:txBody>
          <a:bodyPr wrap="none">
            <a:spAutoFit/>
          </a:bodyPr>
          <a:lstStyle/>
          <a:p>
            <a:r>
              <a:rPr lang="en-US" sz="2400" b="1" dirty="0">
                <a:solidFill>
                  <a:srgbClr val="002654"/>
                </a:solidFill>
                <a:latin typeface="Times New Roman" panose="02020603050405020304" pitchFamily="18" charset="0"/>
                <a:ea typeface="Times New Roman" panose="02020603050405020304" pitchFamily="18" charset="0"/>
              </a:rPr>
              <a:t>Table 3. Descriptive Statistics of User Satisfaction (n = 26)</a:t>
            </a:r>
            <a:r>
              <a:rPr lang="en-US" sz="2400" dirty="0">
                <a:solidFill>
                  <a:srgbClr val="002654"/>
                </a:solidFill>
              </a:rPr>
              <a:t> </a:t>
            </a:r>
          </a:p>
        </p:txBody>
      </p:sp>
    </p:spTree>
  </p:cSld>
  <p:clrMapOvr>
    <a:masterClrMapping/>
  </p:clrMapOvr>
</p:sld>
</file>

<file path=ppt/theme/theme1.xml><?xml version="1.0" encoding="utf-8"?>
<a:theme xmlns:a="http://schemas.openxmlformats.org/drawingml/2006/main" name="BU Poster templat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753</TotalTime>
  <Words>2539</Words>
  <Application>Microsoft Macintosh PowerPoint</Application>
  <PresentationFormat>Custom</PresentationFormat>
  <Paragraphs>264</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Times New Roman</vt:lpstr>
      <vt:lpstr>Libre Franklin</vt:lpstr>
      <vt:lpstr>Calibri</vt:lpstr>
      <vt:lpstr>Noto Sans Symbols</vt:lpstr>
      <vt:lpstr>Arial</vt:lpstr>
      <vt:lpstr>Symbol</vt:lpstr>
      <vt:lpstr>BU Poster template</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Jacobs, Karen</dc:creator>
  <cp:lastModifiedBy>Jacobs, Karen</cp:lastModifiedBy>
  <cp:revision>123</cp:revision>
  <dcterms:modified xsi:type="dcterms:W3CDTF">2020-02-23T20:20:30Z</dcterms:modified>
</cp:coreProperties>
</file>