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44" r:id="rId2"/>
    <p:sldId id="502" r:id="rId3"/>
    <p:sldId id="506" r:id="rId4"/>
    <p:sldId id="515" r:id="rId5"/>
    <p:sldId id="432" r:id="rId6"/>
    <p:sldId id="472" r:id="rId7"/>
    <p:sldId id="430" r:id="rId8"/>
    <p:sldId id="518" r:id="rId9"/>
    <p:sldId id="479" r:id="rId10"/>
    <p:sldId id="484" r:id="rId11"/>
    <p:sldId id="487" r:id="rId12"/>
    <p:sldId id="453" r:id="rId13"/>
    <p:sldId id="454" r:id="rId14"/>
    <p:sldId id="456" r:id="rId15"/>
    <p:sldId id="490" r:id="rId16"/>
    <p:sldId id="488" r:id="rId17"/>
    <p:sldId id="433" r:id="rId18"/>
    <p:sldId id="499" r:id="rId19"/>
    <p:sldId id="520" r:id="rId20"/>
    <p:sldId id="521" r:id="rId21"/>
    <p:sldId id="522" r:id="rId22"/>
    <p:sldId id="519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77">
          <p15:clr>
            <a:srgbClr val="A4A3A4"/>
          </p15:clr>
        </p15:guide>
        <p15:guide id="2" pos="28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100"/>
    <a:srgbClr val="00FF00"/>
    <a:srgbClr val="FF8000"/>
    <a:srgbClr val="E36C0A"/>
    <a:srgbClr val="0000FF"/>
    <a:srgbClr val="FF0066"/>
    <a:srgbClr val="CCFFCC"/>
    <a:srgbClr val="996633"/>
    <a:srgbClr val="FF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28" autoAdjust="0"/>
    <p:restoredTop sz="83112" autoAdjust="0"/>
  </p:normalViewPr>
  <p:slideViewPr>
    <p:cSldViewPr snapToGrid="0" showGuides="1">
      <p:cViewPr varScale="1">
        <p:scale>
          <a:sx n="91" d="100"/>
          <a:sy n="91" d="100"/>
        </p:scale>
        <p:origin x="-756" y="-108"/>
      </p:cViewPr>
      <p:guideLst>
        <p:guide orient="horz" pos="2277"/>
        <p:guide pos="28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C0B2ED8B-9F4B-444A-8C2F-F07E6DD2BD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411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FF76F0E0-2265-FC44-9907-B97755D40B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811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宋体" pitchFamily="-111" charset="-122"/>
        <a:cs typeface="宋体" pitchFamily="-111" charset="-122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宋体" pitchFamily="-111" charset="-122"/>
        <a:cs typeface="宋体" pitchFamily="-111" charset="-122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宋体" pitchFamily="-111" charset="-122"/>
        <a:cs typeface="宋体" pitchFamily="-111" charset="-122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宋体" pitchFamily="-111" charset="-122"/>
        <a:cs typeface="宋体" pitchFamily="-111" charset="-122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宋体" pitchFamily="-111" charset="-122"/>
        <a:cs typeface="宋体" pitchFamily="-111" charset="-122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fld id="{8DD40A31-6A14-F74C-B268-8C09213A40D3}" type="slidenum">
              <a:rPr lang="en-US" sz="1200">
                <a:latin typeface="Arial" charset="0"/>
              </a:rPr>
              <a:pPr eaLnBrk="1" hangingPunct="1"/>
              <a:t>1</a:t>
            </a:fld>
            <a:endParaRPr lang="en-US" sz="1200"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宋体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5741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Arial" charset="0"/>
              <a:ea typeface="宋体" pitchFamily="-10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96722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Arial" charset="0"/>
              <a:ea typeface="宋体" pitchFamily="-10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850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ea typeface="宋体" pitchFamily="-106" charset="-122"/>
              </a:rPr>
              <a:t>From the physical stand point, the strong positive correlation …</a:t>
            </a:r>
          </a:p>
        </p:txBody>
      </p:sp>
    </p:spTree>
    <p:extLst>
      <p:ext uri="{BB962C8B-B14F-4D97-AF65-F5344CB8AC3E}">
        <p14:creationId xmlns:p14="http://schemas.microsoft.com/office/powerpoint/2010/main" val="38834369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ea typeface="宋体" pitchFamily="-106" charset="-122"/>
              </a:rPr>
              <a:t>From the physical stand point, the strong positive correlation …</a:t>
            </a:r>
          </a:p>
        </p:txBody>
      </p:sp>
    </p:spTree>
    <p:extLst>
      <p:ext uri="{BB962C8B-B14F-4D97-AF65-F5344CB8AC3E}">
        <p14:creationId xmlns:p14="http://schemas.microsoft.com/office/powerpoint/2010/main" val="12310794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Germ are points, discs</a:t>
            </a:r>
            <a:r>
              <a:rPr lang="en-US" baseline="0" dirty="0" smtClean="0"/>
              <a:t> are grain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76F0E0-2265-FC44-9907-B97755D40B9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61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宋体" pitchFamily="-106" charset="-122"/>
              </a:rPr>
              <a:t>Area scattering phase function</a:t>
            </a:r>
            <a:r>
              <a:rPr lang="en-US" baseline="0" dirty="0" smtClean="0">
                <a:latin typeface="Arial" charset="0"/>
                <a:ea typeface="宋体" pitchFamily="-106" charset="-122"/>
              </a:rPr>
              <a:t>; leaf albedo = area </a:t>
            </a:r>
            <a:r>
              <a:rPr lang="en-US" baseline="0" smtClean="0">
                <a:latin typeface="Arial" charset="0"/>
                <a:ea typeface="宋体" pitchFamily="-106" charset="-122"/>
              </a:rPr>
              <a:t>scattering coefficient</a:t>
            </a:r>
            <a:endParaRPr lang="en-US" dirty="0" smtClean="0">
              <a:latin typeface="Arial" charset="0"/>
              <a:ea typeface="宋体" pitchFamily="-10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0001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宋体" pitchFamily="-106" charset="-122"/>
              </a:rPr>
              <a:t>Area scattering phase function</a:t>
            </a:r>
            <a:r>
              <a:rPr lang="en-US" baseline="0" dirty="0" smtClean="0">
                <a:latin typeface="Arial" charset="0"/>
                <a:ea typeface="宋体" pitchFamily="-106" charset="-122"/>
              </a:rPr>
              <a:t>; leaf albedo = area </a:t>
            </a:r>
            <a:r>
              <a:rPr lang="en-US" baseline="0" smtClean="0">
                <a:latin typeface="Arial" charset="0"/>
                <a:ea typeface="宋体" pitchFamily="-106" charset="-122"/>
              </a:rPr>
              <a:t>scattering coefficient</a:t>
            </a:r>
            <a:endParaRPr lang="en-US" dirty="0" smtClean="0">
              <a:latin typeface="Arial" charset="0"/>
              <a:ea typeface="宋体" pitchFamily="-10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2927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宋体" pitchFamily="-106" charset="-122"/>
              </a:rPr>
              <a:t>Area scattering phase function</a:t>
            </a:r>
            <a:r>
              <a:rPr lang="en-US" baseline="0" dirty="0" smtClean="0">
                <a:latin typeface="Arial" charset="0"/>
                <a:ea typeface="宋体" pitchFamily="-106" charset="-122"/>
              </a:rPr>
              <a:t>; leaf albedo = area </a:t>
            </a:r>
            <a:r>
              <a:rPr lang="en-US" baseline="0" smtClean="0">
                <a:latin typeface="Arial" charset="0"/>
                <a:ea typeface="宋体" pitchFamily="-106" charset="-122"/>
              </a:rPr>
              <a:t>scattering coefficient</a:t>
            </a:r>
            <a:endParaRPr lang="en-US" dirty="0" smtClean="0">
              <a:latin typeface="Arial" charset="0"/>
              <a:ea typeface="宋体" pitchFamily="-10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9236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Arial" charset="0"/>
              <a:ea typeface="宋体" pitchFamily="-10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3715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Arial" charset="0"/>
              <a:ea typeface="宋体" pitchFamily="-10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0984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Arial" charset="0"/>
              <a:ea typeface="宋体" pitchFamily="-10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565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Arial" charset="0"/>
              <a:ea typeface="宋体" pitchFamily="-10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19561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Arial" charset="0"/>
              <a:ea typeface="宋体" pitchFamily="-10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2891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F25968-A174-D840-BC7D-38487A1D221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8227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6A9440-4406-814B-A470-F4310CF77FE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23603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7CC2C3-B84A-8848-9D28-4200028E684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1232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25EC39-B61C-6B43-9556-C6A7B8C9D4E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63604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94D25-FA22-8A41-92FE-297470C0381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77104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455DA2-88AB-8A42-A2E1-573E66B1EE0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59027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DF8910-D99E-194B-97F4-6AAE464D037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5707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C58D7-3CEB-7A47-A995-590BB61ACC2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05369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731732-112A-A04F-9D67-3049378FDFC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3181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AED56F-D80C-6649-97F5-D79E48A70FD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12715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4748C5-9721-4B45-BEC3-3E826B6DBC4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8538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6C7C1D-EA8B-614E-BBE2-B619E57B36A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5528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0933C2-6665-C24A-909A-4D1E037DA2E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04590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0410057A-1322-E44C-AE2C-0E37EB8FBC3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宋体" pitchFamily="-111" charset="-122"/>
          <a:cs typeface="宋体" pitchFamily="-111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宋体" pitchFamily="-111" charset="-122"/>
          <a:cs typeface="宋体" pitchFamily="-111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宋体" pitchFamily="-111" charset="-122"/>
          <a:cs typeface="宋体" pitchFamily="-111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宋体" pitchFamily="-111" charset="-122"/>
          <a:cs typeface="宋体" pitchFamily="-111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宋体" pitchFamily="-111" charset="-122"/>
          <a:cs typeface="宋体" pitchFamily="-111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宋体" pitchFamily="-111" charset="-122"/>
          <a:cs typeface="宋体" pitchFamily="-111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宋体" pitchFamily="-111" charset="-122"/>
          <a:cs typeface="宋体" pitchFamily="-111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宋体" pitchFamily="-111" charset="-122"/>
          <a:cs typeface="宋体" pitchFamily="-111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7" Type="http://schemas.openxmlformats.org/officeDocument/2006/relationships/image" Target="../media/image4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3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7" Type="http://schemas.openxmlformats.org/officeDocument/2006/relationships/image" Target="../media/image4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3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7" Type="http://schemas.openxmlformats.org/officeDocument/2006/relationships/image" Target="../media/image54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gif"/><Relationship Id="rId5" Type="http://schemas.openxmlformats.org/officeDocument/2006/relationships/image" Target="../media/image52.gif"/><Relationship Id="rId4" Type="http://schemas.openxmlformats.org/officeDocument/2006/relationships/image" Target="../media/image51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tiff"/><Relationship Id="rId3" Type="http://schemas.openxmlformats.org/officeDocument/2006/relationships/image" Target="../media/image56.tiff"/><Relationship Id="rId7" Type="http://schemas.openxmlformats.org/officeDocument/2006/relationships/image" Target="../media/image60.png"/><Relationship Id="rId2" Type="http://schemas.openxmlformats.org/officeDocument/2006/relationships/image" Target="../media/image5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tiff"/><Relationship Id="rId5" Type="http://schemas.openxmlformats.org/officeDocument/2006/relationships/image" Target="../media/image58.tiff"/><Relationship Id="rId4" Type="http://schemas.openxmlformats.org/officeDocument/2006/relationships/image" Target="../media/image57.tiff"/><Relationship Id="rId9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emf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image" Target="../media/image22.e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.bin"/><Relationship Id="rId12" Type="http://schemas.openxmlformats.org/officeDocument/2006/relationships/image" Target="../media/image21.emf"/><Relationship Id="rId17" Type="http://schemas.openxmlformats.org/officeDocument/2006/relationships/image" Target="../media/image26.e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25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11" Type="http://schemas.openxmlformats.org/officeDocument/2006/relationships/image" Target="../media/image20.emf"/><Relationship Id="rId5" Type="http://schemas.openxmlformats.org/officeDocument/2006/relationships/image" Target="../media/image16.jpeg"/><Relationship Id="rId15" Type="http://schemas.openxmlformats.org/officeDocument/2006/relationships/image" Target="../media/image24.emf"/><Relationship Id="rId10" Type="http://schemas.openxmlformats.org/officeDocument/2006/relationships/image" Target="../media/image19.emf"/><Relationship Id="rId4" Type="http://schemas.openxmlformats.org/officeDocument/2006/relationships/image" Target="../media/image1.png"/><Relationship Id="rId9" Type="http://schemas.openxmlformats.org/officeDocument/2006/relationships/image" Target="../media/image18.emf"/><Relationship Id="rId14" Type="http://schemas.openxmlformats.org/officeDocument/2006/relationships/image" Target="../media/image2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emf"/><Relationship Id="rId5" Type="http://schemas.openxmlformats.org/officeDocument/2006/relationships/image" Target="../media/image27.jpe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32.png"/><Relationship Id="rId7" Type="http://schemas.openxmlformats.org/officeDocument/2006/relationships/image" Target="../media/image3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9273" y="431030"/>
            <a:ext cx="8882303" cy="2486122"/>
          </a:xfrm>
        </p:spPr>
        <p:txBody>
          <a:bodyPr lIns="0" tIns="0" rIns="0" bIns="0"/>
          <a:lstStyle/>
          <a:p>
            <a:pPr eaLnBrk="1" hangingPunct="1"/>
            <a:r>
              <a:rPr lang="en-US" sz="3200" b="1" dirty="0" smtClean="0">
                <a:latin typeface="Cambria" charset="0"/>
                <a:ea typeface="宋体" charset="0"/>
                <a:cs typeface="宋体" charset="0"/>
              </a:rPr>
              <a:t>KOLMEMÕÕTMELINE KIIRGUSLEVI VÕRRAND TAIMKATTE KAUGSEIRE TEOREETLISE ALUSENA </a:t>
            </a:r>
            <a:br>
              <a:rPr lang="en-US" sz="3200" b="1" dirty="0" smtClean="0">
                <a:latin typeface="Cambria" charset="0"/>
                <a:ea typeface="宋体" charset="0"/>
                <a:cs typeface="宋体" charset="0"/>
              </a:rPr>
            </a:br>
            <a:r>
              <a:rPr lang="en-US" sz="1200" b="1" dirty="0">
                <a:latin typeface="Cambria" charset="0"/>
                <a:ea typeface="宋体" charset="0"/>
                <a:cs typeface="宋体" charset="0"/>
              </a:rPr>
              <a:t/>
            </a:r>
            <a:br>
              <a:rPr lang="en-US" sz="1200" b="1" dirty="0">
                <a:latin typeface="Cambria" charset="0"/>
                <a:ea typeface="宋体" charset="0"/>
                <a:cs typeface="宋体" charset="0"/>
              </a:rPr>
            </a:br>
            <a:r>
              <a:rPr lang="en-US" sz="2000" b="1" i="1" dirty="0" smtClean="0">
                <a:latin typeface="Cambria" charset="0"/>
                <a:ea typeface="宋体" charset="0"/>
                <a:cs typeface="宋体" charset="0"/>
              </a:rPr>
              <a:t>3D RADIATIVE TRANSFER EQUATION AS THEORETICAL BASIS FOR VEGETATION REMOTE SENSING</a:t>
            </a:r>
            <a:endParaRPr lang="en-US" altLang="zh-CN" sz="2000" b="1" i="1" dirty="0">
              <a:latin typeface="Cambria" charset="0"/>
              <a:ea typeface="宋体" charset="0"/>
              <a:cs typeface="宋体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0" y="3062618"/>
            <a:ext cx="91440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800" b="1" dirty="0" smtClean="0">
                <a:latin typeface="Cambria" charset="0"/>
              </a:rPr>
              <a:t>Juri Knjazihhin</a:t>
            </a:r>
          </a:p>
          <a:p>
            <a:pPr algn="ctr" eaLnBrk="1" hangingPunct="1">
              <a:spcBef>
                <a:spcPts val="0"/>
              </a:spcBef>
            </a:pPr>
            <a:r>
              <a:rPr lang="en-US" altLang="zh-CN" b="1" dirty="0" smtClean="0">
                <a:latin typeface="Cambria" charset="0"/>
              </a:rPr>
              <a:t>(</a:t>
            </a:r>
            <a:r>
              <a:rPr lang="en-US" altLang="zh-CN" b="1" i="1" dirty="0" smtClean="0">
                <a:latin typeface="Cambria" charset="0"/>
              </a:rPr>
              <a:t>Yuri Knyazikhin</a:t>
            </a:r>
            <a:r>
              <a:rPr lang="en-US" altLang="zh-CN" b="1" dirty="0" smtClean="0">
                <a:latin typeface="Cambria" charset="0"/>
              </a:rPr>
              <a:t>) </a:t>
            </a:r>
          </a:p>
          <a:p>
            <a:pPr algn="ctr" eaLnBrk="1" hangingPunct="1">
              <a:spcBef>
                <a:spcPts val="480"/>
              </a:spcBef>
            </a:pPr>
            <a:r>
              <a:rPr lang="en-US" altLang="zh-CN" sz="2800" b="1" i="1" dirty="0">
                <a:latin typeface="Calibri" charset="0"/>
              </a:rPr>
              <a:t>Boston </a:t>
            </a:r>
            <a:r>
              <a:rPr lang="en-US" sz="2800" b="1" i="1" dirty="0" err="1" smtClean="0">
                <a:latin typeface="Calibri" charset="0"/>
              </a:rPr>
              <a:t>Ülikool</a:t>
            </a:r>
            <a:r>
              <a:rPr lang="en-US" sz="2800" b="1" i="1" dirty="0" smtClean="0">
                <a:latin typeface="Calibri" charset="0"/>
              </a:rPr>
              <a:t>,</a:t>
            </a:r>
            <a:r>
              <a:rPr lang="en-US" altLang="zh-CN" sz="2800" b="1" i="1" dirty="0" smtClean="0">
                <a:latin typeface="Calibri" charset="0"/>
              </a:rPr>
              <a:t> Boston</a:t>
            </a:r>
            <a:r>
              <a:rPr lang="en-US" altLang="zh-CN" sz="2800" b="1" i="1" dirty="0">
                <a:latin typeface="Calibri" charset="0"/>
              </a:rPr>
              <a:t>, </a:t>
            </a:r>
            <a:r>
              <a:rPr lang="en-US" altLang="zh-CN" sz="2800" b="1" i="1" dirty="0" err="1">
                <a:latin typeface="Calibri" charset="0"/>
              </a:rPr>
              <a:t>Ameerika</a:t>
            </a:r>
            <a:r>
              <a:rPr lang="en-US" altLang="zh-CN" sz="2800" b="1" i="1" dirty="0">
                <a:latin typeface="Calibri" charset="0"/>
              </a:rPr>
              <a:t> </a:t>
            </a:r>
            <a:r>
              <a:rPr lang="en-US" altLang="zh-CN" sz="2800" b="1" i="1" dirty="0" err="1">
                <a:latin typeface="Calibri" charset="0"/>
              </a:rPr>
              <a:t>Ühendriigid</a:t>
            </a:r>
            <a:r>
              <a:rPr lang="en-US" altLang="zh-CN" sz="2800" b="1" i="1" dirty="0">
                <a:latin typeface="Calibri" charset="0"/>
              </a:rPr>
              <a:t> </a:t>
            </a:r>
            <a:endParaRPr lang="en-US" altLang="zh-CN" sz="2800" b="1" i="1" dirty="0" smtClean="0">
              <a:latin typeface="Calibri" charset="0"/>
            </a:endParaRPr>
          </a:p>
          <a:p>
            <a:pPr algn="ctr" eaLnBrk="1" hangingPunct="1">
              <a:spcBef>
                <a:spcPts val="0"/>
              </a:spcBef>
            </a:pPr>
            <a:r>
              <a:rPr lang="en-US" altLang="zh-CN" b="1" i="1" dirty="0" smtClean="0">
                <a:latin typeface="Calibri" charset="0"/>
              </a:rPr>
              <a:t>Boston University, Boston, USA</a:t>
            </a:r>
          </a:p>
        </p:txBody>
      </p:sp>
      <p:sp>
        <p:nvSpPr>
          <p:cNvPr id="3076" name="Text Box 8"/>
          <p:cNvSpPr txBox="1">
            <a:spLocks noChangeArrowheads="1"/>
          </p:cNvSpPr>
          <p:nvPr/>
        </p:nvSpPr>
        <p:spPr bwMode="auto">
          <a:xfrm>
            <a:off x="0" y="4941764"/>
            <a:ext cx="914400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9pPr>
          </a:lstStyle>
          <a:p>
            <a:pPr algn="ctr" eaLnBrk="1" hangingPunct="1"/>
            <a:r>
              <a:rPr lang="en-US" b="1" dirty="0" smtClean="0"/>
              <a:t>JUHAN ROSSI PÄRANDI SÜMPOOSION</a:t>
            </a:r>
          </a:p>
          <a:p>
            <a:pPr algn="ctr" eaLnBrk="1" hangingPunct="1"/>
            <a:r>
              <a:rPr lang="en-US" altLang="zh-CN" sz="2000" b="1" dirty="0" smtClean="0">
                <a:latin typeface="Arial" charset="0"/>
              </a:rPr>
              <a:t>TARTU OBSERVATOORIUM , T</a:t>
            </a:r>
            <a:r>
              <a:rPr lang="en-US" sz="2000" b="1" dirty="0" smtClean="0">
                <a:latin typeface="Arial" charset="0"/>
              </a:rPr>
              <a:t>ÕRAVERE, EESTIMAA </a:t>
            </a:r>
            <a:endParaRPr lang="en-US" altLang="zh-CN" sz="2000" b="1" dirty="0" smtClean="0">
              <a:latin typeface="Arial" charset="0"/>
            </a:endParaRPr>
          </a:p>
          <a:p>
            <a:pPr algn="ctr" eaLnBrk="1" hangingPunct="1"/>
            <a:r>
              <a:rPr lang="en-US" sz="2000" b="1" dirty="0" smtClean="0">
                <a:latin typeface="Arial" charset="0"/>
              </a:rPr>
              <a:t>AUGUST-25-2017</a:t>
            </a:r>
            <a:endParaRPr lang="en-US" sz="20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6350"/>
            <a:ext cx="9144000" cy="379413"/>
          </a:xfrm>
          <a:solidFill>
            <a:srgbClr val="008000"/>
          </a:solidFill>
        </p:spPr>
        <p:txBody>
          <a:bodyPr lIns="0" tIns="0" rIns="0" bIns="0"/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TRUE AND EFFECTIVE LEAF AREA</a:t>
            </a:r>
            <a:endParaRPr lang="en-US" sz="2800" b="1" dirty="0">
              <a:solidFill>
                <a:schemeClr val="bg1"/>
              </a:solidFill>
              <a:latin typeface="Calibri" panose="020F0502020204030204" pitchFamily="34" charset="0"/>
              <a:ea typeface="ＭＳ Ｐゴシック" pitchFamily="-106" charset="-128"/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0" y="334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334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16389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8729663" y="6381750"/>
            <a:ext cx="412750" cy="476250"/>
          </a:xfrm>
          <a:noFill/>
        </p:spPr>
        <p:txBody>
          <a:bodyPr/>
          <a:lstStyle/>
          <a:p>
            <a:fld id="{3F484128-F735-46ED-A8AE-3ED23C5D90B1}" type="slidenum">
              <a:rPr lang="en-US" altLang="zh-CN"/>
              <a:pPr/>
              <a:t>10</a:t>
            </a:fld>
            <a:endParaRPr lang="en-US" altLang="zh-CN"/>
          </a:p>
        </p:txBody>
      </p:sp>
      <p:grpSp>
        <p:nvGrpSpPr>
          <p:cNvPr id="31" name="Group 30"/>
          <p:cNvGrpSpPr/>
          <p:nvPr/>
        </p:nvGrpSpPr>
        <p:grpSpPr>
          <a:xfrm>
            <a:off x="18471" y="446424"/>
            <a:ext cx="5269348" cy="821924"/>
            <a:chOff x="495684" y="477212"/>
            <a:chExt cx="5269348" cy="82192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r="68612"/>
            <a:stretch/>
          </p:blipFill>
          <p:spPr>
            <a:xfrm>
              <a:off x="495684" y="626534"/>
              <a:ext cx="3099728" cy="426720"/>
            </a:xfrm>
            <a:prstGeom prst="rect">
              <a:avLst/>
            </a:prstGeom>
          </p:spPr>
        </p:pic>
        <p:sp>
          <p:nvSpPr>
            <p:cNvPr id="27" name="Bent Arrow 26"/>
            <p:cNvSpPr/>
            <p:nvPr/>
          </p:nvSpPr>
          <p:spPr>
            <a:xfrm>
              <a:off x="2794000" y="561879"/>
              <a:ext cx="715963" cy="238606"/>
            </a:xfrm>
            <a:prstGeom prst="bentArrow">
              <a:avLst>
                <a:gd name="adj1" fmla="val 18292"/>
                <a:gd name="adj2" fmla="val 9146"/>
                <a:gd name="adj3" fmla="val 25000"/>
                <a:gd name="adj4" fmla="val 43750"/>
              </a:avLst>
            </a:prstGeom>
            <a:solidFill>
              <a:srgbClr val="007100"/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2667011" y="985215"/>
              <a:ext cx="835109" cy="277088"/>
              <a:chOff x="4837543" y="1216124"/>
              <a:chExt cx="1088919" cy="277088"/>
            </a:xfrm>
          </p:grpSpPr>
          <p:sp>
            <p:nvSpPr>
              <p:cNvPr id="40" name="Bent Arrow 39"/>
              <p:cNvSpPr/>
              <p:nvPr/>
            </p:nvSpPr>
            <p:spPr>
              <a:xfrm flipV="1">
                <a:off x="5211149" y="1346970"/>
                <a:ext cx="715313" cy="146242"/>
              </a:xfrm>
              <a:prstGeom prst="bentArrow">
                <a:avLst>
                  <a:gd name="adj1" fmla="val 25000"/>
                  <a:gd name="adj2" fmla="val 9146"/>
                  <a:gd name="adj3" fmla="val 25000"/>
                  <a:gd name="adj4" fmla="val 43750"/>
                </a:avLst>
              </a:prstGeom>
              <a:solidFill>
                <a:srgbClr val="FF8000"/>
              </a:solidFill>
              <a:ln>
                <a:solidFill>
                  <a:srgbClr val="FF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ight Bracket 27"/>
              <p:cNvSpPr/>
              <p:nvPr/>
            </p:nvSpPr>
            <p:spPr>
              <a:xfrm rot="5400000">
                <a:off x="5185287" y="868380"/>
                <a:ext cx="92364" cy="787851"/>
              </a:xfrm>
              <a:prstGeom prst="rightBracket">
                <a:avLst>
                  <a:gd name="adj" fmla="val 54486"/>
                </a:avLst>
              </a:prstGeom>
              <a:noFill/>
              <a:ln w="57150" cmpd="thinThick">
                <a:solidFill>
                  <a:srgbClr val="FF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3471478" y="477212"/>
              <a:ext cx="1955030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200" b="1" dirty="0" smtClean="0">
                  <a:solidFill>
                    <a:srgbClr val="007100"/>
                  </a:solidFill>
                  <a:latin typeface="Cambria"/>
                  <a:cs typeface="Cambria"/>
                </a:rPr>
                <a:t>true leaf area</a:t>
              </a:r>
              <a:endParaRPr lang="en-US" sz="2200" b="1" dirty="0">
                <a:solidFill>
                  <a:srgbClr val="007100"/>
                </a:solidFill>
                <a:latin typeface="Cambria"/>
                <a:cs typeface="Cambria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448388" y="960582"/>
              <a:ext cx="2316644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200" b="1" dirty="0" smtClean="0">
                  <a:solidFill>
                    <a:srgbClr val="FF8000"/>
                  </a:solidFill>
                  <a:latin typeface="Cambria"/>
                  <a:cs typeface="Cambria"/>
                </a:rPr>
                <a:t>effective leaf area</a:t>
              </a:r>
              <a:endParaRPr lang="en-US" sz="2200" b="1" dirty="0">
                <a:solidFill>
                  <a:srgbClr val="FF8000"/>
                </a:solidFill>
                <a:latin typeface="Cambria"/>
                <a:cs typeface="Cambria"/>
              </a:endParaRPr>
            </a:p>
          </p:txBody>
        </p:sp>
      </p:grpSp>
      <p:pic>
        <p:nvPicPr>
          <p:cNvPr id="16384" name="Picture 16383"/>
          <p:cNvPicPr>
            <a:picLocks noChangeAspect="1"/>
          </p:cNvPicPr>
          <p:nvPr/>
        </p:nvPicPr>
        <p:blipFill rotWithShape="1">
          <a:blip r:embed="rId4"/>
          <a:srcRect r="65900"/>
          <a:stretch/>
        </p:blipFill>
        <p:spPr>
          <a:xfrm>
            <a:off x="5776447" y="688109"/>
            <a:ext cx="3367553" cy="426720"/>
          </a:xfrm>
          <a:prstGeom prst="rect">
            <a:avLst/>
          </a:prstGeom>
        </p:spPr>
      </p:pic>
      <p:pic>
        <p:nvPicPr>
          <p:cNvPr id="16401" name="Picture 164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87198"/>
            <a:ext cx="5612245" cy="3901390"/>
          </a:xfrm>
          <a:prstGeom prst="rect">
            <a:avLst/>
          </a:prstGeom>
        </p:spPr>
      </p:pic>
      <p:cxnSp>
        <p:nvCxnSpPr>
          <p:cNvPr id="16391" name="Straight Connector 16390"/>
          <p:cNvCxnSpPr/>
          <p:nvPr/>
        </p:nvCxnSpPr>
        <p:spPr>
          <a:xfrm flipH="1" flipV="1">
            <a:off x="2378364" y="2724727"/>
            <a:ext cx="15394" cy="1885760"/>
          </a:xfrm>
          <a:prstGeom prst="line">
            <a:avLst/>
          </a:prstGeom>
          <a:ln>
            <a:solidFill>
              <a:srgbClr val="0071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877455" y="2756380"/>
            <a:ext cx="1524001" cy="6832"/>
          </a:xfrm>
          <a:prstGeom prst="line">
            <a:avLst/>
          </a:prstGeom>
          <a:ln>
            <a:solidFill>
              <a:srgbClr val="0071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2369128" y="2209030"/>
            <a:ext cx="1539" cy="521857"/>
          </a:xfrm>
          <a:prstGeom prst="line">
            <a:avLst/>
          </a:prstGeom>
          <a:ln>
            <a:solidFill>
              <a:srgbClr val="E36C0A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2376826" y="2209029"/>
            <a:ext cx="1910386" cy="13855"/>
          </a:xfrm>
          <a:prstGeom prst="line">
            <a:avLst/>
          </a:prstGeom>
          <a:ln>
            <a:solidFill>
              <a:srgbClr val="FF8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4248727" y="2200661"/>
            <a:ext cx="21552" cy="2394430"/>
          </a:xfrm>
          <a:prstGeom prst="line">
            <a:avLst/>
          </a:prstGeom>
          <a:ln>
            <a:solidFill>
              <a:srgbClr val="FF8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3" name="Group 62"/>
          <p:cNvGrpSpPr/>
          <p:nvPr/>
        </p:nvGrpSpPr>
        <p:grpSpPr>
          <a:xfrm>
            <a:off x="5496309" y="1514764"/>
            <a:ext cx="1400849" cy="923636"/>
            <a:chOff x="360218" y="5209310"/>
            <a:chExt cx="1400849" cy="923636"/>
          </a:xfrm>
        </p:grpSpPr>
        <p:sp>
          <p:nvSpPr>
            <p:cNvPr id="64" name="Rectangle 63"/>
            <p:cNvSpPr/>
            <p:nvPr/>
          </p:nvSpPr>
          <p:spPr>
            <a:xfrm>
              <a:off x="360218" y="5209310"/>
              <a:ext cx="1400849" cy="9236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Straight Connector 64"/>
            <p:cNvCxnSpPr/>
            <p:nvPr/>
          </p:nvCxnSpPr>
          <p:spPr>
            <a:xfrm flipV="1">
              <a:off x="498764" y="5324763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387927" y="5668051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982134" y="5293976"/>
              <a:ext cx="63115" cy="8312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540327" y="5820451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698886" y="5540278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1574800" y="5977467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1311563" y="5283202"/>
              <a:ext cx="78509" cy="63114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1551710" y="5646497"/>
              <a:ext cx="107757" cy="8466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 flipV="1">
              <a:off x="1690255" y="5346317"/>
              <a:ext cx="38484" cy="9236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231515" y="5811215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1266922" y="5531042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 flipV="1">
              <a:off x="512619" y="5969771"/>
              <a:ext cx="38484" cy="9236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1240750" y="6005176"/>
              <a:ext cx="104680" cy="2001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V="1">
              <a:off x="971358" y="5675746"/>
              <a:ext cx="63115" cy="8312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915939" y="6003638"/>
              <a:ext cx="78509" cy="63114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>
            <a:off x="5495347" y="2612350"/>
            <a:ext cx="1410373" cy="923636"/>
            <a:chOff x="3771226" y="5275503"/>
            <a:chExt cx="1410373" cy="923636"/>
          </a:xfrm>
        </p:grpSpPr>
        <p:sp>
          <p:nvSpPr>
            <p:cNvPr id="81" name="Rectangle 80"/>
            <p:cNvSpPr/>
            <p:nvPr/>
          </p:nvSpPr>
          <p:spPr>
            <a:xfrm>
              <a:off x="3771226" y="5275503"/>
              <a:ext cx="1400849" cy="9236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/>
            <p:cNvCxnSpPr/>
            <p:nvPr/>
          </p:nvCxnSpPr>
          <p:spPr>
            <a:xfrm flipV="1">
              <a:off x="3909772" y="5390956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3923626" y="5374025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3798935" y="5734244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4393142" y="5360169"/>
              <a:ext cx="63115" cy="8312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3951335" y="5886644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4109894" y="5606471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4985808" y="6043660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4722571" y="5349395"/>
              <a:ext cx="78509" cy="63114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4962718" y="5712690"/>
              <a:ext cx="107757" cy="8466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 flipV="1">
              <a:off x="5101263" y="5412510"/>
              <a:ext cx="38484" cy="9236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4642523" y="5877408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4677930" y="5597235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 flipV="1">
              <a:off x="3923627" y="6035964"/>
              <a:ext cx="38484" cy="9236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4651758" y="6071369"/>
              <a:ext cx="104680" cy="2001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V="1">
              <a:off x="4382366" y="5741939"/>
              <a:ext cx="63115" cy="8312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4326947" y="6069831"/>
              <a:ext cx="78509" cy="63114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V="1">
              <a:off x="3911311" y="5469466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4399299" y="5357092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V="1">
              <a:off x="4386984" y="5452533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4744123" y="5355553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V="1">
              <a:off x="4731808" y="5450994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4682548" y="5586462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4670233" y="5681903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4143758" y="5571068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V="1">
              <a:off x="4131443" y="5666509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3865126" y="5684983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V="1">
              <a:off x="3852811" y="5780424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4017526" y="5837383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V="1">
              <a:off x="4005211" y="5932824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3923622" y="6020571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V="1">
              <a:off x="3911307" y="6116012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4383902" y="5726545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4371587" y="5821986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4351574" y="6040582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V="1">
              <a:off x="4339259" y="6136023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4665611" y="6015951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4653296" y="6111392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4694859" y="5821986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4682544" y="5917427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4985805" y="5697294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flipV="1">
              <a:off x="4973490" y="5792735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5022750" y="6019028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V="1">
              <a:off x="5010435" y="6114469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5075089" y="5401728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V="1">
              <a:off x="5062774" y="5497169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Oval 126"/>
            <p:cNvSpPr/>
            <p:nvPr/>
          </p:nvSpPr>
          <p:spPr>
            <a:xfrm>
              <a:off x="3871575" y="5364788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3808460" y="5686521"/>
              <a:ext cx="169334" cy="100061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>
              <a:off x="3931611" y="5825068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/>
            <p:cNvSpPr/>
            <p:nvPr/>
          </p:nvSpPr>
          <p:spPr>
            <a:xfrm>
              <a:off x="3860798" y="6008256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>
              <a:off x="4084011" y="5569527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4284133" y="6023650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4330315" y="5346314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>
              <a:off x="4667443" y="5344774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>
              <a:off x="4635115" y="5574144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>
              <a:off x="4618181" y="5818908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>
              <a:off x="4616641" y="6009793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>
              <a:off x="4324155" y="5709610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>
              <a:off x="4953769" y="6015950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/>
            <p:nvPr/>
          </p:nvSpPr>
          <p:spPr>
            <a:xfrm>
              <a:off x="4929138" y="5683439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>
              <a:off x="4981477" y="5397110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5514110" y="3705322"/>
            <a:ext cx="1400849" cy="923636"/>
            <a:chOff x="3666836" y="5237019"/>
            <a:chExt cx="1400849" cy="923636"/>
          </a:xfrm>
        </p:grpSpPr>
        <p:sp>
          <p:nvSpPr>
            <p:cNvPr id="143" name="Rectangle 142"/>
            <p:cNvSpPr/>
            <p:nvPr/>
          </p:nvSpPr>
          <p:spPr>
            <a:xfrm>
              <a:off x="3666836" y="5237019"/>
              <a:ext cx="1400849" cy="9236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4" name="Straight Connector 143"/>
            <p:cNvCxnSpPr/>
            <p:nvPr/>
          </p:nvCxnSpPr>
          <p:spPr>
            <a:xfrm flipV="1">
              <a:off x="3805382" y="5352472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4042449" y="5335541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3694545" y="5695760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flipV="1">
              <a:off x="4288752" y="5321685"/>
              <a:ext cx="63115" cy="8312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3846945" y="5848160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flipV="1">
              <a:off x="3913140" y="5498714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4896812" y="6035964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4618181" y="5310911"/>
              <a:ext cx="78509" cy="63114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V="1">
              <a:off x="4919904" y="5718848"/>
              <a:ext cx="90823" cy="4002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H="1" flipV="1">
              <a:off x="4996873" y="5374026"/>
              <a:ext cx="38484" cy="9236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4579697" y="5795818"/>
              <a:ext cx="92363" cy="5387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flipV="1">
              <a:off x="4573540" y="5558751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flipH="1" flipV="1">
              <a:off x="3819237" y="5997480"/>
              <a:ext cx="38484" cy="9236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4547368" y="6032885"/>
              <a:ext cx="104680" cy="2001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 flipV="1">
              <a:off x="4277976" y="5703455"/>
              <a:ext cx="63115" cy="8312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4222557" y="6031347"/>
              <a:ext cx="78509" cy="63114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 flipV="1">
              <a:off x="3729951" y="5315528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4425758" y="5318608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 flipV="1">
              <a:off x="4282594" y="5575686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>
              <a:off x="4739794" y="5317069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 flipV="1">
              <a:off x="4627418" y="5412510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>
              <a:off x="4747492" y="5509493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V="1">
              <a:off x="4465782" y="5497176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4139428" y="5501796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 flipV="1">
              <a:off x="4027053" y="5674207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>
              <a:off x="3699160" y="5523347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flipV="1">
              <a:off x="3748421" y="5741940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4074773" y="5791202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flipV="1">
              <a:off x="3925454" y="5948220"/>
              <a:ext cx="44640" cy="70810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4057839" y="5982087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 flipV="1">
              <a:off x="3691462" y="5931285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4394967" y="5672667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 flipV="1">
              <a:off x="4351864" y="5875866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>
              <a:off x="4354942" y="6002098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flipV="1">
              <a:off x="4057838" y="6097539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4692070" y="6000558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 flipV="1">
              <a:off x="4548906" y="6134484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4652045" y="5691138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flipV="1">
              <a:off x="4578154" y="5932822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4765960" y="5658810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flipV="1">
              <a:off x="4776736" y="5823524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>
              <a:off x="4918360" y="5880483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flipV="1">
              <a:off x="4752105" y="5937439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4970699" y="5270880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flipV="1">
              <a:off x="4935293" y="5574140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3" name="Straight Connector 192"/>
          <p:cNvCxnSpPr/>
          <p:nvPr/>
        </p:nvCxnSpPr>
        <p:spPr>
          <a:xfrm flipH="1" flipV="1">
            <a:off x="851287" y="2221344"/>
            <a:ext cx="1527077" cy="3080"/>
          </a:xfrm>
          <a:prstGeom prst="line">
            <a:avLst/>
          </a:prstGeom>
          <a:ln>
            <a:solidFill>
              <a:srgbClr val="E36C0A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07" name="TextBox 16406"/>
          <p:cNvSpPr txBox="1"/>
          <p:nvPr/>
        </p:nvSpPr>
        <p:spPr>
          <a:xfrm>
            <a:off x="2455332" y="2709333"/>
            <a:ext cx="1793395" cy="400110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lang="en-US" sz="2600" b="1" i="1" dirty="0" smtClean="0">
                <a:solidFill>
                  <a:srgbClr val="007100"/>
                </a:solidFill>
                <a:latin typeface="Cambria"/>
                <a:cs typeface="Cambria"/>
              </a:rPr>
              <a:t>p</a:t>
            </a:r>
            <a:r>
              <a:rPr lang="en-US" sz="2600" b="1" baseline="-25000" dirty="0" smtClean="0">
                <a:solidFill>
                  <a:srgbClr val="007100"/>
                </a:solidFill>
                <a:latin typeface="Cambria"/>
                <a:cs typeface="Cambria"/>
              </a:rPr>
              <a:t>0</a:t>
            </a:r>
            <a:r>
              <a:rPr lang="en-US" sz="2600" b="1" dirty="0" smtClean="0">
                <a:solidFill>
                  <a:srgbClr val="007100"/>
                </a:solidFill>
                <a:latin typeface="Cambria"/>
                <a:cs typeface="Cambria"/>
              </a:rPr>
              <a:t>(</a:t>
            </a:r>
            <a:r>
              <a:rPr lang="en-US" sz="2600" b="1" i="1" dirty="0" err="1" smtClean="0">
                <a:solidFill>
                  <a:srgbClr val="007100"/>
                </a:solidFill>
                <a:latin typeface="Cambria"/>
                <a:cs typeface="Cambria"/>
              </a:rPr>
              <a:t>L</a:t>
            </a:r>
            <a:r>
              <a:rPr lang="en-US" sz="2600" b="1" baseline="-25000" dirty="0" err="1" smtClean="0">
                <a:solidFill>
                  <a:srgbClr val="007100"/>
                </a:solidFill>
                <a:latin typeface="Cambria"/>
                <a:cs typeface="Cambria"/>
              </a:rPr>
              <a:t>eff</a:t>
            </a:r>
            <a:r>
              <a:rPr lang="en-US" sz="2600" b="1" dirty="0" smtClean="0">
                <a:solidFill>
                  <a:srgbClr val="007100"/>
                </a:solidFill>
                <a:latin typeface="Cambria"/>
                <a:cs typeface="Cambria"/>
              </a:rPr>
              <a:t>)</a:t>
            </a:r>
            <a:endParaRPr lang="en-US" sz="2600" b="1" dirty="0">
              <a:solidFill>
                <a:srgbClr val="007100"/>
              </a:solidFill>
              <a:latin typeface="Cambria"/>
              <a:cs typeface="Cambria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1168399" y="1730278"/>
            <a:ext cx="1216123" cy="400110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lang="en-US" sz="2600" b="1" i="1" dirty="0" smtClean="0">
                <a:solidFill>
                  <a:srgbClr val="E36C0A"/>
                </a:solidFill>
                <a:latin typeface="Cambria"/>
                <a:cs typeface="Cambria"/>
              </a:rPr>
              <a:t>p</a:t>
            </a:r>
            <a:r>
              <a:rPr lang="en-US" sz="2600" b="1" baseline="-25000" dirty="0" smtClean="0">
                <a:solidFill>
                  <a:srgbClr val="E36C0A"/>
                </a:solidFill>
                <a:latin typeface="Cambria"/>
                <a:cs typeface="Cambria"/>
              </a:rPr>
              <a:t>c</a:t>
            </a:r>
            <a:r>
              <a:rPr lang="en-US" sz="2600" b="1" dirty="0" smtClean="0">
                <a:solidFill>
                  <a:srgbClr val="E36C0A"/>
                </a:solidFill>
                <a:latin typeface="Cambria"/>
                <a:cs typeface="Cambria"/>
              </a:rPr>
              <a:t>(</a:t>
            </a:r>
            <a:r>
              <a:rPr lang="en-US" sz="2600" b="1" i="1" dirty="0" err="1" smtClean="0">
                <a:solidFill>
                  <a:srgbClr val="E36C0A"/>
                </a:solidFill>
                <a:latin typeface="Cambria"/>
                <a:cs typeface="Cambria"/>
              </a:rPr>
              <a:t>L</a:t>
            </a:r>
            <a:r>
              <a:rPr lang="en-US" sz="2600" b="1" baseline="-25000" dirty="0" err="1" smtClean="0">
                <a:solidFill>
                  <a:srgbClr val="E36C0A"/>
                </a:solidFill>
                <a:latin typeface="Cambria"/>
                <a:cs typeface="Cambria"/>
              </a:rPr>
              <a:t>eff</a:t>
            </a:r>
            <a:r>
              <a:rPr lang="en-US" sz="2600" b="1" dirty="0" smtClean="0">
                <a:solidFill>
                  <a:srgbClr val="E36C0A"/>
                </a:solidFill>
                <a:latin typeface="Cambria"/>
                <a:cs typeface="Cambria"/>
              </a:rPr>
              <a:t>)</a:t>
            </a:r>
            <a:endParaRPr lang="en-US" sz="2600" b="1" dirty="0">
              <a:solidFill>
                <a:srgbClr val="E36C0A"/>
              </a:solidFill>
              <a:latin typeface="Cambria"/>
              <a:cs typeface="Cambria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6956520" y="2615430"/>
            <a:ext cx="2102813" cy="9258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600" b="1" i="1" dirty="0" err="1">
                <a:solidFill>
                  <a:srgbClr val="007100"/>
                </a:solidFill>
                <a:latin typeface="Cambria"/>
                <a:cs typeface="Cambria"/>
              </a:rPr>
              <a:t>L</a:t>
            </a:r>
            <a:r>
              <a:rPr lang="en-US" sz="1600" b="1" baseline="-25000" dirty="0" err="1">
                <a:solidFill>
                  <a:srgbClr val="007100"/>
                </a:solidFill>
                <a:latin typeface="Cambria"/>
                <a:cs typeface="Cambria"/>
              </a:rPr>
              <a:t>eff</a:t>
            </a:r>
            <a:r>
              <a:rPr lang="en-US" sz="1600" b="1" dirty="0">
                <a:latin typeface="Cambria"/>
                <a:cs typeface="Cambria"/>
              </a:rPr>
              <a:t>&lt;</a:t>
            </a:r>
            <a:r>
              <a:rPr lang="en-US" sz="1600" b="1" i="1" dirty="0" err="1">
                <a:solidFill>
                  <a:srgbClr val="E36C0A"/>
                </a:solidFill>
                <a:latin typeface="Cambria"/>
                <a:cs typeface="Cambria"/>
              </a:rPr>
              <a:t>L</a:t>
            </a:r>
            <a:r>
              <a:rPr lang="en-US" sz="1600" b="1" baseline="-25000" dirty="0" err="1">
                <a:solidFill>
                  <a:srgbClr val="E36C0A"/>
                </a:solidFill>
                <a:latin typeface="Cambria"/>
                <a:cs typeface="Cambria"/>
              </a:rPr>
              <a:t>true</a:t>
            </a:r>
            <a:r>
              <a:rPr lang="en-US" sz="1600" b="1" baseline="-25000" dirty="0">
                <a:latin typeface="Cambria"/>
                <a:cs typeface="Cambria"/>
              </a:rPr>
              <a:t>  </a:t>
            </a:r>
            <a:r>
              <a:rPr lang="en-US" sz="1600" b="1" baseline="-25000" dirty="0" smtClean="0">
                <a:latin typeface="Cambria"/>
                <a:cs typeface="Cambria"/>
              </a:rPr>
              <a:t>         </a:t>
            </a:r>
            <a:r>
              <a:rPr lang="en-US" sz="1600" b="1" dirty="0">
                <a:solidFill>
                  <a:srgbClr val="E36C0A"/>
                </a:solidFill>
                <a:latin typeface="Cambria"/>
                <a:cs typeface="Cambria"/>
              </a:rPr>
              <a:t>increase</a:t>
            </a:r>
            <a:r>
              <a:rPr lang="en-US" sz="1600" b="1" dirty="0">
                <a:latin typeface="Cambria"/>
                <a:cs typeface="Cambria"/>
              </a:rPr>
              <a:t> </a:t>
            </a:r>
          </a:p>
          <a:p>
            <a:pPr>
              <a:lnSpc>
                <a:spcPts val="1800"/>
              </a:lnSpc>
            </a:pPr>
            <a:r>
              <a:rPr lang="en-US" sz="1600" b="1" i="1" dirty="0" smtClean="0">
                <a:latin typeface="Cambria"/>
                <a:cs typeface="Cambria"/>
              </a:rPr>
              <a:t>DASF              </a:t>
            </a:r>
            <a:r>
              <a:rPr lang="en-US" sz="1600" b="1" dirty="0" smtClean="0">
                <a:latin typeface="Cambria"/>
                <a:cs typeface="Cambria"/>
              </a:rPr>
              <a:t>same</a:t>
            </a:r>
          </a:p>
          <a:p>
            <a:pPr>
              <a:lnSpc>
                <a:spcPts val="1800"/>
              </a:lnSpc>
            </a:pPr>
            <a:r>
              <a:rPr lang="en-US" sz="1600" b="1" i="1" dirty="0" smtClean="0">
                <a:solidFill>
                  <a:srgbClr val="E36C0A"/>
                </a:solidFill>
                <a:latin typeface="Cambria"/>
                <a:cs typeface="Cambria"/>
              </a:rPr>
              <a:t>Rec </a:t>
            </a:r>
            <a:r>
              <a:rPr lang="en-US" sz="1600" b="1" i="1" dirty="0" err="1" smtClean="0">
                <a:solidFill>
                  <a:srgbClr val="E36C0A"/>
                </a:solidFill>
                <a:latin typeface="Cambria"/>
                <a:cs typeface="Cambria"/>
              </a:rPr>
              <a:t>prob</a:t>
            </a:r>
            <a:r>
              <a:rPr lang="en-US" sz="1600" b="1" dirty="0" smtClean="0">
                <a:solidFill>
                  <a:srgbClr val="E36C0A"/>
                </a:solidFill>
                <a:latin typeface="Cambria"/>
                <a:cs typeface="Cambria"/>
              </a:rPr>
              <a:t>       increase</a:t>
            </a:r>
          </a:p>
          <a:p>
            <a:pPr>
              <a:lnSpc>
                <a:spcPts val="1800"/>
              </a:lnSpc>
            </a:pPr>
            <a:r>
              <a:rPr lang="en-US" sz="1600" b="1" i="1" dirty="0" err="1" smtClean="0">
                <a:solidFill>
                  <a:srgbClr val="FF0000"/>
                </a:solidFill>
                <a:latin typeface="Cambria"/>
                <a:cs typeface="Cambria"/>
              </a:rPr>
              <a:t>W</a:t>
            </a:r>
            <a:r>
              <a:rPr lang="en-US" sz="1600" b="1" i="1" baseline="-25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l</a:t>
            </a:r>
            <a:r>
              <a:rPr lang="en-US" sz="1600" b="1" i="1" baseline="-25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</a:t>
            </a:r>
            <a:r>
              <a:rPr lang="en-US" sz="1600" b="1" i="1" dirty="0" smtClean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lang="en-US" sz="1600" b="1" dirty="0" smtClean="0">
                <a:latin typeface="Cambria"/>
                <a:cs typeface="Cambria"/>
              </a:rPr>
              <a:t>                 </a:t>
            </a:r>
            <a:r>
              <a:rPr lang="en-US" sz="1600" b="1" dirty="0" smtClean="0">
                <a:solidFill>
                  <a:srgbClr val="FF0000"/>
                </a:solidFill>
                <a:latin typeface="Cambria"/>
                <a:cs typeface="Cambria"/>
              </a:rPr>
              <a:t>decrease</a:t>
            </a:r>
            <a:r>
              <a:rPr lang="en-US" sz="1600" b="1" dirty="0" smtClean="0">
                <a:latin typeface="Cambria"/>
                <a:cs typeface="Cambria"/>
              </a:rPr>
              <a:t>  </a:t>
            </a:r>
            <a:endParaRPr lang="en-US" sz="1600" b="1" dirty="0">
              <a:latin typeface="Cambria"/>
              <a:cs typeface="Cambria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6948823" y="1505527"/>
            <a:ext cx="2095116" cy="46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600" b="1" i="1" dirty="0" smtClean="0">
                <a:latin typeface="Cambria"/>
                <a:cs typeface="Cambria"/>
              </a:rPr>
              <a:t>clumping:    no</a:t>
            </a:r>
          </a:p>
          <a:p>
            <a:pPr>
              <a:lnSpc>
                <a:spcPts val="1800"/>
              </a:lnSpc>
            </a:pPr>
            <a:r>
              <a:rPr lang="en-US" sz="1600" b="1" i="1" dirty="0" err="1" smtClean="0">
                <a:solidFill>
                  <a:srgbClr val="007100"/>
                </a:solidFill>
                <a:latin typeface="Cambria"/>
                <a:cs typeface="Cambria"/>
              </a:rPr>
              <a:t>L</a:t>
            </a:r>
            <a:r>
              <a:rPr lang="en-US" sz="1600" b="1" baseline="-25000" dirty="0" err="1" smtClean="0">
                <a:solidFill>
                  <a:srgbClr val="007100"/>
                </a:solidFill>
                <a:latin typeface="Cambria"/>
                <a:cs typeface="Cambria"/>
              </a:rPr>
              <a:t>ef</a:t>
            </a:r>
            <a:r>
              <a:rPr lang="en-US" sz="1600" b="1" baseline="-25000" dirty="0" err="1" smtClean="0">
                <a:latin typeface="Cambria"/>
                <a:cs typeface="Cambria"/>
              </a:rPr>
              <a:t>f</a:t>
            </a:r>
            <a:r>
              <a:rPr lang="en-US" sz="1600" b="1" dirty="0" smtClean="0">
                <a:latin typeface="Cambria"/>
                <a:cs typeface="Cambria"/>
              </a:rPr>
              <a:t>=</a:t>
            </a:r>
            <a:r>
              <a:rPr lang="en-US" sz="1600" b="1" i="1" dirty="0" err="1" smtClean="0">
                <a:latin typeface="Cambria"/>
                <a:cs typeface="Cambria"/>
              </a:rPr>
              <a:t>L</a:t>
            </a:r>
            <a:r>
              <a:rPr lang="en-US" sz="1600" b="1" baseline="-25000" dirty="0" err="1" smtClean="0">
                <a:latin typeface="Cambria"/>
                <a:cs typeface="Cambria"/>
              </a:rPr>
              <a:t>true</a:t>
            </a:r>
            <a:endParaRPr lang="en-US" sz="1600" b="1" dirty="0">
              <a:latin typeface="Cambria"/>
              <a:cs typeface="Cambria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6964217" y="3729951"/>
            <a:ext cx="2218268" cy="6950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600" b="1" i="1" dirty="0" smtClean="0">
                <a:latin typeface="Cambria"/>
                <a:cs typeface="Cambria"/>
              </a:rPr>
              <a:t>clumping:     no</a:t>
            </a:r>
          </a:p>
          <a:p>
            <a:pPr>
              <a:lnSpc>
                <a:spcPts val="1800"/>
              </a:lnSpc>
            </a:pPr>
            <a:r>
              <a:rPr lang="en-US" sz="1600" b="1" i="1" dirty="0" err="1" smtClean="0">
                <a:solidFill>
                  <a:srgbClr val="E36C0A"/>
                </a:solidFill>
                <a:latin typeface="Cambria"/>
                <a:cs typeface="Cambria"/>
              </a:rPr>
              <a:t>L</a:t>
            </a:r>
            <a:r>
              <a:rPr lang="en-US" sz="1600" b="1" baseline="-25000" dirty="0" err="1" smtClean="0">
                <a:solidFill>
                  <a:srgbClr val="E36C0A"/>
                </a:solidFill>
                <a:latin typeface="Cambria"/>
                <a:cs typeface="Cambria"/>
              </a:rPr>
              <a:t>eff</a:t>
            </a:r>
            <a:r>
              <a:rPr lang="en-US" sz="1600" b="1" dirty="0" smtClean="0">
                <a:latin typeface="Cambria"/>
                <a:cs typeface="Cambria"/>
              </a:rPr>
              <a:t>=</a:t>
            </a:r>
            <a:r>
              <a:rPr lang="en-US" sz="1600" b="1" i="1" dirty="0" err="1" smtClean="0">
                <a:solidFill>
                  <a:srgbClr val="E36C0A"/>
                </a:solidFill>
                <a:latin typeface="Cambria"/>
                <a:cs typeface="Cambria"/>
              </a:rPr>
              <a:t>L</a:t>
            </a:r>
            <a:r>
              <a:rPr lang="en-US" sz="1600" b="1" baseline="-25000" dirty="0" err="1" smtClean="0">
                <a:solidFill>
                  <a:srgbClr val="E36C0A"/>
                </a:solidFill>
                <a:latin typeface="Cambria"/>
                <a:cs typeface="Cambria"/>
              </a:rPr>
              <a:t>true</a:t>
            </a:r>
            <a:endParaRPr lang="en-US" sz="1600" b="1" dirty="0">
              <a:solidFill>
                <a:srgbClr val="E36C0A"/>
              </a:solidFill>
              <a:latin typeface="Cambria"/>
              <a:cs typeface="Cambria"/>
            </a:endParaRPr>
          </a:p>
          <a:p>
            <a:pPr>
              <a:lnSpc>
                <a:spcPts val="1800"/>
              </a:lnSpc>
            </a:pPr>
            <a:r>
              <a:rPr lang="en-US" sz="1600" b="1" dirty="0" err="1" smtClean="0">
                <a:solidFill>
                  <a:srgbClr val="FF0000"/>
                </a:solidFill>
                <a:latin typeface="Cambria"/>
                <a:cs typeface="Cambria"/>
              </a:rPr>
              <a:t>W</a:t>
            </a:r>
            <a:r>
              <a:rPr lang="en-US" sz="1600" b="1" baseline="-25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l</a:t>
            </a:r>
            <a:r>
              <a:rPr lang="en-US" sz="1600" b="1" baseline="-25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</a:t>
            </a:r>
            <a:r>
              <a:rPr lang="en-US" sz="1600" b="1" dirty="0" smtClean="0">
                <a:latin typeface="Cambria"/>
                <a:cs typeface="Cambria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Cambria"/>
                <a:cs typeface="Cambria"/>
              </a:rPr>
              <a:t>same if</a:t>
            </a:r>
            <a:r>
              <a:rPr lang="en-US" sz="1600" b="1" dirty="0" smtClean="0">
                <a:latin typeface="Cambria"/>
                <a:cs typeface="Cambria"/>
              </a:rPr>
              <a:t> </a:t>
            </a:r>
            <a:r>
              <a:rPr lang="en-US" sz="1600" b="1" i="1" dirty="0" smtClean="0">
                <a:solidFill>
                  <a:srgbClr val="007100"/>
                </a:solidFill>
                <a:latin typeface="Cambria"/>
                <a:cs typeface="Cambria"/>
              </a:rPr>
              <a:t>p</a:t>
            </a:r>
            <a:r>
              <a:rPr lang="en-US" sz="1600" b="1" baseline="-25000" dirty="0" smtClean="0">
                <a:solidFill>
                  <a:srgbClr val="007100"/>
                </a:solidFill>
                <a:latin typeface="Cambria"/>
                <a:cs typeface="Cambria"/>
              </a:rPr>
              <a:t>0</a:t>
            </a:r>
            <a:r>
              <a:rPr lang="en-US" sz="1600" b="1" dirty="0" smtClean="0">
                <a:latin typeface="Cambria"/>
                <a:cs typeface="Cambria"/>
              </a:rPr>
              <a:t>=</a:t>
            </a:r>
            <a:r>
              <a:rPr lang="en-US" sz="1600" b="1" i="1" dirty="0" smtClean="0">
                <a:solidFill>
                  <a:srgbClr val="E36C0A"/>
                </a:solidFill>
                <a:latin typeface="Cambria"/>
                <a:cs typeface="Cambria"/>
              </a:rPr>
              <a:t>p</a:t>
            </a:r>
            <a:r>
              <a:rPr lang="en-US" sz="1600" b="1" baseline="-25000" dirty="0" smtClean="0">
                <a:solidFill>
                  <a:srgbClr val="E36C0A"/>
                </a:solidFill>
                <a:latin typeface="Cambria"/>
                <a:cs typeface="Cambria"/>
              </a:rPr>
              <a:t>c</a:t>
            </a:r>
            <a:r>
              <a:rPr lang="en-US" sz="1600" b="1" dirty="0" smtClean="0">
                <a:latin typeface="Cambria"/>
                <a:cs typeface="Cambria"/>
              </a:rPr>
              <a:t> </a:t>
            </a:r>
            <a:endParaRPr lang="en-US" sz="1600" b="1" dirty="0">
              <a:latin typeface="Cambria"/>
              <a:cs typeface="Cambria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06845" y="4091017"/>
            <a:ext cx="7768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err="1" smtClean="0">
                <a:solidFill>
                  <a:srgbClr val="E36C0A"/>
                </a:solidFill>
                <a:latin typeface="Cambria"/>
                <a:cs typeface="Cambria"/>
              </a:rPr>
              <a:t>L</a:t>
            </a:r>
            <a:r>
              <a:rPr lang="en-US" b="1" baseline="-25000" dirty="0" err="1" smtClean="0">
                <a:solidFill>
                  <a:srgbClr val="E36C0A"/>
                </a:solidFill>
                <a:latin typeface="Cambria"/>
                <a:cs typeface="Cambria"/>
              </a:rPr>
              <a:t>true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51875" y="4106411"/>
            <a:ext cx="6226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err="1">
                <a:solidFill>
                  <a:srgbClr val="007100"/>
                </a:solidFill>
                <a:latin typeface="Cambria"/>
                <a:cs typeface="Cambria"/>
              </a:rPr>
              <a:t>L</a:t>
            </a:r>
            <a:r>
              <a:rPr lang="en-US" b="1" baseline="-25000" dirty="0" err="1">
                <a:solidFill>
                  <a:srgbClr val="007100"/>
                </a:solidFill>
                <a:latin typeface="Cambria"/>
                <a:cs typeface="Cambria"/>
              </a:rPr>
              <a:t>eff</a:t>
            </a:r>
            <a:endParaRPr lang="en-US" dirty="0"/>
          </a:p>
        </p:txBody>
      </p:sp>
      <p:sp>
        <p:nvSpPr>
          <p:cNvPr id="194" name="TextBox 193"/>
          <p:cNvSpPr txBox="1"/>
          <p:nvPr/>
        </p:nvSpPr>
        <p:spPr>
          <a:xfrm>
            <a:off x="75038" y="6298126"/>
            <a:ext cx="907472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 err="1">
                <a:solidFill>
                  <a:schemeClr val="bg1">
                    <a:lumMod val="65000"/>
                  </a:schemeClr>
                </a:solidFill>
                <a:latin typeface="Cambria"/>
                <a:cs typeface="Cambria"/>
              </a:rPr>
              <a:t>Smolander</a:t>
            </a:r>
            <a:r>
              <a:rPr lang="en-US" sz="1000" b="1" dirty="0">
                <a:solidFill>
                  <a:schemeClr val="bg1">
                    <a:lumMod val="65000"/>
                  </a:schemeClr>
                </a:solidFill>
                <a:latin typeface="Cambria"/>
                <a:cs typeface="Cambria"/>
              </a:rPr>
              <a:t>, S., &amp; Stenberg, P. (2005). Simple parameterizations of the radiation budget of uniform broadleaved and coniferous canopies. </a:t>
            </a:r>
            <a:r>
              <a:rPr lang="en-US" sz="900" b="1" i="1" dirty="0" smtClean="0">
                <a:solidFill>
                  <a:schemeClr val="bg1">
                    <a:lumMod val="65000"/>
                  </a:schemeClr>
                </a:solidFill>
                <a:latin typeface="Cambria"/>
                <a:cs typeface="Cambria"/>
              </a:rPr>
              <a:t>RSE  94</a:t>
            </a: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Cambria"/>
                <a:cs typeface="Cambria"/>
              </a:rPr>
              <a:t>, </a:t>
            </a:r>
            <a:r>
              <a:rPr lang="en-US" sz="900" b="1" dirty="0" smtClean="0">
                <a:solidFill>
                  <a:schemeClr val="bg1">
                    <a:lumMod val="65000"/>
                  </a:schemeClr>
                </a:solidFill>
                <a:latin typeface="Cambria"/>
                <a:cs typeface="Cambria"/>
              </a:rPr>
              <a:t>355</a:t>
            </a: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Cambria"/>
                <a:cs typeface="Cambria"/>
              </a:rPr>
              <a:t>-363.</a:t>
            </a:r>
          </a:p>
          <a:p>
            <a:r>
              <a:rPr lang="en-US" sz="1000" b="1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Huang et al. </a:t>
            </a:r>
            <a:r>
              <a:rPr lang="en-US" sz="1000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(2007). Canopy spectral invariants for remote sensing and model applications. </a:t>
            </a:r>
            <a:r>
              <a:rPr lang="en-US" sz="1000" b="1" i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Remote </a:t>
            </a:r>
            <a:r>
              <a:rPr lang="en-US" sz="1000" b="1" i="1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Sens. Environ. 106</a:t>
            </a:r>
            <a:r>
              <a:rPr lang="en-US" sz="1000" b="1" i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, 106-122</a:t>
            </a:r>
          </a:p>
          <a:p>
            <a:r>
              <a:rPr lang="en-US" sz="1000" b="1" dirty="0" err="1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Knyazikhin</a:t>
            </a:r>
            <a:r>
              <a:rPr lang="en-US" sz="1000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US" sz="1000" b="1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et al.  </a:t>
            </a:r>
            <a:r>
              <a:rPr lang="en-US" sz="1000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(2011</a:t>
            </a:r>
            <a:r>
              <a:rPr lang="en-US" sz="1000" b="1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) </a:t>
            </a:r>
            <a:r>
              <a:rPr lang="en-US" sz="1000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Canopy spectral invariants. Part 1: A new concept in remote sensing of vegetation. </a:t>
            </a:r>
            <a:r>
              <a:rPr lang="en-US" sz="1000" b="1" i="1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J. Quant. </a:t>
            </a:r>
            <a:r>
              <a:rPr lang="en-US" sz="1000" b="1" i="1" dirty="0" err="1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Spectrosc</a:t>
            </a:r>
            <a:r>
              <a:rPr lang="en-US" sz="1000" b="1" i="1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. </a:t>
            </a:r>
            <a:r>
              <a:rPr lang="en-US" sz="1000" b="1" i="1" dirty="0" err="1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Radiat</a:t>
            </a:r>
            <a:r>
              <a:rPr lang="en-US" sz="1000" b="1" i="1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 Transf. </a:t>
            </a:r>
            <a:r>
              <a:rPr lang="en-US" sz="1000" b="1" i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112, </a:t>
            </a:r>
            <a:r>
              <a:rPr lang="en-US" sz="1000" b="1" i="1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727-735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Cambria"/>
              <a:cs typeface="Cambria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78" y="5360555"/>
            <a:ext cx="4984557" cy="796899"/>
            <a:chOff x="233988" y="5360555"/>
            <a:chExt cx="4984557" cy="796899"/>
          </a:xfrm>
        </p:grpSpPr>
        <p:sp>
          <p:nvSpPr>
            <p:cNvPr id="6" name="TextBox 5"/>
            <p:cNvSpPr txBox="1"/>
            <p:nvPr/>
          </p:nvSpPr>
          <p:spPr>
            <a:xfrm>
              <a:off x="1762606" y="5788122"/>
              <a:ext cx="3455939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tIns="0" bIns="0" rtlCol="0">
              <a:spAutoFit/>
            </a:bodyPr>
            <a:lstStyle/>
            <a:p>
              <a:pPr algn="ctr"/>
              <a:r>
                <a:rPr lang="en-US" b="1" i="1" dirty="0" smtClean="0">
                  <a:solidFill>
                    <a:srgbClr val="FF8000"/>
                  </a:solidFill>
                  <a:latin typeface="Cambria"/>
                  <a:cs typeface="Cambria"/>
                </a:rPr>
                <a:t>p</a:t>
              </a:r>
              <a:r>
                <a:rPr lang="en-US" b="1" baseline="-25000" dirty="0" smtClean="0">
                  <a:solidFill>
                    <a:srgbClr val="FF8000"/>
                  </a:solidFill>
                  <a:latin typeface="Cambria"/>
                  <a:cs typeface="Cambria"/>
                </a:rPr>
                <a:t>c</a:t>
              </a:r>
              <a:r>
                <a:rPr lang="en-US" sz="1800" dirty="0" smtClean="0">
                  <a:solidFill>
                    <a:srgbClr val="FF8000"/>
                  </a:solidFill>
                  <a:latin typeface="Cambria"/>
                  <a:cs typeface="Cambria"/>
                </a:rPr>
                <a:t>:</a:t>
              </a:r>
              <a:r>
                <a:rPr lang="en-US" sz="1800" dirty="0" smtClean="0">
                  <a:latin typeface="Cambria"/>
                  <a:cs typeface="Cambria"/>
                </a:rPr>
                <a:t>    </a:t>
              </a:r>
              <a:r>
                <a:rPr lang="en-US" sz="1600" b="1" dirty="0" err="1" smtClean="0">
                  <a:latin typeface="Cambria"/>
                  <a:cs typeface="Cambria"/>
                </a:rPr>
                <a:t>Smolander&amp;Stenberg</a:t>
              </a:r>
              <a:r>
                <a:rPr lang="en-US" sz="1600" b="1" dirty="0" smtClean="0">
                  <a:latin typeface="Cambria"/>
                  <a:cs typeface="Cambria"/>
                </a:rPr>
                <a:t>, 2005</a:t>
              </a:r>
              <a:endParaRPr lang="en-US" sz="1600" b="1" dirty="0">
                <a:latin typeface="Cambria"/>
                <a:cs typeface="Cambria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/>
            <a:srcRect r="39431"/>
            <a:stretch/>
          </p:blipFill>
          <p:spPr>
            <a:xfrm>
              <a:off x="233988" y="5360555"/>
              <a:ext cx="4984557" cy="431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</p:pic>
      </p:grpSp>
      <p:sp>
        <p:nvSpPr>
          <p:cNvPr id="5" name="Rectangle 4"/>
          <p:cNvSpPr/>
          <p:nvPr/>
        </p:nvSpPr>
        <p:spPr>
          <a:xfrm>
            <a:off x="5496309" y="2538919"/>
            <a:ext cx="3547630" cy="1128688"/>
          </a:xfrm>
          <a:prstGeom prst="rect">
            <a:avLst/>
          </a:prstGeom>
          <a:solidFill>
            <a:schemeClr val="bg1">
              <a:lumMod val="85000"/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37" r="25510"/>
          <a:stretch/>
        </p:blipFill>
        <p:spPr bwMode="auto">
          <a:xfrm>
            <a:off x="4987635" y="5521323"/>
            <a:ext cx="4101571" cy="62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05046" y="5288588"/>
            <a:ext cx="383889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i="1" u="sng" dirty="0" smtClean="0">
                <a:latin typeface="Cambria" panose="02040503050406030204" pitchFamily="18" charset="0"/>
              </a:rPr>
              <a:t>interpretation</a:t>
            </a:r>
            <a:endParaRPr lang="en-US" sz="2000" b="1" i="1" u="sng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431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6350"/>
            <a:ext cx="9144000" cy="379413"/>
          </a:xfrm>
          <a:solidFill>
            <a:srgbClr val="008000"/>
          </a:solidFill>
        </p:spPr>
        <p:txBody>
          <a:bodyPr lIns="0" tIns="0" rIns="0" bIns="0"/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TRUE AND EFFECTIVE LEAF AREA</a:t>
            </a:r>
            <a:endParaRPr lang="en-US" sz="2800" b="1" dirty="0">
              <a:solidFill>
                <a:schemeClr val="bg1"/>
              </a:solidFill>
              <a:latin typeface="Calibri" panose="020F0502020204030204" pitchFamily="34" charset="0"/>
              <a:ea typeface="ＭＳ Ｐゴシック" pitchFamily="-106" charset="-128"/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0" y="334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334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16389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8729663" y="6381750"/>
            <a:ext cx="412750" cy="476250"/>
          </a:xfrm>
          <a:noFill/>
        </p:spPr>
        <p:txBody>
          <a:bodyPr/>
          <a:lstStyle/>
          <a:p>
            <a:fld id="{3F484128-F735-46ED-A8AE-3ED23C5D90B1}" type="slidenum">
              <a:rPr lang="en-US" altLang="zh-CN"/>
              <a:pPr/>
              <a:t>11</a:t>
            </a:fld>
            <a:endParaRPr lang="en-US" altLang="zh-CN"/>
          </a:p>
        </p:txBody>
      </p:sp>
      <p:grpSp>
        <p:nvGrpSpPr>
          <p:cNvPr id="31" name="Group 30"/>
          <p:cNvGrpSpPr/>
          <p:nvPr/>
        </p:nvGrpSpPr>
        <p:grpSpPr>
          <a:xfrm>
            <a:off x="18471" y="446424"/>
            <a:ext cx="5269348" cy="821924"/>
            <a:chOff x="495684" y="477212"/>
            <a:chExt cx="5269348" cy="82192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r="68612"/>
            <a:stretch/>
          </p:blipFill>
          <p:spPr>
            <a:xfrm>
              <a:off x="495684" y="626534"/>
              <a:ext cx="3099728" cy="426720"/>
            </a:xfrm>
            <a:prstGeom prst="rect">
              <a:avLst/>
            </a:prstGeom>
          </p:spPr>
        </p:pic>
        <p:sp>
          <p:nvSpPr>
            <p:cNvPr id="27" name="Bent Arrow 26"/>
            <p:cNvSpPr/>
            <p:nvPr/>
          </p:nvSpPr>
          <p:spPr>
            <a:xfrm>
              <a:off x="2794000" y="561879"/>
              <a:ext cx="715963" cy="238606"/>
            </a:xfrm>
            <a:prstGeom prst="bentArrow">
              <a:avLst>
                <a:gd name="adj1" fmla="val 18292"/>
                <a:gd name="adj2" fmla="val 9146"/>
                <a:gd name="adj3" fmla="val 25000"/>
                <a:gd name="adj4" fmla="val 43750"/>
              </a:avLst>
            </a:prstGeom>
            <a:solidFill>
              <a:srgbClr val="007100"/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2667011" y="985215"/>
              <a:ext cx="835109" cy="277088"/>
              <a:chOff x="4837543" y="1216124"/>
              <a:chExt cx="1088919" cy="277088"/>
            </a:xfrm>
          </p:grpSpPr>
          <p:sp>
            <p:nvSpPr>
              <p:cNvPr id="40" name="Bent Arrow 39"/>
              <p:cNvSpPr/>
              <p:nvPr/>
            </p:nvSpPr>
            <p:spPr>
              <a:xfrm flipV="1">
                <a:off x="5211149" y="1346970"/>
                <a:ext cx="715313" cy="146242"/>
              </a:xfrm>
              <a:prstGeom prst="bentArrow">
                <a:avLst>
                  <a:gd name="adj1" fmla="val 25000"/>
                  <a:gd name="adj2" fmla="val 9146"/>
                  <a:gd name="adj3" fmla="val 25000"/>
                  <a:gd name="adj4" fmla="val 43750"/>
                </a:avLst>
              </a:prstGeom>
              <a:solidFill>
                <a:srgbClr val="FF8000"/>
              </a:solidFill>
              <a:ln>
                <a:solidFill>
                  <a:srgbClr val="FF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ight Bracket 27"/>
              <p:cNvSpPr/>
              <p:nvPr/>
            </p:nvSpPr>
            <p:spPr>
              <a:xfrm rot="5400000">
                <a:off x="5185287" y="868380"/>
                <a:ext cx="92364" cy="787851"/>
              </a:xfrm>
              <a:prstGeom prst="rightBracket">
                <a:avLst>
                  <a:gd name="adj" fmla="val 54486"/>
                </a:avLst>
              </a:prstGeom>
              <a:noFill/>
              <a:ln w="57150" cmpd="thinThick">
                <a:solidFill>
                  <a:srgbClr val="FF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3471478" y="477212"/>
              <a:ext cx="1955030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200" b="1" dirty="0" smtClean="0">
                  <a:solidFill>
                    <a:srgbClr val="007100"/>
                  </a:solidFill>
                  <a:latin typeface="Cambria"/>
                  <a:cs typeface="Cambria"/>
                </a:rPr>
                <a:t>true leaf area</a:t>
              </a:r>
              <a:endParaRPr lang="en-US" sz="2200" b="1" dirty="0">
                <a:solidFill>
                  <a:srgbClr val="007100"/>
                </a:solidFill>
                <a:latin typeface="Cambria"/>
                <a:cs typeface="Cambria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448388" y="960582"/>
              <a:ext cx="2316644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200" b="1" dirty="0" smtClean="0">
                  <a:solidFill>
                    <a:srgbClr val="FF8000"/>
                  </a:solidFill>
                  <a:latin typeface="Cambria"/>
                  <a:cs typeface="Cambria"/>
                </a:rPr>
                <a:t>effective leaf area</a:t>
              </a:r>
              <a:endParaRPr lang="en-US" sz="2200" b="1" dirty="0">
                <a:solidFill>
                  <a:srgbClr val="FF8000"/>
                </a:solidFill>
                <a:latin typeface="Cambria"/>
                <a:cs typeface="Cambria"/>
              </a:endParaRPr>
            </a:p>
          </p:txBody>
        </p:sp>
      </p:grpSp>
      <p:pic>
        <p:nvPicPr>
          <p:cNvPr id="16384" name="Picture 16383"/>
          <p:cNvPicPr>
            <a:picLocks noChangeAspect="1"/>
          </p:cNvPicPr>
          <p:nvPr/>
        </p:nvPicPr>
        <p:blipFill rotWithShape="1">
          <a:blip r:embed="rId4"/>
          <a:srcRect r="65900"/>
          <a:stretch/>
        </p:blipFill>
        <p:spPr>
          <a:xfrm>
            <a:off x="5776447" y="688109"/>
            <a:ext cx="3367553" cy="426720"/>
          </a:xfrm>
          <a:prstGeom prst="rect">
            <a:avLst/>
          </a:prstGeom>
        </p:spPr>
      </p:pic>
      <p:pic>
        <p:nvPicPr>
          <p:cNvPr id="16401" name="Picture 164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87198"/>
            <a:ext cx="5612245" cy="3901390"/>
          </a:xfrm>
          <a:prstGeom prst="rect">
            <a:avLst/>
          </a:prstGeom>
        </p:spPr>
      </p:pic>
      <p:cxnSp>
        <p:nvCxnSpPr>
          <p:cNvPr id="16391" name="Straight Connector 16390"/>
          <p:cNvCxnSpPr/>
          <p:nvPr/>
        </p:nvCxnSpPr>
        <p:spPr>
          <a:xfrm flipH="1" flipV="1">
            <a:off x="2378364" y="2724727"/>
            <a:ext cx="15394" cy="1885760"/>
          </a:xfrm>
          <a:prstGeom prst="line">
            <a:avLst/>
          </a:prstGeom>
          <a:ln>
            <a:solidFill>
              <a:srgbClr val="0071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877455" y="2756380"/>
            <a:ext cx="1524001" cy="6832"/>
          </a:xfrm>
          <a:prstGeom prst="line">
            <a:avLst/>
          </a:prstGeom>
          <a:ln>
            <a:solidFill>
              <a:srgbClr val="0071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2369128" y="2209030"/>
            <a:ext cx="1539" cy="521857"/>
          </a:xfrm>
          <a:prstGeom prst="line">
            <a:avLst/>
          </a:prstGeom>
          <a:ln>
            <a:solidFill>
              <a:srgbClr val="E36C0A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2376826" y="2209029"/>
            <a:ext cx="1910386" cy="13855"/>
          </a:xfrm>
          <a:prstGeom prst="line">
            <a:avLst/>
          </a:prstGeom>
          <a:ln>
            <a:solidFill>
              <a:srgbClr val="FF8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4248727" y="2200661"/>
            <a:ext cx="21552" cy="2394430"/>
          </a:xfrm>
          <a:prstGeom prst="line">
            <a:avLst/>
          </a:prstGeom>
          <a:ln>
            <a:solidFill>
              <a:srgbClr val="FF8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3" name="Group 62"/>
          <p:cNvGrpSpPr/>
          <p:nvPr/>
        </p:nvGrpSpPr>
        <p:grpSpPr>
          <a:xfrm>
            <a:off x="5496309" y="1514764"/>
            <a:ext cx="1400849" cy="923636"/>
            <a:chOff x="360218" y="5209310"/>
            <a:chExt cx="1400849" cy="923636"/>
          </a:xfrm>
        </p:grpSpPr>
        <p:sp>
          <p:nvSpPr>
            <p:cNvPr id="64" name="Rectangle 63"/>
            <p:cNvSpPr/>
            <p:nvPr/>
          </p:nvSpPr>
          <p:spPr>
            <a:xfrm>
              <a:off x="360218" y="5209310"/>
              <a:ext cx="1400849" cy="9236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Straight Connector 64"/>
            <p:cNvCxnSpPr/>
            <p:nvPr/>
          </p:nvCxnSpPr>
          <p:spPr>
            <a:xfrm flipV="1">
              <a:off x="498764" y="5324763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387927" y="5668051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982134" y="5293976"/>
              <a:ext cx="63115" cy="8312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540327" y="5820451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698886" y="5540278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1574800" y="5977467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1311563" y="5283202"/>
              <a:ext cx="78509" cy="63114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1551710" y="5646497"/>
              <a:ext cx="107757" cy="8466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 flipV="1">
              <a:off x="1690255" y="5346317"/>
              <a:ext cx="38484" cy="9236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231515" y="5811215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1266922" y="5531042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 flipV="1">
              <a:off x="512619" y="5969771"/>
              <a:ext cx="38484" cy="9236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1240750" y="6005176"/>
              <a:ext cx="104680" cy="2001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V="1">
              <a:off x="971358" y="5675746"/>
              <a:ext cx="63115" cy="8312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915939" y="6003638"/>
              <a:ext cx="78509" cy="63114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>
            <a:off x="5495347" y="2612350"/>
            <a:ext cx="1410373" cy="923636"/>
            <a:chOff x="3771226" y="5275503"/>
            <a:chExt cx="1410373" cy="923636"/>
          </a:xfrm>
        </p:grpSpPr>
        <p:sp>
          <p:nvSpPr>
            <p:cNvPr id="81" name="Rectangle 80"/>
            <p:cNvSpPr/>
            <p:nvPr/>
          </p:nvSpPr>
          <p:spPr>
            <a:xfrm>
              <a:off x="3771226" y="5275503"/>
              <a:ext cx="1400849" cy="9236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/>
            <p:cNvCxnSpPr/>
            <p:nvPr/>
          </p:nvCxnSpPr>
          <p:spPr>
            <a:xfrm flipV="1">
              <a:off x="3909772" y="5390956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3923626" y="5374025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3798935" y="5734244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4393142" y="5360169"/>
              <a:ext cx="63115" cy="8312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3951335" y="5886644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4109894" y="5606471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4985808" y="6043660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4722571" y="5349395"/>
              <a:ext cx="78509" cy="63114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4962718" y="5712690"/>
              <a:ext cx="107757" cy="8466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 flipV="1">
              <a:off x="5101263" y="5412510"/>
              <a:ext cx="38484" cy="9236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4642523" y="5877408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4677930" y="5597235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 flipV="1">
              <a:off x="3923627" y="6035964"/>
              <a:ext cx="38484" cy="9236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4651758" y="6071369"/>
              <a:ext cx="104680" cy="2001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V="1">
              <a:off x="4382366" y="5741939"/>
              <a:ext cx="63115" cy="8312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4326947" y="6069831"/>
              <a:ext cx="78509" cy="63114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V="1">
              <a:off x="3911311" y="5469466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4399299" y="5357092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V="1">
              <a:off x="4386984" y="5452533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4744123" y="5355553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V="1">
              <a:off x="4731808" y="5450994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4682548" y="5586462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4670233" y="5681903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4143758" y="5571068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V="1">
              <a:off x="4131443" y="5666509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3865126" y="5684983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V="1">
              <a:off x="3852811" y="5780424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4017526" y="5837383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V="1">
              <a:off x="4005211" y="5932824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3923622" y="6020571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V="1">
              <a:off x="3911307" y="6116012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4383902" y="5726545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4371587" y="5821986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4351574" y="6040582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V="1">
              <a:off x="4339259" y="6136023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4665611" y="6015951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4653296" y="6111392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4694859" y="5821986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4682544" y="5917427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4985805" y="5697294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flipV="1">
              <a:off x="4973490" y="5792735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5022750" y="6019028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V="1">
              <a:off x="5010435" y="6114469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5075089" y="5401728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V="1">
              <a:off x="5062774" y="5497169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Oval 126"/>
            <p:cNvSpPr/>
            <p:nvPr/>
          </p:nvSpPr>
          <p:spPr>
            <a:xfrm>
              <a:off x="3871575" y="5364788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3808460" y="5686521"/>
              <a:ext cx="169334" cy="100061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>
              <a:off x="3931611" y="5825068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/>
            <p:cNvSpPr/>
            <p:nvPr/>
          </p:nvSpPr>
          <p:spPr>
            <a:xfrm>
              <a:off x="3860798" y="6008256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>
              <a:off x="4084011" y="5569527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4284133" y="6023650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4330315" y="5346314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>
              <a:off x="4667443" y="5344774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>
              <a:off x="4635115" y="5574144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>
              <a:off x="4618181" y="5818908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>
              <a:off x="4616641" y="6009793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>
              <a:off x="4324155" y="5709610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>
              <a:off x="4953769" y="6015950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/>
            <p:nvPr/>
          </p:nvSpPr>
          <p:spPr>
            <a:xfrm>
              <a:off x="4929138" y="5683439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>
              <a:off x="4981477" y="5397110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5514110" y="3705322"/>
            <a:ext cx="1400849" cy="923636"/>
            <a:chOff x="3666836" y="5237019"/>
            <a:chExt cx="1400849" cy="923636"/>
          </a:xfrm>
        </p:grpSpPr>
        <p:sp>
          <p:nvSpPr>
            <p:cNvPr id="143" name="Rectangle 142"/>
            <p:cNvSpPr/>
            <p:nvPr/>
          </p:nvSpPr>
          <p:spPr>
            <a:xfrm>
              <a:off x="3666836" y="5237019"/>
              <a:ext cx="1400849" cy="9236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4" name="Straight Connector 143"/>
            <p:cNvCxnSpPr/>
            <p:nvPr/>
          </p:nvCxnSpPr>
          <p:spPr>
            <a:xfrm flipV="1">
              <a:off x="3805382" y="5352472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4042449" y="5335541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3694545" y="5695760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flipV="1">
              <a:off x="4288752" y="5321685"/>
              <a:ext cx="63115" cy="8312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3846945" y="5848160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flipV="1">
              <a:off x="3913140" y="5498714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4896812" y="6035964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4618181" y="5310911"/>
              <a:ext cx="78509" cy="63114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V="1">
              <a:off x="4919904" y="5718848"/>
              <a:ext cx="90823" cy="4002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H="1" flipV="1">
              <a:off x="4996873" y="5374026"/>
              <a:ext cx="38484" cy="9236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4579697" y="5795818"/>
              <a:ext cx="92363" cy="5387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flipV="1">
              <a:off x="4573540" y="5558751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flipH="1" flipV="1">
              <a:off x="3819237" y="5997480"/>
              <a:ext cx="38484" cy="9236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4547368" y="6032885"/>
              <a:ext cx="104680" cy="2001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 flipV="1">
              <a:off x="4277976" y="5703455"/>
              <a:ext cx="63115" cy="8312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4222557" y="6031347"/>
              <a:ext cx="78509" cy="63114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 flipV="1">
              <a:off x="3729951" y="5315528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4425758" y="5318608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 flipV="1">
              <a:off x="4282594" y="5575686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>
              <a:off x="4739794" y="5317069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 flipV="1">
              <a:off x="4627418" y="5412510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>
              <a:off x="4747492" y="5509493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V="1">
              <a:off x="4465782" y="5497176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4139428" y="5501796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 flipV="1">
              <a:off x="4027053" y="5674207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>
              <a:off x="3699160" y="5523347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flipV="1">
              <a:off x="3748421" y="5741940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4074773" y="5791202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flipV="1">
              <a:off x="3925454" y="5948220"/>
              <a:ext cx="44640" cy="70810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4057839" y="5982087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 flipV="1">
              <a:off x="3691462" y="5931285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4394967" y="5672667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 flipV="1">
              <a:off x="4351864" y="5875866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>
              <a:off x="4354942" y="6002098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flipV="1">
              <a:off x="4057838" y="6097539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4692070" y="6000558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 flipV="1">
              <a:off x="4548906" y="6134484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4652045" y="5691138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flipV="1">
              <a:off x="4578154" y="5932822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4765960" y="5658810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flipV="1">
              <a:off x="4776736" y="5823524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>
              <a:off x="4918360" y="5880483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flipV="1">
              <a:off x="4752105" y="5937439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4970699" y="5270880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flipV="1">
              <a:off x="4935293" y="5574140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3" name="Straight Connector 192"/>
          <p:cNvCxnSpPr/>
          <p:nvPr/>
        </p:nvCxnSpPr>
        <p:spPr>
          <a:xfrm flipH="1" flipV="1">
            <a:off x="851287" y="2221344"/>
            <a:ext cx="1527077" cy="3080"/>
          </a:xfrm>
          <a:prstGeom prst="line">
            <a:avLst/>
          </a:prstGeom>
          <a:ln>
            <a:solidFill>
              <a:srgbClr val="E36C0A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07" name="TextBox 16406"/>
          <p:cNvSpPr txBox="1"/>
          <p:nvPr/>
        </p:nvSpPr>
        <p:spPr>
          <a:xfrm>
            <a:off x="2455332" y="2709333"/>
            <a:ext cx="1793395" cy="400110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lang="en-US" sz="2600" b="1" i="1" dirty="0" smtClean="0">
                <a:solidFill>
                  <a:srgbClr val="007100"/>
                </a:solidFill>
                <a:latin typeface="Cambria"/>
                <a:cs typeface="Cambria"/>
              </a:rPr>
              <a:t>p</a:t>
            </a:r>
            <a:r>
              <a:rPr lang="en-US" sz="2600" b="1" baseline="-25000" dirty="0" smtClean="0">
                <a:solidFill>
                  <a:srgbClr val="007100"/>
                </a:solidFill>
                <a:latin typeface="Cambria"/>
                <a:cs typeface="Cambria"/>
              </a:rPr>
              <a:t>0</a:t>
            </a:r>
            <a:r>
              <a:rPr lang="en-US" sz="2600" b="1" dirty="0" smtClean="0">
                <a:solidFill>
                  <a:srgbClr val="007100"/>
                </a:solidFill>
                <a:latin typeface="Cambria"/>
                <a:cs typeface="Cambria"/>
              </a:rPr>
              <a:t>(</a:t>
            </a:r>
            <a:r>
              <a:rPr lang="en-US" sz="2600" b="1" i="1" dirty="0" err="1" smtClean="0">
                <a:solidFill>
                  <a:srgbClr val="007100"/>
                </a:solidFill>
                <a:latin typeface="Cambria"/>
                <a:cs typeface="Cambria"/>
              </a:rPr>
              <a:t>L</a:t>
            </a:r>
            <a:r>
              <a:rPr lang="en-US" sz="2600" b="1" baseline="-25000" dirty="0" err="1" smtClean="0">
                <a:solidFill>
                  <a:srgbClr val="007100"/>
                </a:solidFill>
                <a:latin typeface="Cambria"/>
                <a:cs typeface="Cambria"/>
              </a:rPr>
              <a:t>eff</a:t>
            </a:r>
            <a:r>
              <a:rPr lang="en-US" sz="2600" b="1" dirty="0" smtClean="0">
                <a:solidFill>
                  <a:srgbClr val="007100"/>
                </a:solidFill>
                <a:latin typeface="Cambria"/>
                <a:cs typeface="Cambria"/>
              </a:rPr>
              <a:t>)</a:t>
            </a:r>
            <a:endParaRPr lang="en-US" sz="2600" b="1" dirty="0">
              <a:solidFill>
                <a:srgbClr val="007100"/>
              </a:solidFill>
              <a:latin typeface="Cambria"/>
              <a:cs typeface="Cambria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1168399" y="1730278"/>
            <a:ext cx="1216123" cy="400110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lang="en-US" sz="2600" b="1" i="1" dirty="0" smtClean="0">
                <a:solidFill>
                  <a:srgbClr val="E36C0A"/>
                </a:solidFill>
                <a:latin typeface="Cambria"/>
                <a:cs typeface="Cambria"/>
              </a:rPr>
              <a:t>p</a:t>
            </a:r>
            <a:r>
              <a:rPr lang="en-US" sz="2600" b="1" baseline="-25000" dirty="0" smtClean="0">
                <a:solidFill>
                  <a:srgbClr val="E36C0A"/>
                </a:solidFill>
                <a:latin typeface="Cambria"/>
                <a:cs typeface="Cambria"/>
              </a:rPr>
              <a:t>c</a:t>
            </a:r>
            <a:r>
              <a:rPr lang="en-US" sz="2600" b="1" dirty="0" smtClean="0">
                <a:solidFill>
                  <a:srgbClr val="E36C0A"/>
                </a:solidFill>
                <a:latin typeface="Cambria"/>
                <a:cs typeface="Cambria"/>
              </a:rPr>
              <a:t>(</a:t>
            </a:r>
            <a:r>
              <a:rPr lang="en-US" sz="2600" b="1" i="1" dirty="0" err="1" smtClean="0">
                <a:solidFill>
                  <a:srgbClr val="E36C0A"/>
                </a:solidFill>
                <a:latin typeface="Cambria"/>
                <a:cs typeface="Cambria"/>
              </a:rPr>
              <a:t>L</a:t>
            </a:r>
            <a:r>
              <a:rPr lang="en-US" sz="2600" b="1" baseline="-25000" dirty="0" err="1" smtClean="0">
                <a:solidFill>
                  <a:srgbClr val="E36C0A"/>
                </a:solidFill>
                <a:latin typeface="Cambria"/>
                <a:cs typeface="Cambria"/>
              </a:rPr>
              <a:t>eff</a:t>
            </a:r>
            <a:r>
              <a:rPr lang="en-US" sz="2600" b="1" dirty="0" smtClean="0">
                <a:solidFill>
                  <a:srgbClr val="E36C0A"/>
                </a:solidFill>
                <a:latin typeface="Cambria"/>
                <a:cs typeface="Cambria"/>
              </a:rPr>
              <a:t>)</a:t>
            </a:r>
            <a:endParaRPr lang="en-US" sz="2600" b="1" dirty="0">
              <a:solidFill>
                <a:srgbClr val="E36C0A"/>
              </a:solidFill>
              <a:latin typeface="Cambria"/>
              <a:cs typeface="Cambria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6956520" y="2615430"/>
            <a:ext cx="2102813" cy="9258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600" b="1" i="1" dirty="0" err="1">
                <a:solidFill>
                  <a:srgbClr val="007100"/>
                </a:solidFill>
                <a:latin typeface="Cambria"/>
                <a:cs typeface="Cambria"/>
              </a:rPr>
              <a:t>L</a:t>
            </a:r>
            <a:r>
              <a:rPr lang="en-US" sz="1600" b="1" baseline="-25000" dirty="0" err="1">
                <a:solidFill>
                  <a:srgbClr val="007100"/>
                </a:solidFill>
                <a:latin typeface="Cambria"/>
                <a:cs typeface="Cambria"/>
              </a:rPr>
              <a:t>eff</a:t>
            </a:r>
            <a:r>
              <a:rPr lang="en-US" sz="1600" b="1" dirty="0">
                <a:latin typeface="Cambria"/>
                <a:cs typeface="Cambria"/>
              </a:rPr>
              <a:t>&lt;</a:t>
            </a:r>
            <a:r>
              <a:rPr lang="en-US" sz="1600" b="1" i="1" dirty="0" err="1">
                <a:solidFill>
                  <a:srgbClr val="E36C0A"/>
                </a:solidFill>
                <a:latin typeface="Cambria"/>
                <a:cs typeface="Cambria"/>
              </a:rPr>
              <a:t>L</a:t>
            </a:r>
            <a:r>
              <a:rPr lang="en-US" sz="1600" b="1" baseline="-25000" dirty="0" err="1">
                <a:solidFill>
                  <a:srgbClr val="E36C0A"/>
                </a:solidFill>
                <a:latin typeface="Cambria"/>
                <a:cs typeface="Cambria"/>
              </a:rPr>
              <a:t>true</a:t>
            </a:r>
            <a:r>
              <a:rPr lang="en-US" sz="1600" b="1" baseline="-25000" dirty="0">
                <a:latin typeface="Cambria"/>
                <a:cs typeface="Cambria"/>
              </a:rPr>
              <a:t>  </a:t>
            </a:r>
            <a:r>
              <a:rPr lang="en-US" sz="1600" b="1" baseline="-25000" dirty="0" smtClean="0">
                <a:latin typeface="Cambria"/>
                <a:cs typeface="Cambria"/>
              </a:rPr>
              <a:t>         </a:t>
            </a:r>
            <a:r>
              <a:rPr lang="en-US" sz="1600" b="1" dirty="0">
                <a:solidFill>
                  <a:srgbClr val="E36C0A"/>
                </a:solidFill>
                <a:latin typeface="Cambria"/>
                <a:cs typeface="Cambria"/>
              </a:rPr>
              <a:t>increase</a:t>
            </a:r>
            <a:r>
              <a:rPr lang="en-US" sz="1600" b="1" dirty="0">
                <a:latin typeface="Cambria"/>
                <a:cs typeface="Cambria"/>
              </a:rPr>
              <a:t> </a:t>
            </a:r>
          </a:p>
          <a:p>
            <a:pPr>
              <a:lnSpc>
                <a:spcPts val="1800"/>
              </a:lnSpc>
            </a:pPr>
            <a:r>
              <a:rPr lang="en-US" sz="1600" b="1" i="1" dirty="0" smtClean="0">
                <a:latin typeface="Cambria"/>
                <a:cs typeface="Cambria"/>
              </a:rPr>
              <a:t>DASF              </a:t>
            </a:r>
            <a:r>
              <a:rPr lang="en-US" sz="1600" b="1" dirty="0" smtClean="0">
                <a:latin typeface="Cambria"/>
                <a:cs typeface="Cambria"/>
              </a:rPr>
              <a:t>same</a:t>
            </a:r>
          </a:p>
          <a:p>
            <a:pPr>
              <a:lnSpc>
                <a:spcPts val="1800"/>
              </a:lnSpc>
            </a:pPr>
            <a:r>
              <a:rPr lang="en-US" sz="1600" b="1" i="1" dirty="0" smtClean="0">
                <a:solidFill>
                  <a:srgbClr val="E36C0A"/>
                </a:solidFill>
                <a:latin typeface="Cambria"/>
                <a:cs typeface="Cambria"/>
              </a:rPr>
              <a:t>Rec </a:t>
            </a:r>
            <a:r>
              <a:rPr lang="en-US" sz="1600" b="1" i="1" dirty="0" err="1" smtClean="0">
                <a:solidFill>
                  <a:srgbClr val="E36C0A"/>
                </a:solidFill>
                <a:latin typeface="Cambria"/>
                <a:cs typeface="Cambria"/>
              </a:rPr>
              <a:t>prob</a:t>
            </a:r>
            <a:r>
              <a:rPr lang="en-US" sz="1600" b="1" dirty="0" smtClean="0">
                <a:solidFill>
                  <a:srgbClr val="E36C0A"/>
                </a:solidFill>
                <a:latin typeface="Cambria"/>
                <a:cs typeface="Cambria"/>
              </a:rPr>
              <a:t>       increase</a:t>
            </a:r>
          </a:p>
          <a:p>
            <a:pPr>
              <a:lnSpc>
                <a:spcPts val="1800"/>
              </a:lnSpc>
            </a:pPr>
            <a:r>
              <a:rPr lang="en-US" sz="1600" b="1" i="1" dirty="0" err="1" smtClean="0">
                <a:solidFill>
                  <a:srgbClr val="FF0000"/>
                </a:solidFill>
                <a:latin typeface="Cambria"/>
                <a:cs typeface="Cambria"/>
              </a:rPr>
              <a:t>W</a:t>
            </a:r>
            <a:r>
              <a:rPr lang="en-US" sz="1600" b="1" i="1" baseline="-25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l</a:t>
            </a:r>
            <a:r>
              <a:rPr lang="en-US" sz="1600" b="1" i="1" baseline="-25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</a:t>
            </a:r>
            <a:r>
              <a:rPr lang="en-US" sz="1600" b="1" i="1" dirty="0" smtClean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lang="en-US" sz="1600" b="1" dirty="0" smtClean="0">
                <a:latin typeface="Cambria"/>
                <a:cs typeface="Cambria"/>
              </a:rPr>
              <a:t>                 </a:t>
            </a:r>
            <a:r>
              <a:rPr lang="en-US" sz="1600" b="1" dirty="0" smtClean="0">
                <a:solidFill>
                  <a:srgbClr val="FF0000"/>
                </a:solidFill>
                <a:latin typeface="Cambria"/>
                <a:cs typeface="Cambria"/>
              </a:rPr>
              <a:t>decrease</a:t>
            </a:r>
            <a:r>
              <a:rPr lang="en-US" sz="1600" b="1" dirty="0" smtClean="0">
                <a:latin typeface="Cambria"/>
                <a:cs typeface="Cambria"/>
              </a:rPr>
              <a:t>  </a:t>
            </a:r>
            <a:endParaRPr lang="en-US" sz="1600" b="1" dirty="0">
              <a:latin typeface="Cambria"/>
              <a:cs typeface="Cambria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6948823" y="1505527"/>
            <a:ext cx="2095116" cy="46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600" b="1" i="1" dirty="0" smtClean="0">
                <a:latin typeface="Cambria"/>
                <a:cs typeface="Cambria"/>
              </a:rPr>
              <a:t>clumping:    no</a:t>
            </a:r>
          </a:p>
          <a:p>
            <a:pPr>
              <a:lnSpc>
                <a:spcPts val="1800"/>
              </a:lnSpc>
            </a:pPr>
            <a:r>
              <a:rPr lang="en-US" sz="1600" b="1" i="1" dirty="0" err="1" smtClean="0">
                <a:solidFill>
                  <a:srgbClr val="007100"/>
                </a:solidFill>
                <a:latin typeface="Cambria"/>
                <a:cs typeface="Cambria"/>
              </a:rPr>
              <a:t>L</a:t>
            </a:r>
            <a:r>
              <a:rPr lang="en-US" sz="1600" b="1" baseline="-25000" dirty="0" err="1" smtClean="0">
                <a:solidFill>
                  <a:srgbClr val="007100"/>
                </a:solidFill>
                <a:latin typeface="Cambria"/>
                <a:cs typeface="Cambria"/>
              </a:rPr>
              <a:t>ef</a:t>
            </a:r>
            <a:r>
              <a:rPr lang="en-US" sz="1600" b="1" baseline="-25000" dirty="0" err="1" smtClean="0">
                <a:latin typeface="Cambria"/>
                <a:cs typeface="Cambria"/>
              </a:rPr>
              <a:t>f</a:t>
            </a:r>
            <a:r>
              <a:rPr lang="en-US" sz="1600" b="1" dirty="0" smtClean="0">
                <a:latin typeface="Cambria"/>
                <a:cs typeface="Cambria"/>
              </a:rPr>
              <a:t>=</a:t>
            </a:r>
            <a:r>
              <a:rPr lang="en-US" sz="1600" b="1" i="1" dirty="0" err="1" smtClean="0">
                <a:latin typeface="Cambria"/>
                <a:cs typeface="Cambria"/>
              </a:rPr>
              <a:t>L</a:t>
            </a:r>
            <a:r>
              <a:rPr lang="en-US" sz="1600" b="1" baseline="-25000" dirty="0" err="1" smtClean="0">
                <a:latin typeface="Cambria"/>
                <a:cs typeface="Cambria"/>
              </a:rPr>
              <a:t>true</a:t>
            </a:r>
            <a:endParaRPr lang="en-US" sz="1600" b="1" dirty="0">
              <a:latin typeface="Cambria"/>
              <a:cs typeface="Cambria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6964217" y="3729951"/>
            <a:ext cx="2218268" cy="6950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600" b="1" i="1" dirty="0" smtClean="0">
                <a:latin typeface="Cambria"/>
                <a:cs typeface="Cambria"/>
              </a:rPr>
              <a:t>clumping:     no</a:t>
            </a:r>
          </a:p>
          <a:p>
            <a:pPr>
              <a:lnSpc>
                <a:spcPts val="1800"/>
              </a:lnSpc>
            </a:pPr>
            <a:r>
              <a:rPr lang="en-US" sz="1600" b="1" i="1" dirty="0" err="1" smtClean="0">
                <a:solidFill>
                  <a:srgbClr val="E36C0A"/>
                </a:solidFill>
                <a:latin typeface="Cambria"/>
                <a:cs typeface="Cambria"/>
              </a:rPr>
              <a:t>L</a:t>
            </a:r>
            <a:r>
              <a:rPr lang="en-US" sz="1600" b="1" baseline="-25000" dirty="0" err="1" smtClean="0">
                <a:solidFill>
                  <a:srgbClr val="E36C0A"/>
                </a:solidFill>
                <a:latin typeface="Cambria"/>
                <a:cs typeface="Cambria"/>
              </a:rPr>
              <a:t>eff</a:t>
            </a:r>
            <a:r>
              <a:rPr lang="en-US" sz="1600" b="1" dirty="0" smtClean="0">
                <a:latin typeface="Cambria"/>
                <a:cs typeface="Cambria"/>
              </a:rPr>
              <a:t>=</a:t>
            </a:r>
            <a:r>
              <a:rPr lang="en-US" sz="1600" b="1" i="1" dirty="0" err="1" smtClean="0">
                <a:solidFill>
                  <a:srgbClr val="E36C0A"/>
                </a:solidFill>
                <a:latin typeface="Cambria"/>
                <a:cs typeface="Cambria"/>
              </a:rPr>
              <a:t>L</a:t>
            </a:r>
            <a:r>
              <a:rPr lang="en-US" sz="1600" b="1" baseline="-25000" dirty="0" err="1" smtClean="0">
                <a:solidFill>
                  <a:srgbClr val="E36C0A"/>
                </a:solidFill>
                <a:latin typeface="Cambria"/>
                <a:cs typeface="Cambria"/>
              </a:rPr>
              <a:t>true</a:t>
            </a:r>
            <a:endParaRPr lang="en-US" sz="1600" b="1" dirty="0">
              <a:solidFill>
                <a:srgbClr val="E36C0A"/>
              </a:solidFill>
              <a:latin typeface="Cambria"/>
              <a:cs typeface="Cambria"/>
            </a:endParaRPr>
          </a:p>
          <a:p>
            <a:pPr>
              <a:lnSpc>
                <a:spcPts val="1800"/>
              </a:lnSpc>
            </a:pPr>
            <a:r>
              <a:rPr lang="en-US" sz="1600" b="1" dirty="0" err="1" smtClean="0">
                <a:solidFill>
                  <a:srgbClr val="FF0000"/>
                </a:solidFill>
                <a:latin typeface="Cambria"/>
                <a:cs typeface="Cambria"/>
              </a:rPr>
              <a:t>W</a:t>
            </a:r>
            <a:r>
              <a:rPr lang="en-US" sz="1600" b="1" baseline="-25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l</a:t>
            </a:r>
            <a:r>
              <a:rPr lang="en-US" sz="1600" b="1" baseline="-25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</a:t>
            </a:r>
            <a:r>
              <a:rPr lang="en-US" sz="1600" b="1" dirty="0" smtClean="0">
                <a:latin typeface="Cambria"/>
                <a:cs typeface="Cambria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Cambria"/>
                <a:cs typeface="Cambria"/>
              </a:rPr>
              <a:t>same if</a:t>
            </a:r>
            <a:r>
              <a:rPr lang="en-US" sz="1600" b="1" dirty="0" smtClean="0">
                <a:latin typeface="Cambria"/>
                <a:cs typeface="Cambria"/>
              </a:rPr>
              <a:t> </a:t>
            </a:r>
            <a:r>
              <a:rPr lang="en-US" sz="1600" b="1" i="1" dirty="0" smtClean="0">
                <a:solidFill>
                  <a:srgbClr val="007100"/>
                </a:solidFill>
                <a:latin typeface="Cambria"/>
                <a:cs typeface="Cambria"/>
              </a:rPr>
              <a:t>p</a:t>
            </a:r>
            <a:r>
              <a:rPr lang="en-US" sz="1600" b="1" baseline="-25000" dirty="0" smtClean="0">
                <a:solidFill>
                  <a:srgbClr val="007100"/>
                </a:solidFill>
                <a:latin typeface="Cambria"/>
                <a:cs typeface="Cambria"/>
              </a:rPr>
              <a:t>0</a:t>
            </a:r>
            <a:r>
              <a:rPr lang="en-US" sz="1600" b="1" dirty="0" smtClean="0">
                <a:latin typeface="Cambria"/>
                <a:cs typeface="Cambria"/>
              </a:rPr>
              <a:t>=</a:t>
            </a:r>
            <a:r>
              <a:rPr lang="en-US" sz="1600" b="1" i="1" dirty="0" smtClean="0">
                <a:solidFill>
                  <a:srgbClr val="E36C0A"/>
                </a:solidFill>
                <a:latin typeface="Cambria"/>
                <a:cs typeface="Cambria"/>
              </a:rPr>
              <a:t>p</a:t>
            </a:r>
            <a:r>
              <a:rPr lang="en-US" sz="1600" b="1" baseline="-25000" dirty="0" smtClean="0">
                <a:solidFill>
                  <a:srgbClr val="E36C0A"/>
                </a:solidFill>
                <a:latin typeface="Cambria"/>
                <a:cs typeface="Cambria"/>
              </a:rPr>
              <a:t>c</a:t>
            </a:r>
            <a:r>
              <a:rPr lang="en-US" sz="1600" b="1" dirty="0" smtClean="0">
                <a:latin typeface="Cambria"/>
                <a:cs typeface="Cambria"/>
              </a:rPr>
              <a:t> </a:t>
            </a:r>
            <a:endParaRPr lang="en-US" sz="1600" b="1" dirty="0">
              <a:latin typeface="Cambria"/>
              <a:cs typeface="Cambria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06845" y="4091017"/>
            <a:ext cx="7768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err="1" smtClean="0">
                <a:solidFill>
                  <a:srgbClr val="E36C0A"/>
                </a:solidFill>
                <a:latin typeface="Cambria"/>
                <a:cs typeface="Cambria"/>
              </a:rPr>
              <a:t>L</a:t>
            </a:r>
            <a:r>
              <a:rPr lang="en-US" b="1" baseline="-25000" dirty="0" err="1" smtClean="0">
                <a:solidFill>
                  <a:srgbClr val="E36C0A"/>
                </a:solidFill>
                <a:latin typeface="Cambria"/>
                <a:cs typeface="Cambria"/>
              </a:rPr>
              <a:t>true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51875" y="4106411"/>
            <a:ext cx="6226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err="1">
                <a:solidFill>
                  <a:srgbClr val="007100"/>
                </a:solidFill>
                <a:latin typeface="Cambria"/>
                <a:cs typeface="Cambria"/>
              </a:rPr>
              <a:t>L</a:t>
            </a:r>
            <a:r>
              <a:rPr lang="en-US" b="1" baseline="-25000" dirty="0" err="1">
                <a:solidFill>
                  <a:srgbClr val="007100"/>
                </a:solidFill>
                <a:latin typeface="Cambria"/>
                <a:cs typeface="Cambria"/>
              </a:rPr>
              <a:t>eff</a:t>
            </a:r>
            <a:endParaRPr lang="en-US" dirty="0"/>
          </a:p>
        </p:txBody>
      </p:sp>
      <p:sp>
        <p:nvSpPr>
          <p:cNvPr id="194" name="TextBox 193"/>
          <p:cNvSpPr txBox="1"/>
          <p:nvPr/>
        </p:nvSpPr>
        <p:spPr>
          <a:xfrm>
            <a:off x="0" y="6457890"/>
            <a:ext cx="9074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>
                <a:solidFill>
                  <a:schemeClr val="bg1">
                    <a:lumMod val="75000"/>
                  </a:schemeClr>
                </a:solidFill>
                <a:latin typeface="Cambria"/>
                <a:cs typeface="Cambria"/>
              </a:rPr>
              <a:t>Smolander</a:t>
            </a:r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Cambria"/>
                <a:cs typeface="Cambria"/>
              </a:rPr>
              <a:t>, S., &amp; Stenberg, P. (2005). Simple parameterizations of the radiation budget of uniform broadleaved and coniferous canopies. </a:t>
            </a:r>
            <a:r>
              <a:rPr lang="en-US" sz="900" b="1" i="1" dirty="0" smtClean="0">
                <a:solidFill>
                  <a:schemeClr val="bg1">
                    <a:lumMod val="75000"/>
                  </a:schemeClr>
                </a:solidFill>
                <a:latin typeface="Cambria"/>
                <a:cs typeface="Cambria"/>
              </a:rPr>
              <a:t>RSE  94</a:t>
            </a:r>
            <a:r>
              <a:rPr lang="en-US" sz="900" b="1" dirty="0">
                <a:solidFill>
                  <a:schemeClr val="bg1">
                    <a:lumMod val="75000"/>
                  </a:schemeClr>
                </a:solidFill>
                <a:latin typeface="Cambria"/>
                <a:cs typeface="Cambria"/>
              </a:rPr>
              <a:t>, </a:t>
            </a:r>
            <a:r>
              <a:rPr lang="en-US" sz="900" b="1" dirty="0" smtClean="0">
                <a:solidFill>
                  <a:schemeClr val="bg1">
                    <a:lumMod val="75000"/>
                  </a:schemeClr>
                </a:solidFill>
                <a:latin typeface="Cambria"/>
                <a:cs typeface="Cambria"/>
              </a:rPr>
              <a:t>355</a:t>
            </a:r>
            <a:r>
              <a:rPr lang="en-US" sz="900" b="1" dirty="0">
                <a:solidFill>
                  <a:schemeClr val="bg1">
                    <a:lumMod val="75000"/>
                  </a:schemeClr>
                </a:solidFill>
                <a:latin typeface="Cambria"/>
                <a:cs typeface="Cambria"/>
              </a:rPr>
              <a:t>-363.</a:t>
            </a:r>
          </a:p>
          <a:p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Cambria"/>
                <a:cs typeface="Cambria"/>
              </a:rPr>
              <a:t>Lewis, P., &amp; Disney, M. (2007). Spectral invariants and scattering across multiple scales from within-leaf to canopy. </a:t>
            </a:r>
            <a:r>
              <a:rPr lang="en-US" sz="1000" b="1" i="1" dirty="0">
                <a:solidFill>
                  <a:schemeClr val="bg1">
                    <a:lumMod val="75000"/>
                  </a:schemeClr>
                </a:solidFill>
                <a:latin typeface="Cambria"/>
                <a:cs typeface="Cambria"/>
              </a:rPr>
              <a:t>Remote Sens. </a:t>
            </a:r>
            <a:r>
              <a:rPr lang="en-US" sz="1000" b="1" i="1" dirty="0" smtClean="0">
                <a:solidFill>
                  <a:schemeClr val="bg1">
                    <a:lumMod val="75000"/>
                  </a:schemeClr>
                </a:solidFill>
                <a:latin typeface="Cambria"/>
                <a:cs typeface="Cambria"/>
              </a:rPr>
              <a:t>Environ. 109</a:t>
            </a:r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Cambria"/>
                <a:cs typeface="Cambria"/>
              </a:rPr>
              <a:t>, 196-206.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078" y="5360555"/>
            <a:ext cx="4984557" cy="796899"/>
            <a:chOff x="233988" y="5360555"/>
            <a:chExt cx="4984557" cy="796899"/>
          </a:xfrm>
        </p:grpSpPr>
        <p:sp>
          <p:nvSpPr>
            <p:cNvPr id="6" name="TextBox 5"/>
            <p:cNvSpPr txBox="1"/>
            <p:nvPr/>
          </p:nvSpPr>
          <p:spPr>
            <a:xfrm>
              <a:off x="1762606" y="5788122"/>
              <a:ext cx="3455939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tIns="0" bIns="0" rtlCol="0">
              <a:spAutoFit/>
            </a:bodyPr>
            <a:lstStyle/>
            <a:p>
              <a:pPr algn="ctr"/>
              <a:r>
                <a:rPr lang="en-US" b="1" i="1" dirty="0" smtClean="0">
                  <a:solidFill>
                    <a:srgbClr val="FF8000"/>
                  </a:solidFill>
                  <a:latin typeface="Cambria"/>
                  <a:cs typeface="Cambria"/>
                </a:rPr>
                <a:t>p</a:t>
              </a:r>
              <a:r>
                <a:rPr lang="en-US" b="1" baseline="-25000" dirty="0" smtClean="0">
                  <a:solidFill>
                    <a:srgbClr val="FF8000"/>
                  </a:solidFill>
                  <a:latin typeface="Cambria"/>
                  <a:cs typeface="Cambria"/>
                </a:rPr>
                <a:t>c</a:t>
              </a:r>
              <a:r>
                <a:rPr lang="en-US" sz="1800" dirty="0" smtClean="0">
                  <a:solidFill>
                    <a:srgbClr val="FF8000"/>
                  </a:solidFill>
                  <a:latin typeface="Cambria"/>
                  <a:cs typeface="Cambria"/>
                </a:rPr>
                <a:t>:</a:t>
              </a:r>
              <a:r>
                <a:rPr lang="en-US" sz="1800" dirty="0" smtClean="0">
                  <a:latin typeface="Cambria"/>
                  <a:cs typeface="Cambria"/>
                </a:rPr>
                <a:t>    </a:t>
              </a:r>
              <a:r>
                <a:rPr lang="en-US" sz="1600" b="1" dirty="0" err="1" smtClean="0">
                  <a:latin typeface="Cambria"/>
                  <a:cs typeface="Cambria"/>
                </a:rPr>
                <a:t>Smolander&amp;Stenberg</a:t>
              </a:r>
              <a:r>
                <a:rPr lang="en-US" sz="1600" b="1" dirty="0" smtClean="0">
                  <a:latin typeface="Cambria"/>
                  <a:cs typeface="Cambria"/>
                </a:rPr>
                <a:t>, 2005</a:t>
              </a:r>
              <a:endParaRPr lang="en-US" sz="1600" b="1" dirty="0">
                <a:latin typeface="Cambria"/>
                <a:cs typeface="Cambria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/>
            <a:srcRect r="39431"/>
            <a:stretch/>
          </p:blipFill>
          <p:spPr>
            <a:xfrm>
              <a:off x="233988" y="5360555"/>
              <a:ext cx="4984557" cy="431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</p:pic>
      </p:grpSp>
      <p:sp>
        <p:nvSpPr>
          <p:cNvPr id="5" name="Rectangle 4"/>
          <p:cNvSpPr/>
          <p:nvPr/>
        </p:nvSpPr>
        <p:spPr>
          <a:xfrm>
            <a:off x="5496309" y="2538919"/>
            <a:ext cx="3547630" cy="1128688"/>
          </a:xfrm>
          <a:prstGeom prst="rect">
            <a:avLst/>
          </a:prstGeom>
          <a:solidFill>
            <a:schemeClr val="bg1">
              <a:lumMod val="85000"/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2" name="Picture 191"/>
          <p:cNvPicPr>
            <a:picLocks noChangeAspect="1"/>
          </p:cNvPicPr>
          <p:nvPr/>
        </p:nvPicPr>
        <p:blipFill rotWithShape="1">
          <a:blip r:embed="rId7"/>
          <a:srcRect r="48597"/>
          <a:stretch/>
        </p:blipFill>
        <p:spPr>
          <a:xfrm>
            <a:off x="5206229" y="5400195"/>
            <a:ext cx="4018748" cy="61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128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8600" y="457200"/>
            <a:ext cx="4724400" cy="2971800"/>
            <a:chOff x="-1" y="771524"/>
            <a:chExt cx="4445716" cy="2505075"/>
          </a:xfrm>
        </p:grpSpPr>
        <p:pic>
          <p:nvPicPr>
            <p:cNvPr id="1026" name="Picture 2" descr="L1 Diagra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71524"/>
              <a:ext cx="4445715" cy="2505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-1" y="3080506"/>
              <a:ext cx="4445715" cy="16847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sz="1200" b="1" dirty="0">
                  <a:solidFill>
                    <a:schemeClr val="bg1"/>
                  </a:solidFill>
                </a:rPr>
                <a:t>http://www.nesdis.noaa.gov/DSCOVR/mission.html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008"/>
            <a:ext cx="9144000" cy="461208"/>
          </a:xfrm>
          <a:solidFill>
            <a:srgbClr val="008E00"/>
          </a:solidFill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DEEP SPACE CLIMATE OBSERVATORY (DSCOVR)</a:t>
            </a:r>
          </a:p>
        </p:txBody>
      </p:sp>
      <p:sp>
        <p:nvSpPr>
          <p:cNvPr id="13" name="Slide Number Placeholder 8"/>
          <p:cNvSpPr txBox="1">
            <a:spLocks/>
          </p:cNvSpPr>
          <p:nvPr/>
        </p:nvSpPr>
        <p:spPr>
          <a:xfrm>
            <a:off x="69342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298D4A8-8DC4-4E12-8F5A-6C474EBE0DB9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1" name="Picture 3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657600"/>
            <a:ext cx="3810000" cy="3048000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5" name="Group 4"/>
          <p:cNvGrpSpPr/>
          <p:nvPr/>
        </p:nvGrpSpPr>
        <p:grpSpPr>
          <a:xfrm>
            <a:off x="990600" y="3657600"/>
            <a:ext cx="2971800" cy="3081824"/>
            <a:chOff x="990600" y="3657600"/>
            <a:chExt cx="2971800" cy="3081824"/>
          </a:xfrm>
        </p:grpSpPr>
        <p:pic>
          <p:nvPicPr>
            <p:cNvPr id="32" name="Picture 31" descr="C:\Users\jknjazi\Dropbox\RSCOVR_mtg\2016_10_30\Presentation\Figures_etc\RGB_enc_all_day.gif"/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3657600"/>
              <a:ext cx="2971800" cy="3081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90600" y="3657600"/>
              <a:ext cx="1066800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b="1" dirty="0" smtClean="0">
                  <a:solidFill>
                    <a:schemeClr val="bg1"/>
                  </a:solidFill>
                </a:rPr>
                <a:t>August-23-2016</a:t>
              </a:r>
              <a:r>
                <a:rPr lang="en-US" sz="1050" b="1" dirty="0" smtClean="0"/>
                <a:t>b</a:t>
              </a:r>
              <a:endParaRPr lang="en-US" sz="1050" b="1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572000" y="457200"/>
            <a:ext cx="4572000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Wingdings" charset="2"/>
              <a:buChar char="q"/>
            </a:pP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DSCOVR mission was </a:t>
            </a:r>
            <a:r>
              <a:rPr lang="en-US" sz="1600" b="1" dirty="0">
                <a:solidFill>
                  <a:srgbClr val="0000FF"/>
                </a:solidFill>
                <a:latin typeface="Comic Sans MS"/>
                <a:cs typeface="Comic Sans MS"/>
              </a:rPr>
              <a:t>launched on February 11, 2015 to the Sun-Earth </a:t>
            </a:r>
            <a:r>
              <a:rPr lang="en-US" sz="1600" b="1" dirty="0" err="1">
                <a:solidFill>
                  <a:srgbClr val="0000FF"/>
                </a:solidFill>
                <a:latin typeface="Comic Sans MS"/>
                <a:cs typeface="Comic Sans MS"/>
              </a:rPr>
              <a:t>Lagrangian</a:t>
            </a:r>
            <a:r>
              <a:rPr lang="en-US" sz="1600" b="1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L1 point</a:t>
            </a:r>
          </a:p>
          <a:p>
            <a:pPr marL="682625" lvl="1" indent="-225425">
              <a:buFont typeface="Lucida Grande"/>
              <a:buChar char="-"/>
            </a:pPr>
            <a:r>
              <a:rPr lang="en-US" sz="1200" b="1" dirty="0">
                <a:solidFill>
                  <a:srgbClr val="0000FF"/>
                </a:solidFill>
              </a:rPr>
              <a:t>to monitor solar weather to provide early warning of solar storms affecting the Earth</a:t>
            </a:r>
          </a:p>
          <a:p>
            <a:pPr marL="682625" lvl="1" indent="-225425">
              <a:buFont typeface="Lucida Grande"/>
              <a:buChar char="-"/>
            </a:pPr>
            <a:r>
              <a:rPr lang="en-US" sz="1200" b="1" dirty="0" smtClean="0">
                <a:solidFill>
                  <a:srgbClr val="0000FF"/>
                </a:solidFill>
              </a:rPr>
              <a:t>hosts </a:t>
            </a:r>
            <a:r>
              <a:rPr lang="en-US" sz="1200" b="1" dirty="0">
                <a:solidFill>
                  <a:srgbClr val="0000FF"/>
                </a:solidFill>
              </a:rPr>
              <a:t>NASA Earth-Observing Instrument:  the Earth Polychromatic Imaging Camera (EPIC)</a:t>
            </a:r>
          </a:p>
          <a:p>
            <a:pPr marL="342900" indent="-342900">
              <a:buFont typeface="Wingdings" charset="2"/>
              <a:buChar char="q"/>
            </a:pP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EPIC measures Earth’s reflected radiation at 10 </a:t>
            </a:r>
            <a:r>
              <a:rPr lang="en-US" sz="1600" b="1" dirty="0">
                <a:solidFill>
                  <a:srgbClr val="0000FF"/>
                </a:solidFill>
                <a:latin typeface="Comic Sans MS"/>
                <a:cs typeface="Comic Sans MS"/>
              </a:rPr>
              <a:t>UV to NIR spectral bands </a:t>
            </a:r>
            <a:endParaRPr lang="en-US" sz="1600" b="1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342900" indent="-342900">
              <a:buFont typeface="Wingdings" charset="2"/>
              <a:buChar char="q"/>
            </a:pP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Temporal resolution: 65 to 110 min</a:t>
            </a:r>
          </a:p>
          <a:p>
            <a:pPr marL="342900" indent="-342900">
              <a:buFont typeface="Wingdings" charset="2"/>
              <a:buChar char="q"/>
            </a:pP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Pixel size near center: 10x10 km</a:t>
            </a:r>
          </a:p>
          <a:p>
            <a:pPr marL="342900" indent="-342900">
              <a:buFont typeface="Wingdings" charset="2"/>
              <a:buChar char="q"/>
            </a:pPr>
            <a:r>
              <a:rPr lang="en-US" sz="1600" b="1" dirty="0">
                <a:solidFill>
                  <a:srgbClr val="0000FF"/>
                </a:solidFill>
                <a:latin typeface="Comic Sans MS"/>
                <a:cs typeface="Comic Sans MS"/>
              </a:rPr>
              <a:t>L1B EPIC reflectance data (</a:t>
            </a:r>
            <a:r>
              <a:rPr lang="en-US" sz="1600" b="1" dirty="0" err="1">
                <a:solidFill>
                  <a:srgbClr val="0000FF"/>
                </a:solidFill>
                <a:latin typeface="Symbol" charset="2"/>
                <a:cs typeface="Symbol" charset="2"/>
              </a:rPr>
              <a:t>p</a:t>
            </a:r>
            <a:r>
              <a:rPr lang="en-US" sz="1600" b="1" dirty="0" err="1">
                <a:solidFill>
                  <a:srgbClr val="0000FF"/>
                </a:solidFill>
                <a:latin typeface="Comic Sans MS"/>
                <a:cs typeface="Comic Sans MS"/>
              </a:rPr>
              <a:t>I</a:t>
            </a:r>
            <a:r>
              <a:rPr lang="en-US" sz="1600" b="1" dirty="0">
                <a:solidFill>
                  <a:srgbClr val="0000FF"/>
                </a:solidFill>
                <a:latin typeface="Comic Sans MS"/>
                <a:cs typeface="Comic Sans MS"/>
              </a:rPr>
              <a:t>/F) </a:t>
            </a: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are </a:t>
            </a:r>
            <a:r>
              <a:rPr lang="en-US" sz="1600" b="1" dirty="0">
                <a:solidFill>
                  <a:srgbClr val="0000FF"/>
                </a:solidFill>
                <a:latin typeface="Comic Sans MS"/>
                <a:cs typeface="Comic Sans MS"/>
              </a:rPr>
              <a:t>available from Langley </a:t>
            </a: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ASDC</a:t>
            </a:r>
            <a:endParaRPr lang="en-US" sz="1600" b="1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909" y="6471574"/>
            <a:ext cx="2600071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https://epic.gsfc.nasa.gov/epic</a:t>
            </a:r>
          </a:p>
        </p:txBody>
      </p:sp>
    </p:spTree>
    <p:extLst>
      <p:ext uri="{BB962C8B-B14F-4D97-AF65-F5344CB8AC3E}">
        <p14:creationId xmlns:p14="http://schemas.microsoft.com/office/powerpoint/2010/main" val="93957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8600" y="457200"/>
            <a:ext cx="4724400" cy="2971800"/>
            <a:chOff x="-1" y="771524"/>
            <a:chExt cx="4445716" cy="2505075"/>
          </a:xfrm>
        </p:grpSpPr>
        <p:pic>
          <p:nvPicPr>
            <p:cNvPr id="1026" name="Picture 2" descr="L1 Diagra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71524"/>
              <a:ext cx="4445715" cy="2505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-1" y="3080506"/>
              <a:ext cx="4445715" cy="16847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sz="1200" b="1" dirty="0">
                  <a:solidFill>
                    <a:schemeClr val="bg1"/>
                  </a:solidFill>
                </a:rPr>
                <a:t>http://www.nesdis.noaa.gov/DSCOVR/mission.html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008"/>
            <a:ext cx="9144000" cy="461208"/>
          </a:xfrm>
          <a:solidFill>
            <a:srgbClr val="008E00"/>
          </a:solidFill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DEEP SPACE CLIMATE OBSERVATORY (DSCOVR)</a:t>
            </a:r>
          </a:p>
        </p:txBody>
      </p:sp>
      <p:sp>
        <p:nvSpPr>
          <p:cNvPr id="13" name="Slide Number Placeholder 8"/>
          <p:cNvSpPr txBox="1">
            <a:spLocks/>
          </p:cNvSpPr>
          <p:nvPr/>
        </p:nvSpPr>
        <p:spPr>
          <a:xfrm>
            <a:off x="69342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298D4A8-8DC4-4E12-8F5A-6C474EBE0DB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4572000" y="457200"/>
            <a:ext cx="4572000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Wingdings" charset="2"/>
              <a:buChar char="q"/>
            </a:pP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DSCOVR mission was </a:t>
            </a:r>
            <a:r>
              <a:rPr lang="en-US" sz="1600" b="1" dirty="0">
                <a:solidFill>
                  <a:srgbClr val="0000FF"/>
                </a:solidFill>
                <a:latin typeface="Comic Sans MS"/>
                <a:cs typeface="Comic Sans MS"/>
              </a:rPr>
              <a:t>launched on February 11, 2015 to the Sun-Earth </a:t>
            </a:r>
            <a:r>
              <a:rPr lang="en-US" sz="1600" b="1" dirty="0" err="1">
                <a:solidFill>
                  <a:srgbClr val="0000FF"/>
                </a:solidFill>
                <a:latin typeface="Comic Sans MS"/>
                <a:cs typeface="Comic Sans MS"/>
              </a:rPr>
              <a:t>Lagrangian</a:t>
            </a:r>
            <a:r>
              <a:rPr lang="en-US" sz="1600" b="1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L1 point</a:t>
            </a:r>
          </a:p>
          <a:p>
            <a:pPr marL="682625" lvl="1" indent="-225425">
              <a:buFont typeface="Lucida Grande"/>
              <a:buChar char="-"/>
            </a:pPr>
            <a:r>
              <a:rPr lang="en-US" sz="1200" b="1" dirty="0">
                <a:solidFill>
                  <a:srgbClr val="0000FF"/>
                </a:solidFill>
              </a:rPr>
              <a:t>to monitor solar weather to provide early warning of solar storms affecting the Earth</a:t>
            </a:r>
          </a:p>
          <a:p>
            <a:pPr marL="682625" lvl="1" indent="-225425">
              <a:buFont typeface="Lucida Grande"/>
              <a:buChar char="-"/>
            </a:pPr>
            <a:r>
              <a:rPr lang="en-US" sz="1200" b="1" dirty="0" smtClean="0">
                <a:solidFill>
                  <a:srgbClr val="0000FF"/>
                </a:solidFill>
              </a:rPr>
              <a:t>hosts </a:t>
            </a:r>
            <a:r>
              <a:rPr lang="en-US" sz="1200" b="1" dirty="0">
                <a:solidFill>
                  <a:srgbClr val="0000FF"/>
                </a:solidFill>
              </a:rPr>
              <a:t>NASA Earth-Observing Instrument:  the Earth Polychromatic Imaging Camera (EPIC)</a:t>
            </a:r>
          </a:p>
          <a:p>
            <a:pPr marL="342900" indent="-342900">
              <a:buFont typeface="Wingdings" charset="2"/>
              <a:buChar char="q"/>
            </a:pP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EPIC measures Earth’s reflected radiation at 10 </a:t>
            </a:r>
            <a:r>
              <a:rPr lang="en-US" sz="1600" b="1" dirty="0">
                <a:solidFill>
                  <a:srgbClr val="0000FF"/>
                </a:solidFill>
                <a:latin typeface="Comic Sans MS"/>
                <a:cs typeface="Comic Sans MS"/>
              </a:rPr>
              <a:t>UV to NIR spectral bands </a:t>
            </a:r>
            <a:endParaRPr lang="en-US" sz="1600" b="1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342900" indent="-342900">
              <a:buFont typeface="Wingdings" charset="2"/>
              <a:buChar char="q"/>
            </a:pP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Temporal resolution: 65 to 110 min</a:t>
            </a:r>
          </a:p>
          <a:p>
            <a:pPr marL="342900" indent="-342900">
              <a:buFont typeface="Wingdings" charset="2"/>
              <a:buChar char="q"/>
            </a:pP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Pixel size near center: 10x10 km</a:t>
            </a:r>
          </a:p>
          <a:p>
            <a:pPr marL="342900" indent="-342900">
              <a:buFont typeface="Wingdings" charset="2"/>
              <a:buChar char="q"/>
            </a:pPr>
            <a:r>
              <a:rPr lang="en-US" sz="1600" b="1" dirty="0">
                <a:solidFill>
                  <a:srgbClr val="0000FF"/>
                </a:solidFill>
                <a:latin typeface="Comic Sans MS"/>
                <a:cs typeface="Comic Sans MS"/>
              </a:rPr>
              <a:t>L1B EPIC reflectance data (</a:t>
            </a:r>
            <a:r>
              <a:rPr lang="en-US" sz="1600" b="1" dirty="0" err="1">
                <a:solidFill>
                  <a:srgbClr val="0000FF"/>
                </a:solidFill>
                <a:latin typeface="Symbol" charset="2"/>
                <a:cs typeface="Symbol" charset="2"/>
              </a:rPr>
              <a:t>p</a:t>
            </a:r>
            <a:r>
              <a:rPr lang="en-US" sz="1600" b="1" dirty="0" err="1">
                <a:solidFill>
                  <a:srgbClr val="0000FF"/>
                </a:solidFill>
                <a:latin typeface="Comic Sans MS"/>
                <a:cs typeface="Comic Sans MS"/>
              </a:rPr>
              <a:t>I</a:t>
            </a:r>
            <a:r>
              <a:rPr lang="en-US" sz="1600" b="1" dirty="0">
                <a:solidFill>
                  <a:srgbClr val="0000FF"/>
                </a:solidFill>
                <a:latin typeface="Comic Sans MS"/>
                <a:cs typeface="Comic Sans MS"/>
              </a:rPr>
              <a:t>/F) </a:t>
            </a: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are </a:t>
            </a:r>
            <a:r>
              <a:rPr lang="en-US" sz="1600" b="1" dirty="0">
                <a:solidFill>
                  <a:srgbClr val="0000FF"/>
                </a:solidFill>
                <a:latin typeface="Comic Sans MS"/>
                <a:cs typeface="Comic Sans MS"/>
              </a:rPr>
              <a:t>available from Langley </a:t>
            </a: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ASDC</a:t>
            </a:r>
            <a:endParaRPr lang="en-US" sz="1600" b="1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90600" y="3657600"/>
            <a:ext cx="2971800" cy="3081824"/>
            <a:chOff x="990600" y="3657600"/>
            <a:chExt cx="2971800" cy="3081824"/>
          </a:xfrm>
        </p:grpSpPr>
        <p:pic>
          <p:nvPicPr>
            <p:cNvPr id="32" name="Picture 31" descr="C:\Users\jknjazi\Dropbox\RSCOVR_mtg\2016_10_30\Presentation\Figures_etc\RGB_enc_all_day.gif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3657600"/>
              <a:ext cx="2971800" cy="3081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90600" y="3657600"/>
              <a:ext cx="1066800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b="1" dirty="0" smtClean="0">
                  <a:solidFill>
                    <a:schemeClr val="bg1"/>
                  </a:solidFill>
                </a:rPr>
                <a:t>August-23-2016</a:t>
              </a:r>
              <a:r>
                <a:rPr lang="en-US" sz="1050" b="1" dirty="0" smtClean="0"/>
                <a:t>b</a:t>
              </a:r>
              <a:endParaRPr lang="en-US" sz="1050" b="1" dirty="0"/>
            </a:p>
          </p:txBody>
        </p:sp>
      </p:grpSp>
      <p:pic>
        <p:nvPicPr>
          <p:cNvPr id="163" name="Picture 1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6261" y="3714750"/>
            <a:ext cx="4233413" cy="287872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143909" y="6461300"/>
            <a:ext cx="2600071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https://epic.gsfc.nasa.gov/epic</a:t>
            </a:r>
          </a:p>
        </p:txBody>
      </p:sp>
    </p:spTree>
    <p:extLst>
      <p:ext uri="{BB962C8B-B14F-4D97-AF65-F5344CB8AC3E}">
        <p14:creationId xmlns:p14="http://schemas.microsoft.com/office/powerpoint/2010/main" val="148659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8D4A8-8DC4-4E12-8F5A-6C474EBE0DB9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315805" y="4220042"/>
            <a:ext cx="3349391" cy="2637958"/>
            <a:chOff x="761999" y="4527888"/>
            <a:chExt cx="3048001" cy="2330112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999" y="4527888"/>
              <a:ext cx="3048001" cy="2330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7" name="Straight Connector 16"/>
            <p:cNvCxnSpPr/>
            <p:nvPr/>
          </p:nvCxnSpPr>
          <p:spPr>
            <a:xfrm>
              <a:off x="2043492" y="5715000"/>
              <a:ext cx="6858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Block Arc 17"/>
            <p:cNvSpPr/>
            <p:nvPr/>
          </p:nvSpPr>
          <p:spPr>
            <a:xfrm rot="4658011">
              <a:off x="2200548" y="5573769"/>
              <a:ext cx="152493" cy="132591"/>
            </a:xfrm>
            <a:prstGeom prst="blockArc">
              <a:avLst>
                <a:gd name="adj1" fmla="val 10800000"/>
                <a:gd name="adj2" fmla="val 0"/>
                <a:gd name="adj3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90600" y="6214578"/>
              <a:ext cx="185627" cy="217487"/>
            </a:xfrm>
            <a:prstGeom prst="rect">
              <a:avLst/>
            </a:prstGeom>
            <a:solidFill>
              <a:srgbClr val="B7B7FF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 smtClean="0"/>
                <a:t>R</a:t>
              </a:r>
              <a:endParaRPr lang="en-US" sz="1600" b="1" dirty="0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135" t="9174" r="38807" b="32223"/>
            <a:stretch/>
          </p:blipFill>
          <p:spPr bwMode="auto">
            <a:xfrm>
              <a:off x="2357882" y="5535271"/>
              <a:ext cx="918079" cy="193470"/>
            </a:xfrm>
            <a:prstGeom prst="rect">
              <a:avLst/>
            </a:prstGeom>
            <a:solidFill>
              <a:srgbClr val="B7B7FF"/>
            </a:solidFill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22" name="Picture 2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0" r="32104"/>
          <a:stretch/>
        </p:blipFill>
        <p:spPr bwMode="auto">
          <a:xfrm>
            <a:off x="5503032" y="5753739"/>
            <a:ext cx="2135505" cy="467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665196" y="102301"/>
            <a:ext cx="6174076" cy="4620945"/>
            <a:chOff x="3665196" y="102301"/>
            <a:chExt cx="6174076" cy="4620945"/>
          </a:xfrm>
        </p:grpSpPr>
        <p:pic>
          <p:nvPicPr>
            <p:cNvPr id="2050" name="Picture 2" descr="C:\Users\jknjazi\Documents\000_My_Work_Files\000_Meetings\DSCOVR\2016_10_30\Presentation\Figures_etc\SlopeDegTIFF.gif"/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5196" y="102301"/>
              <a:ext cx="6174076" cy="46209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4701763" y="460341"/>
              <a:ext cx="3738044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Symbol" panose="05050102010706020507" pitchFamily="18" charset="2"/>
                </a:rPr>
                <a:t>y</a:t>
              </a:r>
              <a:r>
                <a:rPr lang="en-US" b="1" dirty="0" smtClean="0">
                  <a:solidFill>
                    <a:schemeClr val="bg1"/>
                  </a:solidFill>
                  <a:latin typeface="Cambria" panose="02040503050406030204" pitchFamily="18" charset="0"/>
                </a:rPr>
                <a:t>=</a:t>
              </a:r>
              <a:r>
                <a:rPr lang="en-US" b="1" dirty="0" err="1" smtClean="0">
                  <a:solidFill>
                    <a:schemeClr val="bg1"/>
                  </a:solidFill>
                  <a:latin typeface="Cambria" panose="02040503050406030204" pitchFamily="18" charset="0"/>
                </a:rPr>
                <a:t>atan</a:t>
              </a:r>
              <a:r>
                <a:rPr lang="en-US" b="1" dirty="0" smtClean="0">
                  <a:solidFill>
                    <a:schemeClr val="bg1"/>
                  </a:solidFill>
                  <a:latin typeface="Cambria" panose="02040503050406030204" pitchFamily="18" charset="0"/>
                </a:rPr>
                <a:t> </a:t>
              </a:r>
              <a:r>
                <a:rPr lang="en-US" b="1" i="1" dirty="0" smtClean="0">
                  <a:solidFill>
                    <a:schemeClr val="bg1"/>
                  </a:solidFill>
                  <a:latin typeface="Cambria" panose="02040503050406030204" pitchFamily="18" charset="0"/>
                </a:rPr>
                <a:t>p</a:t>
              </a:r>
              <a:endParaRPr lang="en-US" b="1" i="1" dirty="0">
                <a:solidFill>
                  <a:schemeClr val="bg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15805" y="445201"/>
            <a:ext cx="3827571" cy="3765316"/>
            <a:chOff x="482509" y="713828"/>
            <a:chExt cx="3473067" cy="3467995"/>
          </a:xfrm>
        </p:grpSpPr>
        <p:pic>
          <p:nvPicPr>
            <p:cNvPr id="2051" name="Picture 3" descr="C:\Users\jknjazi\Dropbox\RSCOVR_mtg\2016_10_30\Presentation\Figures_etc\RGB_enc_SAonly.gif"/>
            <p:cNvPicPr>
              <a:picLocks noChangeAspect="1" noChangeArrowheads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509" y="713828"/>
              <a:ext cx="3473066" cy="34679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482510" y="756120"/>
              <a:ext cx="3473066" cy="2834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latin typeface="+mn-lt"/>
                </a:rPr>
                <a:t>August-23-2016</a:t>
              </a:r>
              <a:endParaRPr lang="en-US" sz="2000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008"/>
            <a:ext cx="9144000" cy="461208"/>
          </a:xfrm>
          <a:solidFill>
            <a:srgbClr val="008E00"/>
          </a:solidFill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RECOLLISION PROBABILITY OF CLOUD AND VEGETATION</a:t>
            </a:r>
          </a:p>
        </p:txBody>
      </p:sp>
      <p:pic>
        <p:nvPicPr>
          <p:cNvPr id="21" name="Picture 20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9" r="28889"/>
          <a:stretch/>
        </p:blipFill>
        <p:spPr bwMode="auto">
          <a:xfrm>
            <a:off x="5312849" y="4782623"/>
            <a:ext cx="2515870" cy="796925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92018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8D4A8-8DC4-4E12-8F5A-6C474EBE0DB9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5517534" y="440108"/>
            <a:ext cx="3483592" cy="2095321"/>
            <a:chOff x="5517534" y="450270"/>
            <a:chExt cx="3483592" cy="209532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22" t="7379" r="9514" b="11594"/>
            <a:stretch/>
          </p:blipFill>
          <p:spPr>
            <a:xfrm>
              <a:off x="5517534" y="450270"/>
              <a:ext cx="3483592" cy="209532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555099" y="455892"/>
              <a:ext cx="3096531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500" b="1" dirty="0" smtClean="0">
                  <a:solidFill>
                    <a:schemeClr val="bg1"/>
                  </a:solidFill>
                </a:rPr>
                <a:t>MAIAC (</a:t>
              </a:r>
              <a:r>
                <a:rPr lang="en-US" sz="1500" b="1" dirty="0" err="1" smtClean="0">
                  <a:solidFill>
                    <a:schemeClr val="bg1"/>
                  </a:solidFill>
                </a:rPr>
                <a:t>A.Lyapustin</a:t>
              </a:r>
              <a:r>
                <a:rPr lang="en-US" sz="1500" b="1" dirty="0" smtClean="0">
                  <a:solidFill>
                    <a:schemeClr val="bg1"/>
                  </a:solidFill>
                </a:rPr>
                <a:t>, NASA/GSFC )</a:t>
              </a:r>
              <a:endParaRPr lang="en-US" sz="15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088560" y="2595084"/>
            <a:ext cx="2935603" cy="1926397"/>
            <a:chOff x="6088560" y="2595084"/>
            <a:chExt cx="2935603" cy="192639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59" t="7499" r="11868" b="10763"/>
            <a:stretch/>
          </p:blipFill>
          <p:spPr>
            <a:xfrm>
              <a:off x="6088560" y="2612556"/>
              <a:ext cx="2935603" cy="19089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325844" y="2595084"/>
              <a:ext cx="560106" cy="2883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LAI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088560" y="4545191"/>
            <a:ext cx="3029607" cy="1933186"/>
            <a:chOff x="2042644" y="4372683"/>
            <a:chExt cx="3272840" cy="1990017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53" t="7384" r="10653" b="11169"/>
            <a:stretch/>
          </p:blipFill>
          <p:spPr>
            <a:xfrm>
              <a:off x="2042644" y="4372683"/>
              <a:ext cx="3272840" cy="199001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2229027" y="4381699"/>
              <a:ext cx="778483" cy="2851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SLAI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058145" y="4553950"/>
            <a:ext cx="2935603" cy="1892859"/>
            <a:chOff x="2921409" y="4502674"/>
            <a:chExt cx="2935603" cy="1892859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67" t="7516" r="11215" b="10969"/>
            <a:stretch/>
          </p:blipFill>
          <p:spPr>
            <a:xfrm>
              <a:off x="2921409" y="4502674"/>
              <a:ext cx="2935603" cy="1892859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3086202" y="4502674"/>
              <a:ext cx="1075597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FPAR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2176" y="4538209"/>
            <a:ext cx="2967423" cy="1892859"/>
            <a:chOff x="-307649" y="4779673"/>
            <a:chExt cx="2967423" cy="1804617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21" t="7441" r="11122" b="11267"/>
            <a:stretch/>
          </p:blipFill>
          <p:spPr>
            <a:xfrm>
              <a:off x="-307649" y="4779673"/>
              <a:ext cx="2967423" cy="180461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-213899" y="4779673"/>
              <a:ext cx="1096315" cy="35211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NDVI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8098"/>
          </a:xfrm>
          <a:solidFill>
            <a:srgbClr val="008E00"/>
          </a:solidFill>
        </p:spPr>
        <p:txBody>
          <a:bodyPr>
            <a:noAutofit/>
          </a:bodyPr>
          <a:lstStyle/>
          <a:p>
            <a:r>
              <a:rPr lang="en-US" alt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VEGETATION EARTH SYSTEM DATA RECORD (VESDR)</a:t>
            </a:r>
            <a:endParaRPr lang="en-US" sz="2800" b="1" dirty="0">
              <a:solidFill>
                <a:schemeClr val="bg1"/>
              </a:solidFill>
              <a:latin typeface="Calibri" panose="020F0502020204030204" pitchFamily="34" charset="0"/>
              <a:ea typeface="ＭＳ Ｐゴシック" pitchFamily="-106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2" y="2609873"/>
            <a:ext cx="4132378" cy="18432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98535" y="3217855"/>
            <a:ext cx="1410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VESDR</a:t>
            </a:r>
            <a:endParaRPr lang="en-US" b="1" dirty="0"/>
          </a:p>
        </p:txBody>
      </p:sp>
      <p:sp>
        <p:nvSpPr>
          <p:cNvPr id="27" name="Down Arrow 26"/>
          <p:cNvSpPr/>
          <p:nvPr/>
        </p:nvSpPr>
        <p:spPr>
          <a:xfrm>
            <a:off x="4623378" y="2609873"/>
            <a:ext cx="264920" cy="607982"/>
          </a:xfrm>
          <a:prstGeom prst="downArrow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85163" y="441183"/>
            <a:ext cx="5290331" cy="2112494"/>
            <a:chOff x="175927" y="441183"/>
            <a:chExt cx="5290331" cy="211249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11" r="8056"/>
            <a:stretch/>
          </p:blipFill>
          <p:spPr>
            <a:xfrm>
              <a:off x="2351879" y="450270"/>
              <a:ext cx="3114379" cy="2081464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41" t="16449" r="12617" b="11607"/>
            <a:stretch/>
          </p:blipFill>
          <p:spPr>
            <a:xfrm>
              <a:off x="175927" y="458097"/>
              <a:ext cx="2174156" cy="2095580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1911196" y="441183"/>
              <a:ext cx="1516366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8/23/2017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16:30:25GMT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131557" y="2082825"/>
            <a:ext cx="119806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+</a:t>
            </a:r>
            <a:r>
              <a:rPr lang="en-US" sz="1600" b="1" dirty="0" smtClean="0">
                <a:solidFill>
                  <a:schemeClr val="bg1"/>
                </a:solidFill>
              </a:rPr>
              <a:t>red</a:t>
            </a: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2564203"/>
            <a:ext cx="9144000" cy="0"/>
          </a:xfrm>
          <a:prstGeom prst="line">
            <a:avLst/>
          </a:prstGeom>
          <a:ln w="63500" cmpd="thinThick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603724" y="1959715"/>
            <a:ext cx="151385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smtClean="0"/>
              <a:t>10 km SIN grid</a:t>
            </a:r>
            <a:endParaRPr lang="en-US" sz="16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7259330" y="1836604"/>
            <a:ext cx="117077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NIR BRF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5163" y="2821531"/>
            <a:ext cx="99049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10 km LCM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42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8D4A8-8DC4-4E12-8F5A-6C474EBE0DB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008"/>
            <a:ext cx="9144000" cy="461208"/>
          </a:xfrm>
          <a:solidFill>
            <a:srgbClr val="008E00"/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VESDR ALGORITHM</a:t>
            </a:r>
            <a:endParaRPr lang="en-US" sz="2800" b="1" dirty="0">
              <a:solidFill>
                <a:schemeClr val="bg1"/>
              </a:solidFill>
              <a:latin typeface="Calibri" panose="020F0502020204030204" pitchFamily="34" charset="0"/>
              <a:ea typeface="ＭＳ Ｐゴシック" pitchFamily="-106" charset="-128"/>
            </a:endParaRPr>
          </a:p>
        </p:txBody>
      </p:sp>
      <p:sp>
        <p:nvSpPr>
          <p:cNvPr id="24" name="TextBox 22"/>
          <p:cNvSpPr txBox="1">
            <a:spLocks noChangeArrowheads="1"/>
          </p:cNvSpPr>
          <p:nvPr/>
        </p:nvSpPr>
        <p:spPr bwMode="auto">
          <a:xfrm>
            <a:off x="73444" y="623091"/>
            <a:ext cx="895815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233363" lvl="1" indent="-233363">
              <a:spcAft>
                <a:spcPts val="1200"/>
              </a:spcAft>
              <a:buFont typeface="Wingdings" pitchFamily="-106" charset="2"/>
              <a:buChar char="Ø"/>
            </a:pPr>
            <a:r>
              <a:rPr lang="en-US" sz="2200" b="1" dirty="0">
                <a:latin typeface="Comic Sans MS" pitchFamily="-106" charset="0"/>
                <a:cs typeface="Times" pitchFamily="-106" charset="0"/>
              </a:rPr>
              <a:t>Uses decomposition of the boundary value problem for </a:t>
            </a: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RTE</a:t>
            </a:r>
          </a:p>
          <a:p>
            <a:pPr marL="233363" lvl="1" indent="-233363">
              <a:spcAft>
                <a:spcPts val="1200"/>
              </a:spcAft>
              <a:buFont typeface="Wingdings" pitchFamily="-106" charset="2"/>
              <a:buChar char="Ø"/>
            </a:pP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Based on the stochastic RTE equation</a:t>
            </a:r>
          </a:p>
          <a:p>
            <a:pPr lvl="2" indent="-4572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b="1" dirty="0">
                <a:latin typeface="Comic Sans MS" pitchFamily="-106" charset="0"/>
                <a:cs typeface="Times" pitchFamily="-106" charset="0"/>
              </a:rPr>
              <a:t>a</a:t>
            </a: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ccounts for 3D effects in surface reflectance data</a:t>
            </a:r>
          </a:p>
          <a:p>
            <a:pPr marL="233363" lvl="1" indent="-233363">
              <a:spcAft>
                <a:spcPts val="1200"/>
              </a:spcAft>
              <a:buFont typeface="Wingdings" pitchFamily="-106" charset="2"/>
              <a:buChar char="Ø"/>
            </a:pP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Incorporates recent </a:t>
            </a:r>
            <a:r>
              <a:rPr lang="en-US" sz="2200" b="1" dirty="0">
                <a:latin typeface="Comic Sans MS" pitchFamily="-106" charset="0"/>
                <a:cs typeface="Times" pitchFamily="-106" charset="0"/>
              </a:rPr>
              <a:t>advances i</a:t>
            </a: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n the theory of canopy spectral invariants </a:t>
            </a:r>
            <a:endParaRPr lang="en-US" sz="2200" b="1" dirty="0">
              <a:latin typeface="Comic Sans MS" pitchFamily="-106" charset="0"/>
              <a:cs typeface="Times" pitchFamily="-106" charset="0"/>
            </a:endParaRPr>
          </a:p>
          <a:p>
            <a:pPr marL="800100" lvl="2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Special attention to the relationship between “true” and “effective” LAI</a:t>
            </a:r>
          </a:p>
          <a:p>
            <a:pPr marL="800100" lvl="2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b="1" dirty="0" err="1">
                <a:latin typeface="Comic Sans MS" pitchFamily="-106" charset="0"/>
                <a:cs typeface="Times" pitchFamily="-106" charset="0"/>
              </a:rPr>
              <a:t>Kuusk’s</a:t>
            </a:r>
            <a:r>
              <a:rPr lang="en-US" sz="2200" b="1" dirty="0">
                <a:latin typeface="Comic Sans MS" pitchFamily="-106" charset="0"/>
                <a:cs typeface="Times" pitchFamily="-106" charset="0"/>
              </a:rPr>
              <a:t> theory is incorporated into spectral invariants</a:t>
            </a:r>
          </a:p>
          <a:p>
            <a:pPr marL="800100" lvl="2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Energy conservation law is not violated</a:t>
            </a:r>
          </a:p>
          <a:p>
            <a:pPr marL="233363" lvl="1" indent="-233363">
              <a:spcAft>
                <a:spcPts val="1200"/>
              </a:spcAft>
              <a:buFont typeface="Wingdings" pitchFamily="-106" charset="2"/>
              <a:buChar char="Ø"/>
            </a:pP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Parametrized in terms of measurable parameters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allows for direct validation of the algorithm,</a:t>
            </a:r>
            <a:r>
              <a:rPr lang="en-US" sz="800" dirty="0"/>
              <a:t> </a:t>
            </a:r>
            <a:r>
              <a:rPr lang="en-US" sz="2200" b="1" dirty="0">
                <a:latin typeface="Comic Sans MS" pitchFamily="-106" charset="0"/>
                <a:cs typeface="Times" pitchFamily="-106" charset="0"/>
              </a:rPr>
              <a:t>facilitates </a:t>
            </a: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identification </a:t>
            </a:r>
            <a:r>
              <a:rPr lang="en-US" sz="2200" b="1" dirty="0">
                <a:latin typeface="Comic Sans MS" pitchFamily="-106" charset="0"/>
                <a:cs typeface="Times" pitchFamily="-106" charset="0"/>
              </a:rPr>
              <a:t>of </a:t>
            </a: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its deficiencies </a:t>
            </a:r>
            <a:r>
              <a:rPr lang="en-US" sz="2200" b="1" dirty="0">
                <a:latin typeface="Comic Sans MS" pitchFamily="-106" charset="0"/>
                <a:cs typeface="Times" pitchFamily="-106" charset="0"/>
              </a:rPr>
              <a:t>and development of </a:t>
            </a: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refinements</a:t>
            </a:r>
            <a:endParaRPr lang="en-US" sz="2200" b="1" dirty="0">
              <a:latin typeface="Comic Sans MS" pitchFamily="-106" charset="0"/>
              <a:cs typeface="Times" pitchFamily="-10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444" y="6290270"/>
            <a:ext cx="7955189" cy="4770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Yang et al. </a:t>
            </a:r>
            <a:r>
              <a:rPr lang="en-US" sz="1050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(2017). Estimation of leaf area index and its sunlit portion from DSCOVR EPIC data: Theoretical basis. </a:t>
            </a:r>
            <a:r>
              <a:rPr lang="en-US" sz="1050" b="1" i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Remote Sensing of Environment, 198, 69-84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  <a:cs typeface="Cambria"/>
            </a:endParaRPr>
          </a:p>
          <a:p>
            <a:endParaRPr lang="en-US" sz="1000" b="1" dirty="0">
              <a:solidFill>
                <a:schemeClr val="bg1">
                  <a:lumMod val="65000"/>
                </a:schemeClr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18994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758238" y="6381750"/>
            <a:ext cx="385762" cy="476250"/>
          </a:xfrm>
          <a:noFill/>
        </p:spPr>
        <p:txBody>
          <a:bodyPr/>
          <a:lstStyle/>
          <a:p>
            <a:fld id="{5BA3FE74-C18D-42E2-A957-2E135CAAD96C}" type="slidenum">
              <a:rPr lang="en-US" altLang="zh-CN"/>
              <a:pPr/>
              <a:t>17</a:t>
            </a:fld>
            <a:endParaRPr lang="en-US" altLang="zh-CN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02310"/>
          </a:xfrm>
          <a:solidFill>
            <a:srgbClr val="008000"/>
          </a:solidFill>
        </p:spPr>
        <p:txBody>
          <a:bodyPr lIns="0" tIns="0" rIns="0" bIns="0"/>
          <a:lstStyle/>
          <a:p>
            <a:pPr eaLnBrk="1" hangingPunct="1"/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SUMMARY</a:t>
            </a:r>
          </a:p>
        </p:txBody>
      </p:sp>
      <p:sp>
        <p:nvSpPr>
          <p:cNvPr id="10" name="TextBox 22"/>
          <p:cNvSpPr txBox="1">
            <a:spLocks noChangeArrowheads="1"/>
          </p:cNvSpPr>
          <p:nvPr/>
        </p:nvSpPr>
        <p:spPr bwMode="auto">
          <a:xfrm>
            <a:off x="73443" y="522607"/>
            <a:ext cx="8919831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en-US" sz="2800" b="1" dirty="0" smtClean="0">
                <a:latin typeface="Comic Sans MS"/>
                <a:cs typeface="Comic Sans MS"/>
              </a:rPr>
              <a:t>Methodologies </a:t>
            </a:r>
            <a:r>
              <a:rPr lang="en-US" sz="2800" b="1" dirty="0">
                <a:latin typeface="Comic Sans MS"/>
                <a:cs typeface="Comic Sans MS"/>
              </a:rPr>
              <a:t>and techniques </a:t>
            </a:r>
            <a:r>
              <a:rPr lang="en-US" sz="2800" b="1" dirty="0" smtClean="0">
                <a:latin typeface="Comic Sans MS" pitchFamily="-106" charset="0"/>
                <a:cs typeface="Times" pitchFamily="-106" charset="0"/>
              </a:rPr>
              <a:t>developed in other </a:t>
            </a:r>
            <a:r>
              <a:rPr lang="en-US" sz="2800" b="1" dirty="0">
                <a:latin typeface="Comic Sans MS"/>
                <a:cs typeface="Comic Sans MS"/>
              </a:rPr>
              <a:t>scientific </a:t>
            </a:r>
            <a:r>
              <a:rPr lang="en-US" sz="2800" b="1" dirty="0" smtClean="0">
                <a:latin typeface="Comic Sans MS"/>
                <a:cs typeface="Comic Sans MS"/>
              </a:rPr>
              <a:t>areas</a:t>
            </a:r>
            <a:r>
              <a:rPr lang="en-US" sz="2800" b="1" dirty="0">
                <a:latin typeface="Comic Sans MS"/>
                <a:cs typeface="Comic Sans MS"/>
              </a:rPr>
              <a:t>, motivated by other sciences and </a:t>
            </a:r>
            <a:r>
              <a:rPr lang="en-US" sz="2800" b="1" dirty="0" smtClean="0">
                <a:latin typeface="Comic Sans MS"/>
                <a:cs typeface="Comic Sans MS"/>
              </a:rPr>
              <a:t>applications:</a:t>
            </a:r>
            <a:endParaRPr lang="en-US" sz="2800" b="1" dirty="0">
              <a:latin typeface="Comic Sans MS" pitchFamily="-106" charset="0"/>
              <a:cs typeface="Times" pitchFamily="-106" charset="0"/>
            </a:endParaRPr>
          </a:p>
          <a:p>
            <a:pPr marL="233363" lvl="1" indent="-233363">
              <a:spcAft>
                <a:spcPts val="1200"/>
              </a:spcAft>
              <a:buFont typeface="Wingdings" pitchFamily="-106" charset="2"/>
              <a:buChar char="Ø"/>
            </a:pP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Decomposition of the boundary value problem for RTE</a:t>
            </a:r>
          </a:p>
          <a:p>
            <a:pPr marL="800100" lvl="2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Reactor physics, atmospheric physics, astrophysics</a:t>
            </a:r>
          </a:p>
          <a:p>
            <a:pPr marL="233363" lvl="1" indent="-233363">
              <a:spcAft>
                <a:spcPts val="1200"/>
              </a:spcAft>
              <a:buFont typeface="Wingdings" pitchFamily="-106" charset="2"/>
              <a:buChar char="Ø"/>
            </a:pP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Stochastic radiative transfer equation</a:t>
            </a:r>
          </a:p>
          <a:p>
            <a:pPr marL="800100" lvl="2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altLang="en-US" sz="2200" b="1" dirty="0" smtClean="0">
                <a:latin typeface="Comic Sans MS" pitchFamily="-106" charset="0"/>
                <a:cs typeface="Times" pitchFamily="-106" charset="0"/>
              </a:rPr>
              <a:t>Cloud physics, mathematics</a:t>
            </a:r>
          </a:p>
          <a:p>
            <a:pPr marL="233363" lvl="1" indent="-233363">
              <a:spcAft>
                <a:spcPts val="1200"/>
              </a:spcAft>
              <a:buFont typeface="Wingdings" pitchFamily="-106" charset="2"/>
              <a:buChar char="Ø"/>
            </a:pPr>
            <a:r>
              <a:rPr lang="en-US" sz="2200" b="1" dirty="0" smtClean="0">
                <a:latin typeface="Comic Sans MS"/>
                <a:cs typeface="Comic Sans MS"/>
              </a:rPr>
              <a:t>Spectral invariants</a:t>
            </a:r>
          </a:p>
          <a:p>
            <a:pPr marL="800100" lvl="2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b="1" dirty="0" smtClean="0">
                <a:latin typeface="Comic Sans MS"/>
                <a:cs typeface="Times" pitchFamily="-106" charset="0"/>
              </a:rPr>
              <a:t>Reactor physics (criticality condition), mathematics</a:t>
            </a:r>
          </a:p>
          <a:p>
            <a:pPr marL="342900" lvl="1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200" b="1" dirty="0" smtClean="0">
                <a:latin typeface="Comic Sans MS"/>
                <a:cs typeface="Times" pitchFamily="-106" charset="0"/>
              </a:rPr>
              <a:t>Hot spot phenomenon</a:t>
            </a:r>
          </a:p>
          <a:p>
            <a:pPr marL="800100" lvl="2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b="1" dirty="0" smtClean="0">
                <a:latin typeface="Comic Sans MS"/>
                <a:cs typeface="Times" pitchFamily="-106" charset="0"/>
              </a:rPr>
              <a:t>Vegetation, amplified by reactor/cloud physics, mathematics</a:t>
            </a:r>
            <a:endParaRPr lang="en-US" sz="2200" b="1" dirty="0">
              <a:latin typeface="Comic Sans MS" pitchFamily="-106" charset="0"/>
              <a:cs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23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54049" cy="459130"/>
          </a:xfrm>
          <a:solidFill>
            <a:srgbClr val="008000"/>
          </a:solidFill>
        </p:spPr>
        <p:txBody>
          <a:bodyPr lIns="0" tIns="0" rIns="0" bIns="0"/>
          <a:lstStyle/>
          <a:p>
            <a:pPr eaLnBrk="1" hangingPunct="1"/>
            <a:r>
              <a:rPr lang="en-US" sz="22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http</a:t>
            </a:r>
            <a:r>
              <a:rPr lang="en-US" sz="2200" b="1" dirty="0">
                <a:solidFill>
                  <a:schemeClr val="bg1"/>
                </a:solidFill>
                <a:latin typeface="Cambria" panose="02040503050406030204" pitchFamily="18" charset="0"/>
              </a:rPr>
              <a:t>://www.mdpi.com/journal/remotesensing/special_issues/rt_rs</a:t>
            </a:r>
            <a:endParaRPr lang="en-US" sz="22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4339" name="Picture 3" descr="C:\Users\jknjazi\Documents\000_My_Work_Files\000_Meetings\2017_Tartu\rt_rs_SPECIAL_ISSU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8" b="45869"/>
          <a:stretch/>
        </p:blipFill>
        <p:spPr bwMode="auto">
          <a:xfrm>
            <a:off x="0" y="459130"/>
            <a:ext cx="9068326" cy="644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164476" y="1635387"/>
            <a:ext cx="197952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Deadline for manuscript submission: </a:t>
            </a:r>
          </a:p>
          <a:p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15 May, 2018</a:t>
            </a:r>
            <a:endParaRPr lang="en-US" sz="1200" b="1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28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8D4A8-8DC4-4E12-8F5A-6C474EBE0DB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008"/>
            <a:ext cx="9144000" cy="461208"/>
          </a:xfrm>
          <a:solidFill>
            <a:srgbClr val="008E00"/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STOCHASTIC RTE AND STOCHASTIC BOUNDARY</a:t>
            </a:r>
            <a:endParaRPr lang="en-US" sz="2800" b="1" dirty="0">
              <a:solidFill>
                <a:schemeClr val="bg1"/>
              </a:solidFill>
              <a:latin typeface="Calibri" panose="020F0502020204030204" pitchFamily="34" charset="0"/>
              <a:ea typeface="ＭＳ Ｐゴシック" pitchFamily="-106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693" y="466338"/>
            <a:ext cx="4412357" cy="4169252"/>
          </a:xfrm>
          <a:prstGeom prst="rect">
            <a:avLst/>
          </a:prstGeom>
        </p:spPr>
      </p:pic>
      <p:pic>
        <p:nvPicPr>
          <p:cNvPr id="6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2854" y="1606220"/>
            <a:ext cx="2351781" cy="2355468"/>
          </a:xfrm>
          <a:prstGeom prst="rect">
            <a:avLst/>
          </a:prstGeom>
        </p:spPr>
      </p:pic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111973" y="4360465"/>
            <a:ext cx="8958154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233363" lvl="1" indent="-233363">
              <a:spcAft>
                <a:spcPts val="0"/>
              </a:spcAft>
              <a:buFont typeface="Wingdings" pitchFamily="-106" charset="2"/>
              <a:buChar char="Ø"/>
            </a:pPr>
            <a:r>
              <a:rPr lang="en-US" sz="2000" b="1" dirty="0" smtClean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Canopy structure as stationary Poisson (germ-grain) process</a:t>
            </a:r>
          </a:p>
          <a:p>
            <a:pPr marL="233363" lvl="1" indent="-233363">
              <a:spcAft>
                <a:spcPts val="0"/>
              </a:spcAft>
              <a:buFont typeface="Wingdings" pitchFamily="-106" charset="2"/>
              <a:buChar char="Ø"/>
            </a:pPr>
            <a:r>
              <a:rPr lang="en-US" sz="2000" b="1" i="1" u="sng" dirty="0" smtClean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Stochastic reflecting </a:t>
            </a:r>
            <a:r>
              <a:rPr lang="en-US" sz="2000" b="1" i="1" u="sng" dirty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boundary</a:t>
            </a:r>
            <a:r>
              <a:rPr lang="en-US" sz="2000" b="1" dirty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 as points on leaf surfaces </a:t>
            </a:r>
            <a:r>
              <a:rPr lang="en-US" sz="2000" b="1" dirty="0" smtClean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from which </a:t>
            </a:r>
            <a:r>
              <a:rPr lang="en-US" sz="2000" b="1" dirty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incident photons can enter the vegetation canopy </a:t>
            </a:r>
            <a:endParaRPr lang="en-US" sz="2000" b="1" dirty="0" smtClean="0">
              <a:solidFill>
                <a:srgbClr val="0000FF"/>
              </a:solidFill>
              <a:latin typeface="Comic Sans MS" pitchFamily="-106" charset="0"/>
              <a:cs typeface="Times" pitchFamily="-106" charset="0"/>
            </a:endParaRPr>
          </a:p>
          <a:p>
            <a:pPr marL="233363" lvl="1" indent="-233363">
              <a:spcAft>
                <a:spcPts val="0"/>
              </a:spcAft>
              <a:buFont typeface="Wingdings" pitchFamily="-106" charset="2"/>
              <a:buChar char="Ø"/>
            </a:pPr>
            <a:r>
              <a:rPr lang="en-US" sz="2000" b="1" dirty="0" smtClean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Sunlit leaves form the boundary, depends on directions of solar beam </a:t>
            </a:r>
          </a:p>
          <a:p>
            <a:pPr marL="233363" lvl="1" indent="-233363">
              <a:spcAft>
                <a:spcPts val="0"/>
              </a:spcAft>
              <a:buFont typeface="Wingdings" pitchFamily="-106" charset="2"/>
              <a:buChar char="Ø"/>
            </a:pPr>
            <a:r>
              <a:rPr lang="en-US" sz="2000" b="1" dirty="0" smtClean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Sunlit </a:t>
            </a:r>
            <a:r>
              <a:rPr lang="en-US" sz="2000" b="1" dirty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leaves can </a:t>
            </a:r>
            <a:r>
              <a:rPr lang="en-US" sz="2000" b="1" dirty="0" smtClean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occur anywhere </a:t>
            </a:r>
            <a:r>
              <a:rPr lang="en-US" sz="2000" b="1" dirty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in the canopy, the boundary is subjected to both the </a:t>
            </a:r>
            <a:r>
              <a:rPr lang="en-US" sz="2000" b="1" dirty="0" smtClean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direct and within canopy diffuse radiation</a:t>
            </a:r>
            <a:endParaRPr lang="en-US" sz="2000" b="1" dirty="0">
              <a:solidFill>
                <a:srgbClr val="0000FF"/>
              </a:solidFill>
              <a:latin typeface="Comic Sans MS" pitchFamily="-106" charset="0"/>
              <a:cs typeface="Times" pitchFamily="-106" charset="0"/>
            </a:endParaRPr>
          </a:p>
        </p:txBody>
      </p:sp>
      <p:sp>
        <p:nvSpPr>
          <p:cNvPr id="10" name="TextBox 22"/>
          <p:cNvSpPr txBox="1">
            <a:spLocks noChangeArrowheads="1"/>
          </p:cNvSpPr>
          <p:nvPr/>
        </p:nvSpPr>
        <p:spPr bwMode="auto">
          <a:xfrm>
            <a:off x="4891412" y="803899"/>
            <a:ext cx="410186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en-US" sz="2000" b="1" dirty="0" smtClean="0">
                <a:latin typeface="Comic Sans MS" pitchFamily="-106" charset="0"/>
                <a:cs typeface="Times" pitchFamily="-106" charset="0"/>
              </a:rPr>
              <a:t>Stationary Poisson Point Process of intensity </a:t>
            </a:r>
            <a:r>
              <a:rPr lang="en-US" sz="2000" b="1" i="1" dirty="0" smtClean="0">
                <a:latin typeface="Comic Sans MS" pitchFamily="-106" charset="0"/>
                <a:cs typeface="Times" pitchFamily="-106" charset="0"/>
              </a:rPr>
              <a:t>d in volume V</a:t>
            </a:r>
            <a:endParaRPr lang="en-US" sz="2000" b="1" i="1" dirty="0">
              <a:latin typeface="Comic Sans MS" pitchFamily="-106" charset="0"/>
              <a:cs typeface="Times" pitchFamily="-106" charset="0"/>
            </a:endParaRPr>
          </a:p>
        </p:txBody>
      </p:sp>
      <p:cxnSp>
        <p:nvCxnSpPr>
          <p:cNvPr id="4" name="Straight Arrow Connector 3"/>
          <p:cNvCxnSpPr>
            <a:endCxn id="6" idx="1"/>
          </p:cNvCxnSpPr>
          <p:nvPr/>
        </p:nvCxnSpPr>
        <p:spPr>
          <a:xfrm>
            <a:off x="4149969" y="2361363"/>
            <a:ext cx="1482885" cy="4225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657600" y="718457"/>
            <a:ext cx="422031" cy="351692"/>
          </a:xfrm>
          <a:prstGeom prst="straightConnector1">
            <a:avLst/>
          </a:prstGeom>
          <a:ln>
            <a:solidFill>
              <a:srgbClr val="FF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7-Point Star 14"/>
          <p:cNvSpPr/>
          <p:nvPr/>
        </p:nvSpPr>
        <p:spPr>
          <a:xfrm>
            <a:off x="4149969" y="532594"/>
            <a:ext cx="276272" cy="271305"/>
          </a:xfrm>
          <a:prstGeom prst="star7">
            <a:avLst/>
          </a:prstGeom>
          <a:solidFill>
            <a:srgbClr val="E36C0A"/>
          </a:solidFill>
          <a:ln>
            <a:solidFill>
              <a:srgbClr val="FF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22"/>
          <p:cNvSpPr txBox="1">
            <a:spLocks noChangeArrowheads="1"/>
          </p:cNvSpPr>
          <p:nvPr/>
        </p:nvSpPr>
        <p:spPr bwMode="auto">
          <a:xfrm>
            <a:off x="0" y="474731"/>
            <a:ext cx="177361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lvl="1">
              <a:spcAft>
                <a:spcPts val="0"/>
              </a:spcAft>
            </a:pPr>
            <a:r>
              <a:rPr lang="en-US" sz="1200" b="1" dirty="0" smtClean="0">
                <a:latin typeface="Comic Sans MS" pitchFamily="-106" charset="0"/>
                <a:cs typeface="Times" pitchFamily="-106" charset="0"/>
              </a:rPr>
              <a:t>n=207</a:t>
            </a:r>
          </a:p>
          <a:p>
            <a:pPr marL="0" lvl="1">
              <a:spcAft>
                <a:spcPts val="0"/>
              </a:spcAft>
            </a:pPr>
            <a:r>
              <a:rPr lang="en-US" sz="1200" b="1" i="1" dirty="0" smtClean="0">
                <a:latin typeface="Comic Sans MS" pitchFamily="-106" charset="0"/>
                <a:cs typeface="Times" pitchFamily="-106" charset="0"/>
              </a:rPr>
              <a:t>Spherical leaf </a:t>
            </a:r>
            <a:r>
              <a:rPr lang="en-US" sz="1200" b="1" i="1" dirty="0" err="1" smtClean="0">
                <a:latin typeface="Comic Sans MS" pitchFamily="-106" charset="0"/>
                <a:cs typeface="Times" pitchFamily="-106" charset="0"/>
              </a:rPr>
              <a:t>normals</a:t>
            </a:r>
            <a:endParaRPr lang="en-US" sz="1200" b="1" i="1" dirty="0" smtClean="0">
              <a:latin typeface="Comic Sans MS" pitchFamily="-106" charset="0"/>
              <a:cs typeface="Times" pitchFamily="-106" charset="0"/>
            </a:endParaRPr>
          </a:p>
          <a:p>
            <a:pPr marL="0" lvl="1">
              <a:spcAft>
                <a:spcPts val="0"/>
              </a:spcAft>
            </a:pPr>
            <a:r>
              <a:rPr lang="en-US" sz="1200" b="1" i="1" dirty="0" smtClean="0">
                <a:latin typeface="Comic Sans MS" pitchFamily="-106" charset="0"/>
                <a:cs typeface="Times" pitchFamily="-106" charset="0"/>
              </a:rPr>
              <a:t>Area of 1 leaf:36</a:t>
            </a:r>
            <a:endParaRPr lang="en-US" sz="1200" b="1" i="1" dirty="0">
              <a:latin typeface="Comic Sans MS" pitchFamily="-106" charset="0"/>
              <a:cs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547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758238" y="6381750"/>
            <a:ext cx="385762" cy="476250"/>
          </a:xfrm>
          <a:noFill/>
        </p:spPr>
        <p:txBody>
          <a:bodyPr/>
          <a:lstStyle/>
          <a:p>
            <a:fld id="{5BA3FE74-C18D-42E2-A957-2E135CAAD96C}" type="slidenum">
              <a:rPr lang="en-US" altLang="zh-CN"/>
              <a:pPr/>
              <a:t>2</a:t>
            </a:fld>
            <a:endParaRPr lang="en-US" altLang="zh-CN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8754"/>
          <a:stretch/>
        </p:blipFill>
        <p:spPr>
          <a:xfrm>
            <a:off x="1249044" y="140468"/>
            <a:ext cx="7133722" cy="1073785"/>
          </a:xfrm>
          <a:prstGeom prst="rect">
            <a:avLst/>
          </a:prstGeom>
          <a:noFill/>
          <a:ln>
            <a:noFill/>
          </a:ln>
        </p:spPr>
      </p:pic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02310"/>
          </a:xfrm>
          <a:solidFill>
            <a:srgbClr val="008000"/>
          </a:solidFill>
        </p:spPr>
        <p:txBody>
          <a:bodyPr lIns="0" tIns="0" rIns="0" bIns="0"/>
          <a:lstStyle/>
          <a:p>
            <a:pPr eaLnBrk="1" hangingPunct="1"/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3D RADIATIVE TRANSFER IN VEGETATION CANOPY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4079162"/>
            <a:ext cx="70390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Cambria"/>
                <a:cs typeface="Cambria"/>
              </a:rPr>
              <a:t>Forward Problem: </a:t>
            </a:r>
            <a:r>
              <a:rPr lang="en-US" sz="2200" b="1" i="1" dirty="0" smtClean="0">
                <a:latin typeface="Cambria"/>
                <a:cs typeface="Cambria"/>
              </a:rPr>
              <a:t>given coefficients, find solution</a:t>
            </a:r>
            <a:endParaRPr lang="en-US" sz="2200" b="1" i="1" dirty="0">
              <a:solidFill>
                <a:srgbClr val="FF0000"/>
              </a:solidFill>
              <a:latin typeface="Cambria"/>
              <a:cs typeface="Cambria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273078" y="1049674"/>
            <a:ext cx="2830419" cy="635192"/>
            <a:chOff x="1350048" y="1365444"/>
            <a:chExt cx="2830419" cy="63519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/>
            <a:srcRect r="37467"/>
            <a:stretch/>
          </p:blipFill>
          <p:spPr>
            <a:xfrm>
              <a:off x="1350048" y="1371986"/>
              <a:ext cx="2830419" cy="6286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5"/>
            <a:srcRect r="61972"/>
            <a:stretch/>
          </p:blipFill>
          <p:spPr>
            <a:xfrm>
              <a:off x="2297406" y="1365444"/>
              <a:ext cx="1877731" cy="2133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</p:pic>
      </p:grpSp>
      <p:grpSp>
        <p:nvGrpSpPr>
          <p:cNvPr id="22" name="Group 21"/>
          <p:cNvGrpSpPr/>
          <p:nvPr/>
        </p:nvGrpSpPr>
        <p:grpSpPr>
          <a:xfrm>
            <a:off x="4895273" y="931332"/>
            <a:ext cx="3468919" cy="899777"/>
            <a:chOff x="5018425" y="962120"/>
            <a:chExt cx="3468919" cy="899777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6"/>
            <a:srcRect r="20539"/>
            <a:stretch/>
          </p:blipFill>
          <p:spPr>
            <a:xfrm>
              <a:off x="5021503" y="1309955"/>
              <a:ext cx="3465841" cy="5519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7"/>
            <a:srcRect l="-5195" t="1965" r="35048"/>
            <a:stretch/>
          </p:blipFill>
          <p:spPr>
            <a:xfrm>
              <a:off x="5018425" y="962120"/>
              <a:ext cx="3463636" cy="4033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</p:pic>
      </p:grpSp>
      <p:grpSp>
        <p:nvGrpSpPr>
          <p:cNvPr id="26" name="Group 25"/>
          <p:cNvGrpSpPr/>
          <p:nvPr/>
        </p:nvGrpSpPr>
        <p:grpSpPr>
          <a:xfrm>
            <a:off x="92075" y="1865736"/>
            <a:ext cx="8944168" cy="2262158"/>
            <a:chOff x="92075" y="1865736"/>
            <a:chExt cx="8944168" cy="2262158"/>
          </a:xfrm>
        </p:grpSpPr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92075" y="1865736"/>
              <a:ext cx="8944168" cy="2262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lvl="1">
                <a:spcAft>
                  <a:spcPts val="600"/>
                </a:spcAft>
              </a:pPr>
              <a:r>
                <a:rPr lang="en-US" sz="2200" b="1" dirty="0" smtClean="0">
                  <a:solidFill>
                    <a:srgbClr val="0000FF"/>
                  </a:solidFill>
                  <a:latin typeface="Comic Sans MS" pitchFamily="-106" charset="0"/>
                  <a:cs typeface="Times" pitchFamily="-106" charset="0"/>
                </a:rPr>
                <a:t>Ross’ team revolutionary results </a:t>
              </a:r>
            </a:p>
            <a:p>
              <a:pPr marL="342900" lvl="1" indent="-342900">
                <a:spcAft>
                  <a:spcPts val="600"/>
                </a:spcAft>
                <a:buFont typeface="Wingdings" charset="2"/>
                <a:buChar char="Ø"/>
              </a:pPr>
              <a:r>
                <a:rPr lang="en-US" sz="2200" b="1" dirty="0" smtClean="0">
                  <a:solidFill>
                    <a:srgbClr val="0000FF"/>
                  </a:solidFill>
                  <a:latin typeface="Comic Sans MS" pitchFamily="-106" charset="0"/>
                  <a:cs typeface="Times" pitchFamily="-106" charset="0"/>
                </a:rPr>
                <a:t>validity of RTE to describe photon-canopy interaction had been clearly demonstrated</a:t>
              </a:r>
            </a:p>
            <a:p>
              <a:pPr marL="342900" lvl="1" indent="-342900">
                <a:spcAft>
                  <a:spcPts val="0"/>
                </a:spcAft>
                <a:buFont typeface="Wingdings" charset="2"/>
                <a:buChar char="Ø"/>
              </a:pPr>
              <a:r>
                <a:rPr lang="en-US" sz="2200" b="1" dirty="0" smtClean="0">
                  <a:solidFill>
                    <a:srgbClr val="0000FF"/>
                  </a:solidFill>
                  <a:latin typeface="Comic Sans MS" pitchFamily="-106" charset="0"/>
                  <a:cs typeface="Times" pitchFamily="-106" charset="0"/>
                </a:rPr>
                <a:t>parameterization of its coefficients in terms of foliage area density,</a:t>
              </a:r>
              <a:r>
                <a:rPr lang="en-US" sz="2200" b="1" i="1" dirty="0" smtClean="0">
                  <a:solidFill>
                    <a:srgbClr val="FF0000"/>
                  </a:solidFill>
                  <a:latin typeface="Cambria Math"/>
                  <a:cs typeface="Cambria Math"/>
                </a:rPr>
                <a:t>           </a:t>
              </a:r>
              <a:r>
                <a:rPr lang="en-US" sz="2200" b="1" dirty="0" smtClean="0">
                  <a:solidFill>
                    <a:srgbClr val="0000FF"/>
                  </a:solidFill>
                  <a:latin typeface="Comic Sans MS" pitchFamily="-106" charset="0"/>
                  <a:cs typeface="Times" pitchFamily="-106" charset="0"/>
                </a:rPr>
                <a:t>, leaf normal distribution function,          , and leaf scattering phase function,          </a:t>
              </a: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8"/>
            <a:srcRect r="90311"/>
            <a:stretch/>
          </p:blipFill>
          <p:spPr>
            <a:xfrm>
              <a:off x="1503988" y="3343564"/>
              <a:ext cx="797406" cy="3556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9"/>
            <a:srcRect t="-116" r="85260"/>
            <a:stretch/>
          </p:blipFill>
          <p:spPr>
            <a:xfrm>
              <a:off x="4705927" y="3709939"/>
              <a:ext cx="1213042" cy="330585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10"/>
            <a:srcRect t="-2448" r="85541"/>
            <a:stretch/>
          </p:blipFill>
          <p:spPr>
            <a:xfrm>
              <a:off x="6959600" y="3377430"/>
              <a:ext cx="1189951" cy="338282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/>
        </p:nvSpPr>
        <p:spPr>
          <a:xfrm>
            <a:off x="7408" y="4462470"/>
            <a:ext cx="70390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Cambria"/>
                <a:cs typeface="Cambria"/>
              </a:rPr>
              <a:t>Inverse   Problem: </a:t>
            </a:r>
            <a:r>
              <a:rPr lang="en-US" sz="2200" b="1" i="1" dirty="0" smtClean="0">
                <a:latin typeface="Cambria"/>
                <a:cs typeface="Cambria"/>
              </a:rPr>
              <a:t>given solution, find coefficients</a:t>
            </a:r>
            <a:endParaRPr lang="en-US" sz="2200" b="1" i="1" dirty="0">
              <a:solidFill>
                <a:srgbClr val="FF0000"/>
              </a:solidFill>
              <a:latin typeface="Cambria"/>
              <a:cs typeface="Cambri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2075" y="4964688"/>
            <a:ext cx="89056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Discuss methodologies </a:t>
            </a:r>
            <a:r>
              <a:rPr lang="en-US" sz="2200" b="1" dirty="0">
                <a:solidFill>
                  <a:srgbClr val="0000FF"/>
                </a:solidFill>
                <a:latin typeface="Comic Sans MS"/>
                <a:cs typeface="Comic Sans MS"/>
              </a:rPr>
              <a:t>and techniques developed in other scientific areas, motivated by other sciences and </a:t>
            </a:r>
            <a:r>
              <a:rPr lang="en-US" sz="22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applications</a:t>
            </a:r>
            <a:r>
              <a:rPr lang="en-US" sz="2200" b="1" dirty="0">
                <a:solidFill>
                  <a:srgbClr val="0000FF"/>
                </a:solidFill>
                <a:latin typeface="Comic Sans MS"/>
                <a:cs typeface="Comic Sans MS"/>
              </a:rPr>
              <a:t> that can be </a:t>
            </a:r>
            <a:r>
              <a:rPr lang="en-US" sz="22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applied in </a:t>
            </a:r>
            <a:r>
              <a:rPr lang="en-US" sz="2200" b="1" dirty="0">
                <a:solidFill>
                  <a:srgbClr val="0000FF"/>
                </a:solidFill>
                <a:latin typeface="Comic Sans MS"/>
                <a:cs typeface="Comic Sans MS"/>
              </a:rPr>
              <a:t>optical remote sensing </a:t>
            </a:r>
            <a:r>
              <a:rPr lang="en-US" sz="22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of vegetation </a:t>
            </a:r>
            <a:endParaRPr lang="en-US" sz="2200" b="1" i="1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5551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8D4A8-8DC4-4E12-8F5A-6C474EBE0DB9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008"/>
            <a:ext cx="9144000" cy="461208"/>
          </a:xfrm>
          <a:solidFill>
            <a:srgbClr val="008E00"/>
          </a:solidFill>
        </p:spPr>
        <p:txBody>
          <a:bodyPr>
            <a:noAutofit/>
          </a:bodyPr>
          <a:lstStyle/>
          <a:p>
            <a:r>
              <a:rPr lang="en-US" sz="2800" b="1" u="sng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6" charset="-128"/>
              </a:rPr>
              <a:t>B</a:t>
            </a:r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I-DIRECTIONAL </a:t>
            </a:r>
            <a:r>
              <a:rPr lang="en-US" sz="2800" b="1" u="sng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6" charset="-128"/>
              </a:rPr>
              <a:t>S</a:t>
            </a:r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UNLIT </a:t>
            </a:r>
            <a:r>
              <a:rPr lang="en-US" sz="2800" b="1" u="sng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6" charset="-128"/>
              </a:rPr>
              <a:t>F</a:t>
            </a:r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RACTION OF </a:t>
            </a:r>
            <a:r>
              <a:rPr lang="en-US" sz="2800" b="1" u="sng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6" charset="-128"/>
              </a:rPr>
              <a:t>L</a:t>
            </a:r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EAF </a:t>
            </a:r>
            <a:r>
              <a:rPr lang="en-US" sz="2800" b="1" u="sng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6" charset="-128"/>
              </a:rPr>
              <a:t>A</a:t>
            </a:r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REA 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6" charset="-128"/>
              </a:rPr>
              <a:t>(BSFLA) </a:t>
            </a:r>
            <a:endParaRPr lang="en-US" sz="2800" b="1" dirty="0">
              <a:solidFill>
                <a:srgbClr val="FF0000"/>
              </a:solidFill>
              <a:latin typeface="Calibri" panose="020F0502020204030204" pitchFamily="34" charset="0"/>
              <a:ea typeface="ＭＳ Ｐゴシック" pitchFamily="-106" charset="-128"/>
            </a:endParaRPr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74866" y="5485874"/>
            <a:ext cx="903899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b="1" u="sng" dirty="0" smtClean="0">
                <a:solidFill>
                  <a:srgbClr val="FF0000"/>
                </a:solidFill>
                <a:latin typeface="Comic Sans MS" pitchFamily="-106" charset="0"/>
                <a:cs typeface="Times" pitchFamily="-106" charset="0"/>
              </a:rPr>
              <a:t>BSFLA(</a:t>
            </a:r>
            <a:r>
              <a:rPr lang="en-US" b="1" u="sng" dirty="0" smtClean="0">
                <a:solidFill>
                  <a:srgbClr val="FF0000"/>
                </a:solidFill>
                <a:latin typeface="Comic Sans MS" pitchFamily="-106" charset="0"/>
                <a:cs typeface="Times" pitchFamily="-106" charset="0"/>
                <a:sym typeface="Symbol"/>
              </a:rPr>
              <a:t>;</a:t>
            </a:r>
            <a:r>
              <a:rPr lang="en-US" b="1" u="sng" baseline="-25000" dirty="0" smtClean="0">
                <a:solidFill>
                  <a:srgbClr val="FF0000"/>
                </a:solidFill>
                <a:latin typeface="Comic Sans MS" pitchFamily="-106" charset="0"/>
                <a:cs typeface="Times" pitchFamily="-106" charset="0"/>
                <a:sym typeface="Symbol"/>
              </a:rPr>
              <a:t>0</a:t>
            </a:r>
            <a:r>
              <a:rPr lang="en-US" b="1" u="sng" dirty="0" smtClean="0">
                <a:solidFill>
                  <a:srgbClr val="FF0000"/>
                </a:solidFill>
                <a:latin typeface="Comic Sans MS" pitchFamily="-106" charset="0"/>
                <a:cs typeface="Times" pitchFamily="-106" charset="0"/>
                <a:sym typeface="Symbol"/>
              </a:rPr>
              <a:t>)</a:t>
            </a:r>
            <a:r>
              <a:rPr lang="en-US" b="1" dirty="0" smtClean="0">
                <a:solidFill>
                  <a:srgbClr val="FF0000"/>
                </a:solidFill>
                <a:latin typeface="Comic Sans MS" pitchFamily="-106" charset="0"/>
                <a:cs typeface="Times" pitchFamily="-106" charset="0"/>
              </a:rPr>
              <a:t>:</a:t>
            </a:r>
            <a:r>
              <a:rPr lang="en-US" b="1" dirty="0" smtClean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 </a:t>
            </a:r>
            <a:r>
              <a:rPr lang="en-US" b="1" i="1" u="sng" dirty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fraction</a:t>
            </a:r>
            <a:r>
              <a:rPr lang="en-US" b="1" dirty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 of </a:t>
            </a:r>
            <a:r>
              <a:rPr lang="en-US" b="1" dirty="0" smtClean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the total hemi-surface leaf </a:t>
            </a:r>
            <a:r>
              <a:rPr lang="en-US" b="1" dirty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area that is simultaneously visible from outside the canopy along </a:t>
            </a:r>
            <a:r>
              <a:rPr lang="en-US" b="1" dirty="0" smtClean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two directions</a:t>
            </a:r>
          </a:p>
        </p:txBody>
      </p:sp>
      <p:pic>
        <p:nvPicPr>
          <p:cNvPr id="11269" name="Picture 5" descr="C:\Users\jknjazi\Documents\000_My_Work_Files\000_Papers\BinYang\DSCOVR\002_Revision_02\HighQualityFigures\JPG_Figures\Figure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10" y="649131"/>
            <a:ext cx="8924925" cy="352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7" r="8647" b="-20005"/>
          <a:stretch/>
        </p:blipFill>
        <p:spPr bwMode="auto">
          <a:xfrm>
            <a:off x="5406014" y="511960"/>
            <a:ext cx="3506874" cy="4325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</p:pic>
      <p:sp>
        <p:nvSpPr>
          <p:cNvPr id="10" name="TextBox 22"/>
          <p:cNvSpPr txBox="1">
            <a:spLocks noChangeArrowheads="1"/>
          </p:cNvSpPr>
          <p:nvPr/>
        </p:nvSpPr>
        <p:spPr bwMode="auto">
          <a:xfrm>
            <a:off x="88395" y="4329587"/>
            <a:ext cx="8958154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3200" b="1" i="1" u="sng" dirty="0" smtClean="0">
                <a:solidFill>
                  <a:srgbClr val="007100"/>
                </a:solidFill>
                <a:latin typeface="Comic Sans MS" pitchFamily="-106" charset="0"/>
                <a:cs typeface="Times" pitchFamily="-106" charset="0"/>
              </a:rPr>
              <a:t>Events of </a:t>
            </a:r>
            <a:r>
              <a:rPr lang="en-US" sz="3200" b="1" i="1" u="sng" dirty="0">
                <a:solidFill>
                  <a:srgbClr val="007100"/>
                </a:solidFill>
                <a:latin typeface="Comic Sans MS" pitchFamily="-106" charset="0"/>
                <a:cs typeface="Times" pitchFamily="-106" charset="0"/>
              </a:rPr>
              <a:t>seeing gaps from leaf surfaces in two directions are not </a:t>
            </a:r>
            <a:r>
              <a:rPr lang="en-US" sz="3200" b="1" i="1" u="sng" dirty="0" smtClean="0">
                <a:solidFill>
                  <a:srgbClr val="007100"/>
                </a:solidFill>
                <a:latin typeface="Comic Sans MS" pitchFamily="-106" charset="0"/>
                <a:cs typeface="Times" pitchFamily="-106" charset="0"/>
              </a:rPr>
              <a:t>independent</a:t>
            </a:r>
            <a:endParaRPr lang="en-US" sz="3200" b="1" i="1" u="sng" dirty="0">
              <a:solidFill>
                <a:srgbClr val="007100"/>
              </a:solidFill>
              <a:latin typeface="Comic Sans MS" pitchFamily="-106" charset="0"/>
              <a:cs typeface="Times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8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8D4A8-8DC4-4E12-8F5A-6C474EBE0DB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122389" y="4713275"/>
            <a:ext cx="8958154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Correlation coefficient separates probabilities to escape from shaded and sunlit leaves </a:t>
            </a:r>
            <a:endParaRPr lang="en-US" sz="2800" b="1" dirty="0">
              <a:solidFill>
                <a:srgbClr val="0000FF"/>
              </a:solidFill>
              <a:latin typeface="Comic Sans MS" pitchFamily="-106" charset="0"/>
              <a:cs typeface="Times" pitchFamily="-106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Solution of the standard problem holds all properties of its “classical” counterpart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Energy conservation law is not violated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97185" y="483253"/>
            <a:ext cx="4146816" cy="369332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 algn="ctr"/>
            <a:r>
              <a:rPr lang="en-US" b="1" dirty="0" smtClean="0">
                <a:latin typeface="Cambria"/>
                <a:cs typeface="Cambria"/>
              </a:rPr>
              <a:t>Solution of the </a:t>
            </a:r>
            <a:r>
              <a:rPr lang="en-US" b="1" i="1" u="sng" dirty="0" smtClean="0">
                <a:latin typeface="Cambria"/>
                <a:cs typeface="Cambria"/>
              </a:rPr>
              <a:t>standard</a:t>
            </a:r>
            <a:r>
              <a:rPr lang="en-US" b="1" u="sng" dirty="0" smtClean="0">
                <a:latin typeface="Cambria"/>
                <a:cs typeface="Cambria"/>
              </a:rPr>
              <a:t> </a:t>
            </a:r>
            <a:r>
              <a:rPr lang="en-US" b="1" i="1" u="sng" dirty="0" smtClean="0">
                <a:latin typeface="Cambria"/>
                <a:cs typeface="Cambria"/>
              </a:rPr>
              <a:t>RTE</a:t>
            </a:r>
            <a:r>
              <a:rPr lang="en-US" b="1" u="sng" dirty="0" smtClean="0">
                <a:latin typeface="Cambria"/>
                <a:cs typeface="Cambria"/>
              </a:rPr>
              <a:t> </a:t>
            </a:r>
            <a:endParaRPr lang="en-US" b="1" u="sng" dirty="0">
              <a:latin typeface="Cambria"/>
              <a:cs typeface="Cambria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42224" y="1410299"/>
            <a:ext cx="4308656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i="1" u="sng" dirty="0">
                <a:solidFill>
                  <a:srgbClr val="FF0000"/>
                </a:solidFill>
                <a:latin typeface="Cambria" panose="02040503050406030204" pitchFamily="18" charset="0"/>
                <a:cs typeface="Times" pitchFamily="-106" charset="0"/>
              </a:rPr>
              <a:t>D</a:t>
            </a:r>
            <a:r>
              <a:rPr lang="en-US" sz="2000" b="1" i="1" dirty="0">
                <a:latin typeface="Cambria" panose="02040503050406030204" pitchFamily="18" charset="0"/>
                <a:cs typeface="Times" pitchFamily="-106" charset="0"/>
              </a:rPr>
              <a:t>irectional </a:t>
            </a:r>
            <a:r>
              <a:rPr lang="en-US" sz="2000" b="1" i="1" u="sng" dirty="0">
                <a:solidFill>
                  <a:srgbClr val="FF0000"/>
                </a:solidFill>
                <a:latin typeface="Cambria" panose="02040503050406030204" pitchFamily="18" charset="0"/>
                <a:cs typeface="Times" pitchFamily="-106" charset="0"/>
              </a:rPr>
              <a:t>A</a:t>
            </a:r>
            <a:r>
              <a:rPr lang="en-US" sz="2000" b="1" i="1" dirty="0">
                <a:latin typeface="Cambria" panose="02040503050406030204" pitchFamily="18" charset="0"/>
                <a:cs typeface="Times" pitchFamily="-106" charset="0"/>
              </a:rPr>
              <a:t>rea </a:t>
            </a:r>
            <a:r>
              <a:rPr lang="en-US" sz="2000" b="1" i="1" u="sng" dirty="0">
                <a:solidFill>
                  <a:srgbClr val="FF0000"/>
                </a:solidFill>
                <a:latin typeface="Cambria" panose="02040503050406030204" pitchFamily="18" charset="0"/>
                <a:cs typeface="Times" pitchFamily="-106" charset="0"/>
              </a:rPr>
              <a:t>S</a:t>
            </a:r>
            <a:r>
              <a:rPr lang="en-US" sz="2000" b="1" i="1" dirty="0">
                <a:latin typeface="Cambria" panose="02040503050406030204" pitchFamily="18" charset="0"/>
                <a:cs typeface="Times" pitchFamily="-106" charset="0"/>
              </a:rPr>
              <a:t>cattering </a:t>
            </a:r>
            <a:r>
              <a:rPr lang="en-US" sz="2000" b="1" i="1" u="sng" dirty="0" smtClean="0">
                <a:solidFill>
                  <a:srgbClr val="FF0000"/>
                </a:solidFill>
                <a:latin typeface="Cambria" panose="02040503050406030204" pitchFamily="18" charset="0"/>
                <a:cs typeface="Times" pitchFamily="-106" charset="0"/>
              </a:rPr>
              <a:t>F</a:t>
            </a:r>
            <a:r>
              <a:rPr lang="en-US" sz="2000" b="1" i="1" dirty="0" smtClean="0">
                <a:latin typeface="Cambria" panose="02040503050406030204" pitchFamily="18" charset="0"/>
                <a:cs typeface="Times" pitchFamily="-106" charset="0"/>
              </a:rPr>
              <a:t>actor: canopy BRF if no absorption</a:t>
            </a:r>
            <a:endParaRPr lang="en-US" sz="2000" b="1" i="1" dirty="0">
              <a:latin typeface="Cambria" panose="02040503050406030204" pitchFamily="18" charset="0"/>
              <a:cs typeface="Times" pitchFamily="-10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092286" y="2811662"/>
            <a:ext cx="3808532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i="1" dirty="0">
                <a:latin typeface="Cambria" panose="02040503050406030204" pitchFamily="18" charset="0"/>
                <a:cs typeface="Times" pitchFamily="-106" charset="0"/>
              </a:rPr>
              <a:t>Canopy scattering coefficient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80410" y="422946"/>
            <a:ext cx="5077594" cy="4008377"/>
            <a:chOff x="-80410" y="422946"/>
            <a:chExt cx="5077594" cy="4008377"/>
          </a:xfrm>
        </p:grpSpPr>
        <p:pic>
          <p:nvPicPr>
            <p:cNvPr id="1331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0410" y="422946"/>
              <a:ext cx="5077594" cy="40083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16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28" r="22931"/>
            <a:stretch/>
          </p:blipFill>
          <p:spPr bwMode="auto">
            <a:xfrm>
              <a:off x="672649" y="485411"/>
              <a:ext cx="3571475" cy="2389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008"/>
            <a:ext cx="9144000" cy="461208"/>
          </a:xfrm>
          <a:solidFill>
            <a:srgbClr val="008E00"/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RESULTS</a:t>
            </a:r>
            <a:endParaRPr lang="en-US" sz="2800" b="1" dirty="0">
              <a:solidFill>
                <a:schemeClr val="bg1"/>
              </a:solidFill>
              <a:latin typeface="Calibri" panose="020F0502020204030204" pitchFamily="34" charset="0"/>
              <a:ea typeface="ＭＳ Ｐゴシック" pitchFamily="-106" charset="-128"/>
            </a:endParaRP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10" r="27072"/>
          <a:stretch/>
        </p:blipFill>
        <p:spPr bwMode="auto">
          <a:xfrm>
            <a:off x="5348861" y="2097744"/>
            <a:ext cx="3240401" cy="6568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7" t="10490" r="27319" b="-1"/>
          <a:stretch/>
        </p:blipFill>
        <p:spPr bwMode="auto">
          <a:xfrm>
            <a:off x="5190348" y="948991"/>
            <a:ext cx="3748036" cy="319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0" r="33901"/>
          <a:stretch/>
        </p:blipFill>
        <p:spPr bwMode="auto">
          <a:xfrm>
            <a:off x="5914541" y="3199896"/>
            <a:ext cx="2312103" cy="6374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73444" y="6575859"/>
            <a:ext cx="882737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Yang et al. </a:t>
            </a:r>
            <a:r>
              <a:rPr lang="en-US" sz="1050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(2017). Estimation of leaf area index and its sunlit portion from DSCOVR EPIC data: Theoretical </a:t>
            </a:r>
            <a:r>
              <a:rPr lang="en-US" sz="1050" b="1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basis</a:t>
            </a:r>
            <a:r>
              <a:rPr lang="en-US" sz="1050" b="1" i="1" dirty="0">
                <a:solidFill>
                  <a:schemeClr val="bg1">
                    <a:lumMod val="75000"/>
                  </a:schemeClr>
                </a:solidFill>
                <a:latin typeface="Cambria"/>
                <a:cs typeface="Cambria"/>
              </a:rPr>
              <a:t> Remote Sens. </a:t>
            </a:r>
            <a:r>
              <a:rPr lang="en-US" sz="1050" b="1" i="1" dirty="0" smtClean="0">
                <a:solidFill>
                  <a:schemeClr val="bg1">
                    <a:lumMod val="75000"/>
                  </a:schemeClr>
                </a:solidFill>
                <a:latin typeface="Cambria"/>
                <a:cs typeface="Cambria"/>
              </a:rPr>
              <a:t>Environ.</a:t>
            </a:r>
            <a:r>
              <a:rPr lang="en-US" sz="1050" b="1" i="1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US" sz="1050" b="1" i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198, </a:t>
            </a:r>
            <a:r>
              <a:rPr lang="en-US" sz="1050" b="1" i="1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69-84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74782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8D4A8-8DC4-4E12-8F5A-6C474EBE0DB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008"/>
            <a:ext cx="9144000" cy="461208"/>
          </a:xfrm>
          <a:solidFill>
            <a:srgbClr val="008E00"/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VESDR ALGORITHM</a:t>
            </a:r>
            <a:endParaRPr lang="en-US" sz="2800" b="1" dirty="0">
              <a:solidFill>
                <a:schemeClr val="bg1"/>
              </a:solidFill>
              <a:latin typeface="Calibri" panose="020F0502020204030204" pitchFamily="34" charset="0"/>
              <a:ea typeface="ＭＳ Ｐゴシック" pitchFamily="-106" charset="-128"/>
            </a:endParaRPr>
          </a:p>
        </p:txBody>
      </p:sp>
      <p:sp>
        <p:nvSpPr>
          <p:cNvPr id="24" name="TextBox 22"/>
          <p:cNvSpPr txBox="1">
            <a:spLocks noChangeArrowheads="1"/>
          </p:cNvSpPr>
          <p:nvPr/>
        </p:nvSpPr>
        <p:spPr bwMode="auto">
          <a:xfrm>
            <a:off x="73444" y="623091"/>
            <a:ext cx="895815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233363" lvl="1" indent="-233363">
              <a:spcAft>
                <a:spcPts val="1200"/>
              </a:spcAft>
              <a:buFont typeface="Wingdings" pitchFamily="-106" charset="2"/>
              <a:buChar char="Ø"/>
            </a:pPr>
            <a:r>
              <a:rPr lang="en-US" sz="2200" b="1" dirty="0">
                <a:latin typeface="Comic Sans MS" pitchFamily="-106" charset="0"/>
                <a:cs typeface="Times" pitchFamily="-106" charset="0"/>
              </a:rPr>
              <a:t>Uses decomposition of the boundary value problem for </a:t>
            </a: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RTE</a:t>
            </a:r>
          </a:p>
          <a:p>
            <a:pPr marL="233363" lvl="1" indent="-233363">
              <a:spcAft>
                <a:spcPts val="1200"/>
              </a:spcAft>
              <a:buFont typeface="Wingdings" pitchFamily="-106" charset="2"/>
              <a:buChar char="Ø"/>
            </a:pP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Based on the stochastic RTE equation</a:t>
            </a:r>
          </a:p>
          <a:p>
            <a:pPr lvl="2" indent="-4572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b="1" dirty="0">
                <a:latin typeface="Comic Sans MS" pitchFamily="-106" charset="0"/>
                <a:cs typeface="Times" pitchFamily="-106" charset="0"/>
              </a:rPr>
              <a:t>a</a:t>
            </a: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ccounts for 3D effects in surface reflectance data</a:t>
            </a:r>
          </a:p>
          <a:p>
            <a:pPr marL="233363" lvl="1" indent="-233363">
              <a:spcAft>
                <a:spcPts val="1200"/>
              </a:spcAft>
              <a:buFont typeface="Wingdings" pitchFamily="-106" charset="2"/>
              <a:buChar char="Ø"/>
            </a:pP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Incorporates recent </a:t>
            </a:r>
            <a:r>
              <a:rPr lang="en-US" sz="2200" b="1" dirty="0">
                <a:latin typeface="Comic Sans MS" pitchFamily="-106" charset="0"/>
                <a:cs typeface="Times" pitchFamily="-106" charset="0"/>
              </a:rPr>
              <a:t>advances i</a:t>
            </a: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n the theory of canopy spectral invariants </a:t>
            </a:r>
            <a:endParaRPr lang="en-US" sz="2200" b="1" dirty="0">
              <a:latin typeface="Comic Sans MS" pitchFamily="-106" charset="0"/>
              <a:cs typeface="Times" pitchFamily="-106" charset="0"/>
            </a:endParaRPr>
          </a:p>
          <a:p>
            <a:pPr marL="800100" lvl="2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Special attention to the relationship between “true” and “effective” LAI</a:t>
            </a:r>
          </a:p>
          <a:p>
            <a:pPr marL="800100" lvl="2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b="1" dirty="0" err="1">
                <a:latin typeface="Comic Sans MS" pitchFamily="-106" charset="0"/>
                <a:cs typeface="Times" pitchFamily="-106" charset="0"/>
              </a:rPr>
              <a:t>Kuusk’s</a:t>
            </a:r>
            <a:r>
              <a:rPr lang="en-US" sz="2200" b="1" dirty="0">
                <a:latin typeface="Comic Sans MS" pitchFamily="-106" charset="0"/>
                <a:cs typeface="Times" pitchFamily="-106" charset="0"/>
              </a:rPr>
              <a:t> theory is incorporated into spectral invariants</a:t>
            </a:r>
          </a:p>
          <a:p>
            <a:pPr marL="800100" lvl="2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Energy conservation law is not violated</a:t>
            </a:r>
          </a:p>
          <a:p>
            <a:pPr marL="233363" lvl="1" indent="-233363">
              <a:spcAft>
                <a:spcPts val="1200"/>
              </a:spcAft>
              <a:buFont typeface="Wingdings" pitchFamily="-106" charset="2"/>
              <a:buChar char="Ø"/>
            </a:pP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Parametrized in terms of measurable parameters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allows for direct validation of the algorithm,</a:t>
            </a:r>
            <a:r>
              <a:rPr lang="en-US" sz="800" dirty="0"/>
              <a:t> </a:t>
            </a:r>
            <a:r>
              <a:rPr lang="en-US" sz="2200" b="1" dirty="0">
                <a:latin typeface="Comic Sans MS" pitchFamily="-106" charset="0"/>
                <a:cs typeface="Times" pitchFamily="-106" charset="0"/>
              </a:rPr>
              <a:t>facilitates </a:t>
            </a: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identification </a:t>
            </a:r>
            <a:r>
              <a:rPr lang="en-US" sz="2200" b="1" dirty="0">
                <a:latin typeface="Comic Sans MS" pitchFamily="-106" charset="0"/>
                <a:cs typeface="Times" pitchFamily="-106" charset="0"/>
              </a:rPr>
              <a:t>of </a:t>
            </a: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its deficiencies </a:t>
            </a:r>
            <a:r>
              <a:rPr lang="en-US" sz="2200" b="1" dirty="0">
                <a:latin typeface="Comic Sans MS" pitchFamily="-106" charset="0"/>
                <a:cs typeface="Times" pitchFamily="-106" charset="0"/>
              </a:rPr>
              <a:t>and development of </a:t>
            </a:r>
            <a:r>
              <a:rPr lang="en-US" sz="2200" b="1" dirty="0" smtClean="0">
                <a:latin typeface="Comic Sans MS" pitchFamily="-106" charset="0"/>
                <a:cs typeface="Times" pitchFamily="-106" charset="0"/>
              </a:rPr>
              <a:t>refinements</a:t>
            </a:r>
            <a:endParaRPr lang="en-US" sz="2200" b="1" dirty="0">
              <a:latin typeface="Comic Sans MS" pitchFamily="-106" charset="0"/>
              <a:cs typeface="Times" pitchFamily="-10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444" y="6290270"/>
            <a:ext cx="7955189" cy="4770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Yang et al. </a:t>
            </a:r>
            <a:r>
              <a:rPr lang="en-US" sz="1050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(2017). Estimation of leaf area index and its sunlit portion from DSCOVR EPIC data: Theoretical basis. </a:t>
            </a:r>
            <a:r>
              <a:rPr lang="en-US" sz="1050" b="1" i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Remote Sensing of Environment, 198, 69-84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  <a:cs typeface="Cambria"/>
            </a:endParaRPr>
          </a:p>
          <a:p>
            <a:endParaRPr lang="en-US" sz="1000" b="1" dirty="0">
              <a:solidFill>
                <a:schemeClr val="bg1">
                  <a:lumMod val="65000"/>
                </a:schemeClr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49811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758238" y="6381750"/>
            <a:ext cx="385762" cy="476250"/>
          </a:xfrm>
          <a:noFill/>
        </p:spPr>
        <p:txBody>
          <a:bodyPr/>
          <a:lstStyle/>
          <a:p>
            <a:fld id="{5BA3FE74-C18D-42E2-A957-2E135CAAD96C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02310"/>
          </a:xfrm>
          <a:solidFill>
            <a:srgbClr val="008000"/>
          </a:solidFill>
        </p:spPr>
        <p:txBody>
          <a:bodyPr lIns="0" tIns="0" rIns="0" bIns="0"/>
          <a:lstStyle/>
          <a:p>
            <a:pPr eaLnBrk="1" hangingPunct="1"/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3D RADIATIVE TRANSFER PROBLEM: BASIC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9771" y="4340860"/>
            <a:ext cx="7227888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charset="2"/>
              <a:buChar char="q"/>
            </a:pPr>
            <a:r>
              <a:rPr lang="en-US" sz="2000" b="1" dirty="0" smtClean="0">
                <a:latin typeface="Cambria"/>
                <a:cs typeface="Cambria"/>
              </a:rPr>
              <a:t>Less important for the forward problem</a:t>
            </a:r>
          </a:p>
          <a:p>
            <a:pPr marL="342900" indent="-342900">
              <a:buFont typeface="Wingdings" charset="2"/>
              <a:buChar char="q"/>
            </a:pPr>
            <a:r>
              <a:rPr lang="en-US" sz="2000" b="1" dirty="0" smtClean="0">
                <a:latin typeface="Cambria"/>
                <a:cs typeface="Cambria"/>
              </a:rPr>
              <a:t>Critical for the inverse problem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7512243" y="460278"/>
            <a:ext cx="1608666" cy="1487054"/>
            <a:chOff x="5187758" y="2261370"/>
            <a:chExt cx="1608666" cy="1487054"/>
          </a:xfrm>
        </p:grpSpPr>
        <p:grpSp>
          <p:nvGrpSpPr>
            <p:cNvPr id="25" name="Group 24"/>
            <p:cNvGrpSpPr/>
            <p:nvPr/>
          </p:nvGrpSpPr>
          <p:grpSpPr>
            <a:xfrm>
              <a:off x="5187758" y="2261370"/>
              <a:ext cx="1608666" cy="1487054"/>
              <a:chOff x="5187758" y="2261370"/>
              <a:chExt cx="1608666" cy="1487054"/>
            </a:xfrm>
          </p:grpSpPr>
          <p:sp>
            <p:nvSpPr>
              <p:cNvPr id="29" name="Oval 28"/>
              <p:cNvSpPr/>
              <p:nvPr/>
            </p:nvSpPr>
            <p:spPr>
              <a:xfrm rot="19237285">
                <a:off x="5346223" y="2570788"/>
                <a:ext cx="1339273" cy="877454"/>
              </a:xfrm>
              <a:prstGeom prst="ellipse">
                <a:avLst/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Arrow Connector 31"/>
              <p:cNvCxnSpPr/>
              <p:nvPr/>
            </p:nvCxnSpPr>
            <p:spPr>
              <a:xfrm>
                <a:off x="5495636" y="2586182"/>
                <a:ext cx="153940" cy="1308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>
                <a:off x="5734244" y="2378364"/>
                <a:ext cx="75430" cy="2216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>
                <a:off x="5295515" y="2786304"/>
                <a:ext cx="220134" cy="6619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>
                <a:off x="5187758" y="3086484"/>
                <a:ext cx="201660" cy="4772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5926666" y="2324485"/>
                <a:ext cx="153940" cy="1308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flipH="1">
                <a:off x="6365394" y="2261370"/>
                <a:ext cx="13854" cy="2016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flipH="1">
                <a:off x="6542424" y="2406072"/>
                <a:ext cx="58496" cy="1801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 flipH="1">
                <a:off x="6610158" y="2701636"/>
                <a:ext cx="186266" cy="8312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6462376" y="3214254"/>
                <a:ext cx="153940" cy="1308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6273170" y="3399242"/>
                <a:ext cx="153940" cy="1308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>
                <a:off x="5948357" y="3574733"/>
                <a:ext cx="32188" cy="17369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>
                <a:endCxn id="29" idx="5"/>
              </p:cNvCxnSpPr>
              <p:nvPr/>
            </p:nvCxnSpPr>
            <p:spPr>
              <a:xfrm flipH="1" flipV="1">
                <a:off x="6578686" y="2948900"/>
                <a:ext cx="171556" cy="15297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5563369" y="3531369"/>
                <a:ext cx="1540" cy="14778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 flipH="1">
                <a:off x="5272424" y="3391284"/>
                <a:ext cx="158557" cy="14162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 flipV="1">
                <a:off x="6088303" y="2455335"/>
                <a:ext cx="138546" cy="230907"/>
              </a:xfrm>
              <a:prstGeom prst="straightConnector1">
                <a:avLst/>
              </a:prstGeom>
              <a:ln>
                <a:solidFill>
                  <a:srgbClr val="E36C0A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>
                <a:off x="6208135" y="2461611"/>
                <a:ext cx="203441" cy="186147"/>
              </a:xfrm>
              <a:prstGeom prst="straightConnector1">
                <a:avLst/>
              </a:prstGeom>
              <a:ln>
                <a:solidFill>
                  <a:srgbClr val="E36C0A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Multiply 26"/>
            <p:cNvSpPr/>
            <p:nvPr/>
          </p:nvSpPr>
          <p:spPr>
            <a:xfrm rot="1498754">
              <a:off x="6334605" y="2532303"/>
              <a:ext cx="215515" cy="252461"/>
            </a:xfrm>
            <a:prstGeom prst="mathMultiply">
              <a:avLst>
                <a:gd name="adj1" fmla="val 0"/>
              </a:avLst>
            </a:prstGeom>
            <a:ln w="317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92075" y="1606894"/>
            <a:ext cx="7227888" cy="11695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Wingdings" charset="2"/>
              <a:buChar char="q"/>
            </a:pPr>
            <a:r>
              <a:rPr lang="en-US" sz="2000" b="1" dirty="0" smtClean="0">
                <a:latin typeface="Cambria"/>
                <a:cs typeface="Cambria"/>
              </a:rPr>
              <a:t>Boundary vale problem can be expressed via solutions of the standard RTE</a:t>
            </a:r>
          </a:p>
          <a:p>
            <a:pPr marL="515938" lvl="1" indent="-231775">
              <a:buFont typeface="Wingdings" charset="2"/>
              <a:buChar char="Ø"/>
            </a:pPr>
            <a:r>
              <a:rPr lang="en-US" sz="1800" b="1" i="1" dirty="0" smtClean="0">
                <a:latin typeface="Cambria"/>
                <a:cs typeface="Cambria"/>
              </a:rPr>
              <a:t>Relationships between forward and </a:t>
            </a:r>
            <a:r>
              <a:rPr lang="en-US" sz="1800" b="1" i="1" dirty="0" err="1" smtClean="0">
                <a:latin typeface="Cambria"/>
                <a:cs typeface="Cambria"/>
              </a:rPr>
              <a:t>adjoint</a:t>
            </a:r>
            <a:r>
              <a:rPr lang="en-US" sz="1800" b="1" i="1" dirty="0" smtClean="0">
                <a:latin typeface="Cambria"/>
                <a:cs typeface="Cambria"/>
              </a:rPr>
              <a:t> RTE </a:t>
            </a:r>
          </a:p>
          <a:p>
            <a:pPr marL="515938" lvl="1" indent="-231775">
              <a:buFont typeface="Wingdings" charset="2"/>
              <a:buChar char="Ø"/>
            </a:pPr>
            <a:r>
              <a:rPr lang="en-US" sz="1800" b="1" i="1" dirty="0" smtClean="0">
                <a:latin typeface="Cambria"/>
                <a:cs typeface="Cambria"/>
              </a:rPr>
              <a:t>Green’s function approach (George Green, </a:t>
            </a:r>
            <a:r>
              <a:rPr lang="en-US" sz="1600" b="1" dirty="0" smtClean="0">
                <a:latin typeface="Cambria"/>
                <a:cs typeface="Cambria"/>
              </a:rPr>
              <a:t>7/14/1793-5/31/1841</a:t>
            </a:r>
            <a:r>
              <a:rPr lang="en-US" sz="1800" b="1" i="1" dirty="0" smtClean="0">
                <a:latin typeface="Cambria"/>
                <a:cs typeface="Cambria"/>
              </a:rPr>
              <a:t>)</a:t>
            </a:r>
            <a:endParaRPr lang="en-US" sz="1800" b="1" dirty="0">
              <a:latin typeface="Cambria"/>
              <a:cs typeface="Cambria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r="39057"/>
          <a:stretch/>
        </p:blipFill>
        <p:spPr>
          <a:xfrm>
            <a:off x="1142232" y="3194242"/>
            <a:ext cx="5015345" cy="749300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90535" y="613986"/>
            <a:ext cx="7227888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Wingdings" charset="2"/>
              <a:buChar char="q"/>
            </a:pPr>
            <a:r>
              <a:rPr lang="en-US" sz="2000" b="1" dirty="0" smtClean="0">
                <a:latin typeface="Cambria"/>
                <a:cs typeface="Cambria"/>
              </a:rPr>
              <a:t>Classification of RTE (</a:t>
            </a:r>
            <a:r>
              <a:rPr lang="en-US" sz="2000" b="1" dirty="0" err="1" smtClean="0">
                <a:latin typeface="Cambria"/>
                <a:cs typeface="Cambria"/>
              </a:rPr>
              <a:t>Germogenova</a:t>
            </a:r>
            <a:r>
              <a:rPr lang="en-US" sz="2000" b="1" dirty="0" smtClean="0">
                <a:latin typeface="Cambria"/>
                <a:cs typeface="Cambria"/>
              </a:rPr>
              <a:t>, 1986)</a:t>
            </a:r>
          </a:p>
          <a:p>
            <a:pPr marL="515938" lvl="1" indent="-231775">
              <a:buFont typeface="Wingdings" charset="2"/>
              <a:buChar char="Ø"/>
            </a:pPr>
            <a:r>
              <a:rPr lang="en-US" sz="1800" b="1" dirty="0" smtClean="0">
                <a:latin typeface="Cambria"/>
                <a:cs typeface="Cambria"/>
              </a:rPr>
              <a:t>Standard problem: </a:t>
            </a:r>
            <a:r>
              <a:rPr lang="en-US" sz="1800" b="1" i="1" dirty="0" smtClean="0">
                <a:latin typeface="Cambria"/>
                <a:cs typeface="Cambria"/>
              </a:rPr>
              <a:t>RT problem with nonreflecting boundary</a:t>
            </a:r>
          </a:p>
          <a:p>
            <a:pPr marL="515938" lvl="1" indent="-231775">
              <a:buFont typeface="Wingdings" charset="2"/>
              <a:buChar char="Ø"/>
            </a:pPr>
            <a:r>
              <a:rPr lang="en-US" sz="1800" b="1" i="1" dirty="0" smtClean="0">
                <a:latin typeface="Cambria"/>
                <a:cs typeface="Cambria"/>
              </a:rPr>
              <a:t>Boundary value problem for RTE</a:t>
            </a:r>
            <a:endParaRPr lang="en-US" sz="1800" b="1" dirty="0">
              <a:latin typeface="Cambria"/>
              <a:cs typeface="Cambria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6688664" y="2886798"/>
            <a:ext cx="2432244" cy="1489700"/>
            <a:chOff x="5349392" y="2655888"/>
            <a:chExt cx="2432244" cy="1489700"/>
          </a:xfrm>
        </p:grpSpPr>
        <p:sp>
          <p:nvSpPr>
            <p:cNvPr id="78" name="Rectangle 77"/>
            <p:cNvSpPr/>
            <p:nvPr/>
          </p:nvSpPr>
          <p:spPr>
            <a:xfrm>
              <a:off x="5372485" y="3001818"/>
              <a:ext cx="2193636" cy="715818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9" name="Straight Connector 78"/>
            <p:cNvCxnSpPr/>
            <p:nvPr/>
          </p:nvCxnSpPr>
          <p:spPr>
            <a:xfrm>
              <a:off x="5380182" y="2994121"/>
              <a:ext cx="2162848" cy="2309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5378643" y="3982604"/>
              <a:ext cx="2162848" cy="23091"/>
            </a:xfrm>
            <a:prstGeom prst="line">
              <a:avLst/>
            </a:prstGeom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Sun 80"/>
            <p:cNvSpPr/>
            <p:nvPr/>
          </p:nvSpPr>
          <p:spPr>
            <a:xfrm>
              <a:off x="5757333" y="2693939"/>
              <a:ext cx="123152" cy="115455"/>
            </a:xfrm>
            <a:prstGeom prst="sun">
              <a:avLst/>
            </a:prstGeom>
            <a:solidFill>
              <a:srgbClr val="FF8000"/>
            </a:solidFill>
            <a:ln>
              <a:solidFill>
                <a:srgbClr val="FF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Arrow Connector 81"/>
            <p:cNvCxnSpPr/>
            <p:nvPr/>
          </p:nvCxnSpPr>
          <p:spPr>
            <a:xfrm>
              <a:off x="5349392" y="2670848"/>
              <a:ext cx="138546" cy="215516"/>
            </a:xfrm>
            <a:prstGeom prst="straightConnector1">
              <a:avLst/>
            </a:prstGeom>
            <a:ln>
              <a:solidFill>
                <a:srgbClr val="FF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5624943" y="2655888"/>
              <a:ext cx="138546" cy="215516"/>
            </a:xfrm>
            <a:prstGeom prst="straightConnector1">
              <a:avLst/>
            </a:prstGeom>
            <a:ln>
              <a:solidFill>
                <a:srgbClr val="FF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>
              <a:off x="5885101" y="2655888"/>
              <a:ext cx="138546" cy="215516"/>
            </a:xfrm>
            <a:prstGeom prst="straightConnector1">
              <a:avLst/>
            </a:prstGeom>
            <a:ln>
              <a:solidFill>
                <a:srgbClr val="FF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>
              <a:off x="6129865" y="2655888"/>
              <a:ext cx="138546" cy="215516"/>
            </a:xfrm>
            <a:prstGeom prst="straightConnector1">
              <a:avLst/>
            </a:prstGeom>
            <a:ln>
              <a:solidFill>
                <a:srgbClr val="FF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6390022" y="2655888"/>
              <a:ext cx="138546" cy="215516"/>
            </a:xfrm>
            <a:prstGeom prst="straightConnector1">
              <a:avLst/>
            </a:prstGeom>
            <a:ln>
              <a:solidFill>
                <a:srgbClr val="FF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>
              <a:off x="6633247" y="2670848"/>
              <a:ext cx="138546" cy="215516"/>
            </a:xfrm>
            <a:prstGeom prst="straightConnector1">
              <a:avLst/>
            </a:prstGeom>
            <a:ln>
              <a:solidFill>
                <a:srgbClr val="FF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>
              <a:off x="6908798" y="2655888"/>
              <a:ext cx="138546" cy="215516"/>
            </a:xfrm>
            <a:prstGeom prst="straightConnector1">
              <a:avLst/>
            </a:prstGeom>
            <a:ln>
              <a:solidFill>
                <a:srgbClr val="FF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7168956" y="2655888"/>
              <a:ext cx="138546" cy="215516"/>
            </a:xfrm>
            <a:prstGeom prst="straightConnector1">
              <a:avLst/>
            </a:prstGeom>
            <a:ln>
              <a:solidFill>
                <a:srgbClr val="FF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flipH="1" flipV="1">
              <a:off x="6334609" y="3810001"/>
              <a:ext cx="153939" cy="169333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flipV="1">
              <a:off x="6517798" y="3771515"/>
              <a:ext cx="132386" cy="213978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flipV="1">
              <a:off x="6485471" y="3725333"/>
              <a:ext cx="3077" cy="258621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V="1">
              <a:off x="6522417" y="3871576"/>
              <a:ext cx="212434" cy="118537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 flipH="1" flipV="1">
              <a:off x="6257639" y="3910061"/>
              <a:ext cx="237069" cy="83130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5" name="Picture 94"/>
            <p:cNvPicPr>
              <a:picLocks noChangeAspect="1"/>
            </p:cNvPicPr>
            <p:nvPr/>
          </p:nvPicPr>
          <p:blipFill rotWithShape="1">
            <a:blip r:embed="rId4"/>
            <a:srcRect r="97419"/>
            <a:stretch/>
          </p:blipFill>
          <p:spPr>
            <a:xfrm>
              <a:off x="7569200" y="3789988"/>
              <a:ext cx="212436" cy="355600"/>
            </a:xfrm>
            <a:prstGeom prst="rect">
              <a:avLst/>
            </a:prstGeom>
          </p:spPr>
        </p:pic>
        <p:sp>
          <p:nvSpPr>
            <p:cNvPr id="96" name="Freeform 95"/>
            <p:cNvSpPr/>
            <p:nvPr/>
          </p:nvSpPr>
          <p:spPr>
            <a:xfrm>
              <a:off x="5564909" y="3040303"/>
              <a:ext cx="592667" cy="846667"/>
            </a:xfrm>
            <a:custGeom>
              <a:avLst/>
              <a:gdLst>
                <a:gd name="connsiteX0" fmla="*/ 0 w 592667"/>
                <a:gd name="connsiteY0" fmla="*/ 0 h 846667"/>
                <a:gd name="connsiteX1" fmla="*/ 92364 w 592667"/>
                <a:gd name="connsiteY1" fmla="*/ 138545 h 846667"/>
                <a:gd name="connsiteX2" fmla="*/ 277091 w 592667"/>
                <a:gd name="connsiteY2" fmla="*/ 92364 h 846667"/>
                <a:gd name="connsiteX3" fmla="*/ 315576 w 592667"/>
                <a:gd name="connsiteY3" fmla="*/ 307879 h 846667"/>
                <a:gd name="connsiteX4" fmla="*/ 592667 w 592667"/>
                <a:gd name="connsiteY4" fmla="*/ 269394 h 846667"/>
                <a:gd name="connsiteX5" fmla="*/ 407939 w 592667"/>
                <a:gd name="connsiteY5" fmla="*/ 438727 h 846667"/>
                <a:gd name="connsiteX6" fmla="*/ 61576 w 592667"/>
                <a:gd name="connsiteY6" fmla="*/ 423333 h 846667"/>
                <a:gd name="connsiteX7" fmla="*/ 246303 w 592667"/>
                <a:gd name="connsiteY7" fmla="*/ 600364 h 846667"/>
                <a:gd name="connsiteX8" fmla="*/ 84667 w 592667"/>
                <a:gd name="connsiteY8" fmla="*/ 846667 h 8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2667" h="846667">
                  <a:moveTo>
                    <a:pt x="0" y="0"/>
                  </a:moveTo>
                  <a:lnTo>
                    <a:pt x="92364" y="138545"/>
                  </a:lnTo>
                  <a:lnTo>
                    <a:pt x="277091" y="92364"/>
                  </a:lnTo>
                  <a:lnTo>
                    <a:pt x="315576" y="307879"/>
                  </a:lnTo>
                  <a:lnTo>
                    <a:pt x="592667" y="269394"/>
                  </a:lnTo>
                  <a:lnTo>
                    <a:pt x="407939" y="438727"/>
                  </a:lnTo>
                  <a:lnTo>
                    <a:pt x="61576" y="423333"/>
                  </a:lnTo>
                  <a:lnTo>
                    <a:pt x="246303" y="600364"/>
                  </a:lnTo>
                  <a:lnTo>
                    <a:pt x="84667" y="846667"/>
                  </a:lnTo>
                </a:path>
              </a:pathLst>
            </a:custGeom>
            <a:ln>
              <a:solidFill>
                <a:srgbClr val="FF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7" name="Picture 96"/>
            <p:cNvPicPr>
              <a:picLocks noChangeAspect="1"/>
            </p:cNvPicPr>
            <p:nvPr/>
          </p:nvPicPr>
          <p:blipFill rotWithShape="1">
            <a:blip r:embed="rId5"/>
            <a:srcRect r="93397"/>
            <a:stretch/>
          </p:blipFill>
          <p:spPr>
            <a:xfrm>
              <a:off x="5775805" y="3705321"/>
              <a:ext cx="380380" cy="248920"/>
            </a:xfrm>
            <a:prstGeom prst="rect">
              <a:avLst/>
            </a:prstGeom>
          </p:spPr>
        </p:pic>
        <p:sp>
          <p:nvSpPr>
            <p:cNvPr id="98" name="Freeform 97"/>
            <p:cNvSpPr/>
            <p:nvPr/>
          </p:nvSpPr>
          <p:spPr>
            <a:xfrm>
              <a:off x="6634788" y="3386667"/>
              <a:ext cx="546485" cy="538788"/>
            </a:xfrm>
            <a:custGeom>
              <a:avLst/>
              <a:gdLst>
                <a:gd name="connsiteX0" fmla="*/ 23091 w 546485"/>
                <a:gd name="connsiteY0" fmla="*/ 323272 h 538788"/>
                <a:gd name="connsiteX1" fmla="*/ 153939 w 546485"/>
                <a:gd name="connsiteY1" fmla="*/ 192424 h 538788"/>
                <a:gd name="connsiteX2" fmla="*/ 0 w 546485"/>
                <a:gd name="connsiteY2" fmla="*/ 0 h 538788"/>
                <a:gd name="connsiteX3" fmla="*/ 369454 w 546485"/>
                <a:gd name="connsiteY3" fmla="*/ 61575 h 538788"/>
                <a:gd name="connsiteX4" fmla="*/ 346364 w 546485"/>
                <a:gd name="connsiteY4" fmla="*/ 207818 h 538788"/>
                <a:gd name="connsiteX5" fmla="*/ 546485 w 546485"/>
                <a:gd name="connsiteY5" fmla="*/ 254000 h 538788"/>
                <a:gd name="connsiteX6" fmla="*/ 315576 w 546485"/>
                <a:gd name="connsiteY6" fmla="*/ 538788 h 538788"/>
                <a:gd name="connsiteX7" fmla="*/ 315576 w 546485"/>
                <a:gd name="connsiteY7" fmla="*/ 538788 h 538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6485" h="538788">
                  <a:moveTo>
                    <a:pt x="23091" y="323272"/>
                  </a:moveTo>
                  <a:lnTo>
                    <a:pt x="153939" y="192424"/>
                  </a:lnTo>
                  <a:lnTo>
                    <a:pt x="0" y="0"/>
                  </a:lnTo>
                  <a:lnTo>
                    <a:pt x="369454" y="61575"/>
                  </a:lnTo>
                  <a:lnTo>
                    <a:pt x="346364" y="207818"/>
                  </a:lnTo>
                  <a:lnTo>
                    <a:pt x="546485" y="254000"/>
                  </a:lnTo>
                  <a:lnTo>
                    <a:pt x="315576" y="538788"/>
                  </a:lnTo>
                  <a:lnTo>
                    <a:pt x="315576" y="538788"/>
                  </a:lnTo>
                </a:path>
              </a:pathLst>
            </a:custGeom>
            <a:ln>
              <a:solidFill>
                <a:srgbClr val="800000"/>
              </a:solidFill>
              <a:prstDash val="sysDot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9" name="Straight Arrow Connector 98"/>
            <p:cNvCxnSpPr>
              <a:stCxn id="96" idx="4"/>
            </p:cNvCxnSpPr>
            <p:nvPr/>
          </p:nvCxnSpPr>
          <p:spPr>
            <a:xfrm flipV="1">
              <a:off x="6157576" y="2917152"/>
              <a:ext cx="200121" cy="392545"/>
            </a:xfrm>
            <a:prstGeom prst="straightConnector1">
              <a:avLst/>
            </a:prstGeom>
            <a:ln>
              <a:solidFill>
                <a:srgbClr val="FF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0" name="Picture 99"/>
            <p:cNvPicPr>
              <a:picLocks noChangeAspect="1"/>
            </p:cNvPicPr>
            <p:nvPr/>
          </p:nvPicPr>
          <p:blipFill rotWithShape="1">
            <a:blip r:embed="rId6"/>
            <a:srcRect r="94333"/>
            <a:stretch/>
          </p:blipFill>
          <p:spPr>
            <a:xfrm>
              <a:off x="5406352" y="3151140"/>
              <a:ext cx="326460" cy="248920"/>
            </a:xfrm>
            <a:prstGeom prst="rect">
              <a:avLst/>
            </a:prstGeom>
          </p:spPr>
        </p:pic>
        <p:sp>
          <p:nvSpPr>
            <p:cNvPr id="101" name="Freeform 100"/>
            <p:cNvSpPr/>
            <p:nvPr/>
          </p:nvSpPr>
          <p:spPr>
            <a:xfrm>
              <a:off x="6904182" y="3001818"/>
              <a:ext cx="292485" cy="454121"/>
            </a:xfrm>
            <a:custGeom>
              <a:avLst/>
              <a:gdLst>
                <a:gd name="connsiteX0" fmla="*/ 92363 w 292485"/>
                <a:gd name="connsiteY0" fmla="*/ 454121 h 454121"/>
                <a:gd name="connsiteX1" fmla="*/ 277091 w 292485"/>
                <a:gd name="connsiteY1" fmla="*/ 392546 h 454121"/>
                <a:gd name="connsiteX2" fmla="*/ 61576 w 292485"/>
                <a:gd name="connsiteY2" fmla="*/ 192424 h 454121"/>
                <a:gd name="connsiteX3" fmla="*/ 292485 w 292485"/>
                <a:gd name="connsiteY3" fmla="*/ 123152 h 454121"/>
                <a:gd name="connsiteX4" fmla="*/ 0 w 292485"/>
                <a:gd name="connsiteY4" fmla="*/ 0 h 454121"/>
                <a:gd name="connsiteX5" fmla="*/ 0 w 292485"/>
                <a:gd name="connsiteY5" fmla="*/ 0 h 454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2485" h="454121">
                  <a:moveTo>
                    <a:pt x="92363" y="454121"/>
                  </a:moveTo>
                  <a:lnTo>
                    <a:pt x="277091" y="392546"/>
                  </a:lnTo>
                  <a:lnTo>
                    <a:pt x="61576" y="192424"/>
                  </a:lnTo>
                  <a:lnTo>
                    <a:pt x="292485" y="123152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>
              <a:solidFill>
                <a:srgbClr val="800000"/>
              </a:solidFill>
              <a:prstDash val="sysDot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" name="Picture 101"/>
            <p:cNvPicPr>
              <a:picLocks noChangeAspect="1"/>
            </p:cNvPicPr>
            <p:nvPr/>
          </p:nvPicPr>
          <p:blipFill rotWithShape="1">
            <a:blip r:embed="rId7"/>
            <a:srcRect l="-973" t="-1" r="94893" b="-18182"/>
            <a:stretch/>
          </p:blipFill>
          <p:spPr>
            <a:xfrm>
              <a:off x="7204364" y="3205017"/>
              <a:ext cx="350252" cy="294181"/>
            </a:xfrm>
            <a:prstGeom prst="rect">
              <a:avLst/>
            </a:prstGeom>
          </p:spPr>
        </p:pic>
        <p:pic>
          <p:nvPicPr>
            <p:cNvPr id="103" name="Picture 102"/>
            <p:cNvPicPr>
              <a:picLocks noChangeAspect="1"/>
            </p:cNvPicPr>
            <p:nvPr/>
          </p:nvPicPr>
          <p:blipFill rotWithShape="1">
            <a:blip r:embed="rId8"/>
            <a:srcRect r="95361"/>
            <a:stretch/>
          </p:blipFill>
          <p:spPr>
            <a:xfrm>
              <a:off x="7276715" y="3694680"/>
              <a:ext cx="267240" cy="248920"/>
            </a:xfrm>
            <a:prstGeom prst="rect">
              <a:avLst/>
            </a:prstGeom>
          </p:spPr>
        </p:pic>
      </p:grpSp>
      <p:sp>
        <p:nvSpPr>
          <p:cNvPr id="104" name="TextBox 103"/>
          <p:cNvSpPr txBox="1"/>
          <p:nvPr/>
        </p:nvSpPr>
        <p:spPr>
          <a:xfrm>
            <a:off x="93663" y="6581001"/>
            <a:ext cx="78803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chemeClr val="bg2">
                    <a:lumMod val="75000"/>
                  </a:schemeClr>
                </a:solidFill>
                <a:latin typeface="Cambria"/>
                <a:cs typeface="Cambria"/>
              </a:rPr>
              <a:t>Germogenova</a:t>
            </a:r>
            <a:r>
              <a:rPr lang="en-US" sz="1200" b="1" dirty="0">
                <a:solidFill>
                  <a:schemeClr val="bg2">
                    <a:lumMod val="75000"/>
                  </a:schemeClr>
                </a:solidFill>
                <a:latin typeface="Cambria"/>
                <a:cs typeface="Cambria"/>
              </a:rPr>
              <a:t>, T.A. (1986). </a:t>
            </a:r>
            <a:r>
              <a:rPr lang="en-US" sz="1200" b="1" i="1" dirty="0">
                <a:solidFill>
                  <a:schemeClr val="bg2">
                    <a:lumMod val="75000"/>
                  </a:schemeClr>
                </a:solidFill>
                <a:latin typeface="Cambria"/>
                <a:cs typeface="Cambria"/>
              </a:rPr>
              <a:t>Local properties of solutions to the transport equation</a:t>
            </a:r>
            <a:r>
              <a:rPr lang="en-US" sz="1200" b="1" dirty="0">
                <a:solidFill>
                  <a:schemeClr val="bg2">
                    <a:lumMod val="75000"/>
                  </a:schemeClr>
                </a:solidFill>
                <a:latin typeface="Cambria"/>
                <a:cs typeface="Cambria"/>
              </a:rPr>
              <a:t>. Moscow: </a:t>
            </a:r>
            <a:r>
              <a:rPr lang="en-US" sz="1200" b="1" dirty="0" err="1" smtClean="0">
                <a:solidFill>
                  <a:schemeClr val="bg2">
                    <a:lumMod val="75000"/>
                  </a:schemeClr>
                </a:solidFill>
                <a:latin typeface="Cambria"/>
                <a:cs typeface="Cambria"/>
              </a:rPr>
              <a:t>Nauka</a:t>
            </a:r>
            <a:r>
              <a:rPr lang="en-US" sz="1200" b="1" dirty="0">
                <a:solidFill>
                  <a:schemeClr val="bg2">
                    <a:lumMod val="75000"/>
                  </a:schemeClr>
                </a:solidFill>
                <a:latin typeface="Cambria"/>
                <a:cs typeface="Cambria"/>
              </a:rPr>
              <a:t> </a:t>
            </a:r>
            <a:r>
              <a:rPr lang="en-US" sz="1200" b="1" dirty="0" smtClean="0">
                <a:solidFill>
                  <a:schemeClr val="bg2">
                    <a:lumMod val="75000"/>
                  </a:schemeClr>
                </a:solidFill>
                <a:latin typeface="Cambria"/>
                <a:cs typeface="Cambria"/>
              </a:rPr>
              <a:t>(in Russian)</a:t>
            </a:r>
            <a:endParaRPr lang="en-US" sz="1200" b="1" dirty="0">
              <a:solidFill>
                <a:schemeClr val="bg2">
                  <a:lumMod val="75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93663" y="5399960"/>
            <a:ext cx="89056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In developing inverse techniques, special emphasis should be given to the standard problem </a:t>
            </a:r>
            <a:endParaRPr lang="en-US" sz="2800" b="1" i="1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57906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758238" y="6381750"/>
            <a:ext cx="385762" cy="476250"/>
          </a:xfrm>
          <a:noFill/>
        </p:spPr>
        <p:txBody>
          <a:bodyPr/>
          <a:lstStyle/>
          <a:p>
            <a:fld id="{5BA3FE74-C18D-42E2-A957-2E135CAAD96C}" type="slidenum">
              <a:rPr lang="en-US" altLang="zh-CN"/>
              <a:pPr/>
              <a:t>4</a:t>
            </a:fld>
            <a:endParaRPr lang="en-US" altLang="zh-C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8754"/>
          <a:stretch/>
        </p:blipFill>
        <p:spPr>
          <a:xfrm>
            <a:off x="1926377" y="317498"/>
            <a:ext cx="5356402" cy="806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036" descr="overstory"/>
          <p:cNvPicPr preferRelativeResize="0">
            <a:picLocks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627"/>
          <a:stretch/>
        </p:blipFill>
        <p:spPr bwMode="auto">
          <a:xfrm>
            <a:off x="24390" y="458981"/>
            <a:ext cx="1761307" cy="1684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8" descr="Fig_2b1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447" y="409071"/>
            <a:ext cx="1797553" cy="167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6884268"/>
              </p:ext>
            </p:extLst>
          </p:nvPr>
        </p:nvGraphicFramePr>
        <p:xfrm>
          <a:off x="7382356" y="420690"/>
          <a:ext cx="1746250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9" name="Picture" r:id="rId7" imgW="2628900" imgH="3543300" progId="Word.Picture.8">
                  <p:embed/>
                </p:oleObj>
              </mc:Choice>
              <mc:Fallback>
                <p:oleObj name="Picture" r:id="rId7" imgW="2628900" imgH="354330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2356" y="420690"/>
                        <a:ext cx="1746250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9"/>
          <p:cNvGrpSpPr>
            <a:grpSpLocks/>
          </p:cNvGrpSpPr>
          <p:nvPr/>
        </p:nvGrpSpPr>
        <p:grpSpPr bwMode="auto">
          <a:xfrm>
            <a:off x="7379082" y="460520"/>
            <a:ext cx="1734129" cy="1686935"/>
            <a:chOff x="4464" y="2859"/>
            <a:chExt cx="1056" cy="1029"/>
          </a:xfrm>
        </p:grpSpPr>
        <p:sp>
          <p:nvSpPr>
            <p:cNvPr id="11" name="Rectangle 95"/>
            <p:cNvSpPr>
              <a:spLocks noChangeArrowheads="1"/>
            </p:cNvSpPr>
            <p:nvPr/>
          </p:nvSpPr>
          <p:spPr bwMode="auto">
            <a:xfrm>
              <a:off x="4464" y="2859"/>
              <a:ext cx="1056" cy="1029"/>
            </a:xfrm>
            <a:prstGeom prst="rect">
              <a:avLst/>
            </a:prstGeom>
            <a:solidFill>
              <a:srgbClr val="FF0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" name="Text Box 96"/>
            <p:cNvSpPr txBox="1">
              <a:spLocks noChangeArrowheads="1"/>
            </p:cNvSpPr>
            <p:nvPr/>
          </p:nvSpPr>
          <p:spPr bwMode="auto">
            <a:xfrm>
              <a:off x="4476" y="3283"/>
              <a:ext cx="100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en-US" sz="1600" b="1" dirty="0"/>
                <a:t>Mean</a:t>
              </a:r>
              <a:r>
                <a:rPr lang="en-US" altLang="en-US" sz="1600" b="1" dirty="0">
                  <a:solidFill>
                    <a:srgbClr val="CC0066"/>
                  </a:solidFill>
                </a:rPr>
                <a:t> </a:t>
              </a:r>
              <a:r>
                <a:rPr lang="en-US" altLang="en-US" sz="1600" b="1" dirty="0" smtClean="0"/>
                <a:t> Intensity</a:t>
              </a:r>
              <a:endParaRPr lang="en-US" altLang="en-US" sz="1600" b="1" dirty="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9"/>
          <a:srcRect r="82361"/>
          <a:stretch/>
        </p:blipFill>
        <p:spPr>
          <a:xfrm>
            <a:off x="6268413" y="1032163"/>
            <a:ext cx="1016133" cy="275590"/>
          </a:xfrm>
          <a:prstGeom prst="rect">
            <a:avLst/>
          </a:prstGeom>
        </p:spPr>
      </p:pic>
      <p:sp>
        <p:nvSpPr>
          <p:cNvPr id="18" name="Cross 17"/>
          <p:cNvSpPr/>
          <p:nvPr/>
        </p:nvSpPr>
        <p:spPr>
          <a:xfrm rot="2988946">
            <a:off x="6480849" y="969819"/>
            <a:ext cx="431031" cy="446424"/>
          </a:xfrm>
          <a:prstGeom prst="plus">
            <a:avLst>
              <a:gd name="adj" fmla="val 50000"/>
            </a:avLst>
          </a:prstGeom>
          <a:ln w="539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824182" y="1402772"/>
            <a:ext cx="5534121" cy="768604"/>
            <a:chOff x="1824182" y="1425863"/>
            <a:chExt cx="5534121" cy="768604"/>
          </a:xfrm>
        </p:grpSpPr>
        <p:sp>
          <p:nvSpPr>
            <p:cNvPr id="20" name="Rectangle 19"/>
            <p:cNvSpPr/>
            <p:nvPr/>
          </p:nvSpPr>
          <p:spPr>
            <a:xfrm>
              <a:off x="1824182" y="1439333"/>
              <a:ext cx="5534121" cy="7235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10"/>
            <a:srcRect r="52900"/>
            <a:stretch/>
          </p:blipFill>
          <p:spPr>
            <a:xfrm>
              <a:off x="4675140" y="1425863"/>
              <a:ext cx="2635777" cy="768604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847273" y="1627612"/>
              <a:ext cx="2824788" cy="430887"/>
            </a:xfrm>
            <a:prstGeom prst="rect">
              <a:avLst/>
            </a:prstGeom>
            <a:noFill/>
          </p:spPr>
          <p:txBody>
            <a:bodyPr wrap="square" lIns="0" tIns="0" bIns="0" rtlCol="0">
              <a:spAutoFit/>
            </a:bodyPr>
            <a:lstStyle/>
            <a:p>
              <a:r>
                <a:rPr lang="en-US" sz="1400" b="1" dirty="0" smtClean="0">
                  <a:solidFill>
                    <a:srgbClr val="FF0066"/>
                  </a:solidFill>
                  <a:latin typeface="Cambria"/>
                  <a:cs typeface="Cambria"/>
                </a:rPr>
                <a:t>mean intensity emanating from heterogeneous vegetation pixels </a:t>
              </a:r>
              <a:endParaRPr lang="en-US" sz="1400" b="1" dirty="0">
                <a:solidFill>
                  <a:srgbClr val="FF0066"/>
                </a:solidFill>
                <a:latin typeface="Cambria"/>
                <a:cs typeface="Cambria"/>
              </a:endParaRPr>
            </a:p>
          </p:txBody>
        </p:sp>
      </p:grp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02310"/>
          </a:xfrm>
          <a:solidFill>
            <a:srgbClr val="008000"/>
          </a:solidFill>
        </p:spPr>
        <p:txBody>
          <a:bodyPr lIns="0" tIns="0" rIns="0" bIns="0"/>
          <a:lstStyle/>
          <a:p>
            <a:pPr eaLnBrk="1" hangingPunct="1"/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3D EFFECTS IN REMOTE SENSING DATA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586876" y="2198021"/>
            <a:ext cx="6479549" cy="523220"/>
            <a:chOff x="109057" y="2128748"/>
            <a:chExt cx="6479549" cy="523220"/>
          </a:xfrm>
        </p:grpSpPr>
        <p:sp>
          <p:nvSpPr>
            <p:cNvPr id="105" name="TextBox 104"/>
            <p:cNvSpPr txBox="1"/>
            <p:nvPr/>
          </p:nvSpPr>
          <p:spPr>
            <a:xfrm>
              <a:off x="109057" y="2128748"/>
              <a:ext cx="64795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Can we derive equation for   ? </a:t>
              </a:r>
              <a:endParaRPr lang="en-US" sz="2800" b="1" i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11"/>
            <a:srcRect r="96203"/>
            <a:stretch/>
          </p:blipFill>
          <p:spPr>
            <a:xfrm>
              <a:off x="4959927" y="2160924"/>
              <a:ext cx="404861" cy="477158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5617259" y="3317393"/>
            <a:ext cx="3557529" cy="2796191"/>
            <a:chOff x="5617259" y="3317393"/>
            <a:chExt cx="3557529" cy="279619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617259" y="3317393"/>
              <a:ext cx="3557529" cy="2796191"/>
            </a:xfrm>
            <a:prstGeom prst="rect">
              <a:avLst/>
            </a:prstGeom>
          </p:spPr>
        </p:pic>
        <p:grpSp>
          <p:nvGrpSpPr>
            <p:cNvPr id="3" name="Group 2"/>
            <p:cNvGrpSpPr/>
            <p:nvPr/>
          </p:nvGrpSpPr>
          <p:grpSpPr>
            <a:xfrm>
              <a:off x="7835517" y="3733031"/>
              <a:ext cx="946726" cy="1331576"/>
              <a:chOff x="4056304" y="3548303"/>
              <a:chExt cx="1031393" cy="1423939"/>
            </a:xfrm>
          </p:grpSpPr>
          <p:sp>
            <p:nvSpPr>
              <p:cNvPr id="34" name="Can 33"/>
              <p:cNvSpPr/>
              <p:nvPr/>
            </p:nvSpPr>
            <p:spPr>
              <a:xfrm>
                <a:off x="4056304" y="3548303"/>
                <a:ext cx="1031393" cy="1423939"/>
              </a:xfrm>
              <a:prstGeom prst="can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>
                <a:spLocks noChangeAspect="1"/>
              </p:cNvSpPr>
              <p:nvPr/>
            </p:nvSpPr>
            <p:spPr>
              <a:xfrm>
                <a:off x="4140971" y="3840789"/>
                <a:ext cx="177800" cy="91594"/>
              </a:xfrm>
              <a:prstGeom prst="ellipse">
                <a:avLst/>
              </a:prstGeom>
              <a:solidFill>
                <a:srgbClr val="0071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>
                <a:spLocks noChangeAspect="1"/>
              </p:cNvSpPr>
              <p:nvPr/>
            </p:nvSpPr>
            <p:spPr>
              <a:xfrm rot="2639199">
                <a:off x="4487022" y="3902961"/>
                <a:ext cx="177800" cy="91594"/>
              </a:xfrm>
              <a:prstGeom prst="ellipse">
                <a:avLst/>
              </a:prstGeom>
              <a:solidFill>
                <a:srgbClr val="0071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>
                <a:spLocks noChangeAspect="1"/>
              </p:cNvSpPr>
              <p:nvPr/>
            </p:nvSpPr>
            <p:spPr>
              <a:xfrm rot="2764388">
                <a:off x="4309940" y="4070282"/>
                <a:ext cx="177800" cy="91594"/>
              </a:xfrm>
              <a:prstGeom prst="ellipse">
                <a:avLst/>
              </a:prstGeom>
              <a:solidFill>
                <a:srgbClr val="0071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>
                <a:spLocks noChangeAspect="1"/>
              </p:cNvSpPr>
              <p:nvPr/>
            </p:nvSpPr>
            <p:spPr>
              <a:xfrm rot="20397888" flipV="1">
                <a:off x="4800590" y="3979103"/>
                <a:ext cx="177800" cy="98936"/>
              </a:xfrm>
              <a:prstGeom prst="ellipse">
                <a:avLst/>
              </a:prstGeom>
              <a:solidFill>
                <a:srgbClr val="0071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>
                <a:spLocks noChangeAspect="1"/>
              </p:cNvSpPr>
              <p:nvPr/>
            </p:nvSpPr>
            <p:spPr>
              <a:xfrm>
                <a:off x="4488874" y="4481176"/>
                <a:ext cx="177800" cy="91594"/>
              </a:xfrm>
              <a:prstGeom prst="ellipse">
                <a:avLst/>
              </a:prstGeom>
              <a:solidFill>
                <a:srgbClr val="0071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/>
              <p:cNvSpPr>
                <a:spLocks noChangeAspect="1"/>
              </p:cNvSpPr>
              <p:nvPr/>
            </p:nvSpPr>
            <p:spPr>
              <a:xfrm rot="20395596">
                <a:off x="4250464" y="4700186"/>
                <a:ext cx="177800" cy="91594"/>
              </a:xfrm>
              <a:prstGeom prst="ellipse">
                <a:avLst/>
              </a:prstGeom>
              <a:solidFill>
                <a:srgbClr val="0071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>
                <a:spLocks noChangeAspect="1"/>
              </p:cNvSpPr>
              <p:nvPr/>
            </p:nvSpPr>
            <p:spPr>
              <a:xfrm rot="2368114">
                <a:off x="4790210" y="4749301"/>
                <a:ext cx="177800" cy="91594"/>
              </a:xfrm>
              <a:prstGeom prst="ellipse">
                <a:avLst/>
              </a:prstGeom>
              <a:solidFill>
                <a:srgbClr val="0071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>
                <a:spLocks noChangeAspect="1"/>
              </p:cNvSpPr>
              <p:nvPr/>
            </p:nvSpPr>
            <p:spPr>
              <a:xfrm rot="2711347">
                <a:off x="4176918" y="4353725"/>
                <a:ext cx="177800" cy="91594"/>
              </a:xfrm>
              <a:prstGeom prst="ellipse">
                <a:avLst/>
              </a:prstGeom>
              <a:solidFill>
                <a:srgbClr val="0071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>
                <a:spLocks noChangeAspect="1"/>
              </p:cNvSpPr>
              <p:nvPr/>
            </p:nvSpPr>
            <p:spPr>
              <a:xfrm>
                <a:off x="4681298" y="4296449"/>
                <a:ext cx="177800" cy="91594"/>
              </a:xfrm>
              <a:prstGeom prst="ellipse">
                <a:avLst/>
              </a:prstGeom>
              <a:solidFill>
                <a:srgbClr val="0071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4" name="TextBox 43"/>
          <p:cNvSpPr txBox="1"/>
          <p:nvPr/>
        </p:nvSpPr>
        <p:spPr>
          <a:xfrm>
            <a:off x="3133968" y="5028619"/>
            <a:ext cx="2731124" cy="877163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18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SRTE can reproduce all 3D effects reported in literature</a:t>
            </a:r>
            <a:endParaRPr lang="en-US" sz="1800" b="1" i="1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132668" y="3434154"/>
            <a:ext cx="253846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" b="1" dirty="0" smtClean="0">
                <a:solidFill>
                  <a:srgbClr val="FF0066"/>
                </a:solidFill>
                <a:latin typeface="Comic Sans MS"/>
                <a:cs typeface="Comic Sans MS"/>
              </a:rPr>
              <a:t>Parameterization of 3D clumped canopy structure:</a:t>
            </a:r>
          </a:p>
          <a:p>
            <a:r>
              <a:rPr lang="en-US" sz="1500" b="1" smtClean="0">
                <a:solidFill>
                  <a:srgbClr val="FF0066"/>
                </a:solidFill>
                <a:latin typeface="Comic Sans MS"/>
                <a:cs typeface="Comic Sans MS"/>
              </a:rPr>
              <a:t>Conditional </a:t>
            </a:r>
            <a:r>
              <a:rPr lang="en-US" sz="1500" b="1" dirty="0" smtClean="0">
                <a:solidFill>
                  <a:srgbClr val="FF0066"/>
                </a:solidFill>
                <a:latin typeface="Comic Sans MS"/>
                <a:cs typeface="Comic Sans MS"/>
              </a:rPr>
              <a:t>Pair Correlation Function</a:t>
            </a:r>
            <a:endParaRPr lang="en-US" sz="1500" b="1" dirty="0">
              <a:solidFill>
                <a:srgbClr val="FF0066"/>
              </a:solidFill>
              <a:latin typeface="Comic Sans MS"/>
              <a:cs typeface="Comic Sans M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710272" y="4396573"/>
            <a:ext cx="1179176" cy="347903"/>
            <a:chOff x="3531370" y="4177915"/>
            <a:chExt cx="1179176" cy="34790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13"/>
            <a:srcRect t="3425" r="86476"/>
            <a:stretch/>
          </p:blipFill>
          <p:spPr>
            <a:xfrm>
              <a:off x="3597563" y="4194847"/>
              <a:ext cx="1112983" cy="282095"/>
            </a:xfrm>
            <a:prstGeom prst="rect">
              <a:avLst/>
            </a:prstGeom>
          </p:spPr>
        </p:pic>
        <p:sp>
          <p:nvSpPr>
            <p:cNvPr id="48" name="Rectangle 47"/>
            <p:cNvSpPr/>
            <p:nvPr/>
          </p:nvSpPr>
          <p:spPr>
            <a:xfrm>
              <a:off x="3531370" y="4177915"/>
              <a:ext cx="1132994" cy="347903"/>
            </a:xfrm>
            <a:prstGeom prst="rect">
              <a:avLst/>
            </a:prstGeom>
            <a:solidFill>
              <a:srgbClr val="FF0066">
                <a:alpha val="4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6182" y="3502121"/>
            <a:ext cx="3032606" cy="2434797"/>
            <a:chOff x="46182" y="3502121"/>
            <a:chExt cx="3032606" cy="2434797"/>
          </a:xfrm>
        </p:grpSpPr>
        <p:grpSp>
          <p:nvGrpSpPr>
            <p:cNvPr id="28677" name="Group 28676"/>
            <p:cNvGrpSpPr/>
            <p:nvPr/>
          </p:nvGrpSpPr>
          <p:grpSpPr>
            <a:xfrm>
              <a:off x="46182" y="3502121"/>
              <a:ext cx="3032606" cy="2162849"/>
              <a:chOff x="46182" y="3471333"/>
              <a:chExt cx="3032606" cy="2162849"/>
            </a:xfrm>
          </p:grpSpPr>
          <p:sp>
            <p:nvSpPr>
              <p:cNvPr id="28675" name="Rectangle 28674"/>
              <p:cNvSpPr/>
              <p:nvPr/>
            </p:nvSpPr>
            <p:spPr>
              <a:xfrm>
                <a:off x="46182" y="3471333"/>
                <a:ext cx="3032606" cy="21628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673" name="Group 28672"/>
              <p:cNvGrpSpPr/>
              <p:nvPr/>
            </p:nvGrpSpPr>
            <p:grpSpPr>
              <a:xfrm>
                <a:off x="49259" y="3482494"/>
                <a:ext cx="2969051" cy="2111221"/>
                <a:chOff x="49259" y="3482494"/>
                <a:chExt cx="2969051" cy="2111221"/>
              </a:xfrm>
            </p:grpSpPr>
            <p:pic>
              <p:nvPicPr>
                <p:cNvPr id="29" name="Picture 28"/>
                <p:cNvPicPr>
                  <a:picLocks noChangeAspect="1"/>
                </p:cNvPicPr>
                <p:nvPr/>
              </p:nvPicPr>
              <p:blipFill rotWithShape="1">
                <a:blip r:embed="rId14"/>
                <a:srcRect r="58511"/>
                <a:stretch/>
              </p:blipFill>
              <p:spPr>
                <a:xfrm>
                  <a:off x="49259" y="3482494"/>
                  <a:ext cx="2219346" cy="602615"/>
                </a:xfrm>
                <a:prstGeom prst="rect">
                  <a:avLst/>
                </a:prstGeom>
              </p:spPr>
            </p:pic>
            <p:pic>
              <p:nvPicPr>
                <p:cNvPr id="30" name="Picture 29"/>
                <p:cNvPicPr>
                  <a:picLocks noChangeAspect="1"/>
                </p:cNvPicPr>
                <p:nvPr/>
              </p:nvPicPr>
              <p:blipFill rotWithShape="1">
                <a:blip r:embed="rId15"/>
                <a:srcRect r="56641"/>
                <a:stretch/>
              </p:blipFill>
              <p:spPr>
                <a:xfrm>
                  <a:off x="264779" y="3981777"/>
                  <a:ext cx="2319377" cy="602615"/>
                </a:xfrm>
                <a:prstGeom prst="rect">
                  <a:avLst/>
                </a:prstGeom>
              </p:spPr>
            </p:pic>
            <p:pic>
              <p:nvPicPr>
                <p:cNvPr id="31" name="Picture 30"/>
                <p:cNvPicPr>
                  <a:picLocks noChangeAspect="1"/>
                </p:cNvPicPr>
                <p:nvPr/>
              </p:nvPicPr>
              <p:blipFill rotWithShape="1">
                <a:blip r:embed="rId16"/>
                <a:srcRect r="50468"/>
                <a:stretch/>
              </p:blipFill>
              <p:spPr>
                <a:xfrm>
                  <a:off x="87746" y="4544677"/>
                  <a:ext cx="2649585" cy="602615"/>
                </a:xfrm>
                <a:prstGeom prst="rect">
                  <a:avLst/>
                </a:prstGeom>
              </p:spPr>
            </p:pic>
            <p:pic>
              <p:nvPicPr>
                <p:cNvPr id="28672" name="Picture 28671"/>
                <p:cNvPicPr>
                  <a:picLocks noChangeAspect="1"/>
                </p:cNvPicPr>
                <p:nvPr/>
              </p:nvPicPr>
              <p:blipFill rotWithShape="1">
                <a:blip r:embed="rId17"/>
                <a:srcRect r="49532"/>
                <a:stretch/>
              </p:blipFill>
              <p:spPr>
                <a:xfrm>
                  <a:off x="318655" y="4991100"/>
                  <a:ext cx="2699655" cy="602615"/>
                </a:xfrm>
                <a:prstGeom prst="rect">
                  <a:avLst/>
                </a:prstGeom>
              </p:spPr>
            </p:pic>
          </p:grpSp>
        </p:grpSp>
        <p:sp>
          <p:nvSpPr>
            <p:cNvPr id="7" name="Rectangle 6"/>
            <p:cNvSpPr/>
            <p:nvPr/>
          </p:nvSpPr>
          <p:spPr>
            <a:xfrm>
              <a:off x="608061" y="5218545"/>
              <a:ext cx="715818" cy="253999"/>
            </a:xfrm>
            <a:prstGeom prst="rect">
              <a:avLst/>
            </a:prstGeom>
            <a:solidFill>
              <a:srgbClr val="FF0066">
                <a:alpha val="4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276158" y="4770582"/>
              <a:ext cx="715818" cy="253999"/>
            </a:xfrm>
            <a:prstGeom prst="rect">
              <a:avLst/>
            </a:prstGeom>
            <a:solidFill>
              <a:srgbClr val="FF0066">
                <a:alpha val="4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3878" y="5659919"/>
              <a:ext cx="3024909" cy="2769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800" b="1" dirty="0" smtClean="0"/>
                <a:t>Stochastic RTE</a:t>
              </a:r>
              <a:endParaRPr lang="en-US" sz="1800" b="1" dirty="0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3091" y="6086533"/>
            <a:ext cx="876684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 err="1" smtClean="0">
                <a:latin typeface="Cambria"/>
                <a:cs typeface="Cambria"/>
              </a:rPr>
              <a:t>Vainikko</a:t>
            </a:r>
            <a:r>
              <a:rPr lang="en-US" sz="1000" b="1" dirty="0">
                <a:latin typeface="Cambria"/>
                <a:cs typeface="Cambria"/>
              </a:rPr>
              <a:t>, G.M. (1973). The equations of mean radiance in broken cloudiness. Trudy MGK SSSR. </a:t>
            </a:r>
            <a:r>
              <a:rPr lang="en-US" sz="1000" b="1" i="1" dirty="0">
                <a:latin typeface="Cambria"/>
                <a:cs typeface="Cambria"/>
              </a:rPr>
              <a:t>Meteorological Investigations, 21</a:t>
            </a:r>
            <a:r>
              <a:rPr lang="en-US" sz="1000" b="1" dirty="0">
                <a:latin typeface="Cambria"/>
                <a:cs typeface="Cambria"/>
              </a:rPr>
              <a:t>, 28-37</a:t>
            </a:r>
            <a:r>
              <a:rPr lang="en-US" sz="1000" b="1" dirty="0" smtClean="0">
                <a:latin typeface="Cambria"/>
                <a:cs typeface="Cambria"/>
              </a:rPr>
              <a:t>.</a:t>
            </a:r>
          </a:p>
          <a:p>
            <a:r>
              <a:rPr lang="en-US" sz="1000" b="1" dirty="0" err="1">
                <a:latin typeface="Cambria"/>
                <a:cs typeface="Cambria"/>
              </a:rPr>
              <a:t>Titov</a:t>
            </a:r>
            <a:r>
              <a:rPr lang="en-US" sz="1000" b="1" dirty="0">
                <a:latin typeface="Cambria"/>
                <a:cs typeface="Cambria"/>
              </a:rPr>
              <a:t>, G.A. (1990). Statistical Description of Radiation Transfer in Clouds. </a:t>
            </a:r>
            <a:r>
              <a:rPr lang="en-US" sz="1000" b="1" i="1" dirty="0">
                <a:latin typeface="Cambria"/>
                <a:cs typeface="Cambria"/>
              </a:rPr>
              <a:t>Journal of the Atmospheric Sciences, 47</a:t>
            </a:r>
            <a:r>
              <a:rPr lang="en-US" sz="1000" b="1" dirty="0">
                <a:latin typeface="Cambria"/>
                <a:cs typeface="Cambria"/>
              </a:rPr>
              <a:t>, 24-38</a:t>
            </a:r>
            <a:r>
              <a:rPr lang="en-US" sz="1000" b="1" dirty="0" smtClean="0">
                <a:latin typeface="Cambria"/>
                <a:cs typeface="Cambria"/>
              </a:rPr>
              <a:t>.</a:t>
            </a:r>
          </a:p>
          <a:p>
            <a:r>
              <a:rPr lang="en-US" sz="1000" b="1" dirty="0" err="1" smtClean="0">
                <a:latin typeface="Cambria"/>
                <a:cs typeface="Cambria"/>
              </a:rPr>
              <a:t>Stoyan</a:t>
            </a:r>
            <a:r>
              <a:rPr lang="en-US" sz="1000" b="1" dirty="0">
                <a:latin typeface="Cambria"/>
                <a:cs typeface="Cambria"/>
              </a:rPr>
              <a:t>, D., Kendal, W.S., &amp; </a:t>
            </a:r>
            <a:r>
              <a:rPr lang="en-US" sz="1000" b="1" dirty="0" err="1">
                <a:latin typeface="Cambria"/>
                <a:cs typeface="Cambria"/>
              </a:rPr>
              <a:t>Mecke</a:t>
            </a:r>
            <a:r>
              <a:rPr lang="en-US" sz="1000" b="1" dirty="0">
                <a:latin typeface="Cambria"/>
                <a:cs typeface="Cambria"/>
              </a:rPr>
              <a:t>, J. (1995). </a:t>
            </a:r>
            <a:r>
              <a:rPr lang="en-US" sz="1000" b="1" i="1" dirty="0">
                <a:latin typeface="Cambria"/>
                <a:cs typeface="Cambria"/>
              </a:rPr>
              <a:t>Stochastic geometry and its applications</a:t>
            </a:r>
            <a:r>
              <a:rPr lang="en-US" sz="1000" b="1" dirty="0">
                <a:latin typeface="Cambria"/>
                <a:cs typeface="Cambria"/>
              </a:rPr>
              <a:t>. New York: John Wiley &amp; Sons</a:t>
            </a:r>
            <a:r>
              <a:rPr lang="en-US" sz="1000" b="1" dirty="0" smtClean="0">
                <a:latin typeface="Cambria"/>
                <a:cs typeface="Cambria"/>
              </a:rPr>
              <a:t>.</a:t>
            </a:r>
          </a:p>
          <a:p>
            <a:r>
              <a:rPr lang="en-US" sz="1000" b="1" dirty="0">
                <a:latin typeface="Cambria"/>
                <a:cs typeface="Cambria"/>
              </a:rPr>
              <a:t>Huang et al. (2008). Stochastic transport theory for investigating the three-dimensional canopy structure from space measurements. </a:t>
            </a:r>
            <a:r>
              <a:rPr lang="en-US" sz="1000" b="1" i="1" dirty="0">
                <a:latin typeface="Cambria"/>
                <a:cs typeface="Cambria"/>
              </a:rPr>
              <a:t>Remote </a:t>
            </a:r>
            <a:r>
              <a:rPr lang="en-US" sz="1000" b="1" i="1" dirty="0" smtClean="0">
                <a:latin typeface="Cambria"/>
                <a:cs typeface="Cambria"/>
              </a:rPr>
              <a:t>Sens. Environ.2</a:t>
            </a:r>
            <a:r>
              <a:rPr lang="en-US" sz="1000" b="1" dirty="0">
                <a:latin typeface="Cambria"/>
                <a:cs typeface="Cambria"/>
              </a:rPr>
              <a:t>, 35-50.</a:t>
            </a:r>
          </a:p>
          <a:p>
            <a:endParaRPr lang="en-US" sz="1000" b="1" dirty="0">
              <a:solidFill>
                <a:schemeClr val="bg1">
                  <a:lumMod val="65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7758" y="2716798"/>
            <a:ext cx="900545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100" b="1" i="1" dirty="0" err="1" smtClean="0">
                <a:latin typeface="Cambria"/>
                <a:cs typeface="Cambria"/>
              </a:rPr>
              <a:t>Vainikko</a:t>
            </a:r>
            <a:r>
              <a:rPr lang="en-US" sz="2100" b="1" i="1" dirty="0" smtClean="0">
                <a:latin typeface="Cambria"/>
                <a:cs typeface="Cambria"/>
              </a:rPr>
              <a:t> (1973): Mean intensity satisfies a simple system of equations</a:t>
            </a:r>
          </a:p>
          <a:p>
            <a:r>
              <a:rPr lang="en-US" sz="2100" b="1" i="1" dirty="0" err="1" smtClean="0">
                <a:latin typeface="Cambria"/>
                <a:cs typeface="Cambria"/>
              </a:rPr>
              <a:t>Titov</a:t>
            </a:r>
            <a:r>
              <a:rPr lang="en-US" sz="2100" b="1" i="1" dirty="0">
                <a:latin typeface="Cambria"/>
                <a:cs typeface="Cambria"/>
              </a:rPr>
              <a:t> </a:t>
            </a:r>
            <a:r>
              <a:rPr lang="en-US" sz="2100" b="1" i="1" dirty="0" smtClean="0">
                <a:latin typeface="Cambria"/>
                <a:cs typeface="Cambria"/>
              </a:rPr>
              <a:t>(1990): Physical processes in clouds as stochastic process</a:t>
            </a:r>
            <a:endParaRPr lang="en-US" sz="2100" b="1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18459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6350"/>
            <a:ext cx="9144000" cy="379413"/>
          </a:xfrm>
          <a:solidFill>
            <a:srgbClr val="008000"/>
          </a:solidFill>
        </p:spPr>
        <p:txBody>
          <a:bodyPr lIns="0" tIns="0" rIns="0" bIns="0"/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LEAF AND CANOPY SPECTRAL REFLECTANCE </a:t>
            </a: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0" y="334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334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16389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8729663" y="6381750"/>
            <a:ext cx="412750" cy="476250"/>
          </a:xfrm>
          <a:noFill/>
        </p:spPr>
        <p:txBody>
          <a:bodyPr/>
          <a:lstStyle/>
          <a:p>
            <a:fld id="{3F484128-F735-46ED-A8AE-3ED23C5D90B1}" type="slidenum">
              <a:rPr lang="en-US" altLang="zh-CN"/>
              <a:pPr/>
              <a:t>5</a:t>
            </a:fld>
            <a:endParaRPr lang="en-US" altLang="zh-CN"/>
          </a:p>
        </p:txBody>
      </p:sp>
      <p:grpSp>
        <p:nvGrpSpPr>
          <p:cNvPr id="4" name="Group 3"/>
          <p:cNvGrpSpPr/>
          <p:nvPr/>
        </p:nvGrpSpPr>
        <p:grpSpPr>
          <a:xfrm>
            <a:off x="6946900" y="595313"/>
            <a:ext cx="2200274" cy="1699929"/>
            <a:chOff x="6942139" y="998538"/>
            <a:chExt cx="2200274" cy="1699929"/>
          </a:xfrm>
        </p:grpSpPr>
        <p:pic>
          <p:nvPicPr>
            <p:cNvPr id="16395" name="Picture 14" descr="Aspen_leaf_2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2139" y="998538"/>
              <a:ext cx="2200274" cy="1693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4" name="TextBox 33"/>
            <p:cNvSpPr txBox="1">
              <a:spLocks noChangeArrowheads="1"/>
            </p:cNvSpPr>
            <p:nvPr/>
          </p:nvSpPr>
          <p:spPr bwMode="auto">
            <a:xfrm>
              <a:off x="6968066" y="2421468"/>
              <a:ext cx="136683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800" b="1" dirty="0" smtClean="0">
                  <a:solidFill>
                    <a:schemeClr val="bg1"/>
                  </a:solidFill>
                </a:rPr>
                <a:t>aspen leaf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0" name="Straight Arrow Connector 29"/>
          <p:cNvCxnSpPr/>
          <p:nvPr/>
        </p:nvCxnSpPr>
        <p:spPr bwMode="auto">
          <a:xfrm flipV="1">
            <a:off x="1041400" y="1042195"/>
            <a:ext cx="5918186" cy="11905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054100" y="608013"/>
            <a:ext cx="5892800" cy="3849687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282700" y="657781"/>
            <a:ext cx="2743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latin typeface="Cambria"/>
                <a:cs typeface="Cambria"/>
              </a:rPr>
              <a:t>leaf properties</a:t>
            </a:r>
            <a:endParaRPr lang="en-US" b="1" dirty="0">
              <a:latin typeface="Cambria"/>
              <a:cs typeface="Cambria"/>
            </a:endParaRPr>
          </a:p>
        </p:txBody>
      </p:sp>
      <p:pic>
        <p:nvPicPr>
          <p:cNvPr id="7" name="Picture 6" descr="Leaf_BRF_spectr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752"/>
            <a:ext cx="7286479" cy="495604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940550" y="2288644"/>
            <a:ext cx="2203450" cy="2143656"/>
            <a:chOff x="6940550" y="2288644"/>
            <a:chExt cx="2203450" cy="2143656"/>
          </a:xfrm>
        </p:grpSpPr>
        <p:pic>
          <p:nvPicPr>
            <p:cNvPr id="34" name="Picture 30" descr="AspenForest.jpg"/>
            <p:cNvPicPr>
              <a:picLocks noChangeAspect="1"/>
            </p:cNvPicPr>
            <p:nvPr/>
          </p:nvPicPr>
          <p:blipFill rotWithShape="1">
            <a:blip r:embed="rId5"/>
            <a:srcRect r="32214"/>
            <a:stretch/>
          </p:blipFill>
          <p:spPr bwMode="auto">
            <a:xfrm>
              <a:off x="6940550" y="2288644"/>
              <a:ext cx="2203450" cy="2143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Group 8"/>
            <p:cNvGrpSpPr/>
            <p:nvPr/>
          </p:nvGrpSpPr>
          <p:grpSpPr>
            <a:xfrm>
              <a:off x="6959600" y="2312988"/>
              <a:ext cx="1007821" cy="609068"/>
              <a:chOff x="6960129" y="2693988"/>
              <a:chExt cx="1007821" cy="609068"/>
            </a:xfrm>
          </p:grpSpPr>
          <p:pic>
            <p:nvPicPr>
              <p:cNvPr id="35" name="Picture 13" descr="AVIRIS_swath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9380" t="1944" r="11844" b="20370"/>
              <a:stretch>
                <a:fillRect/>
              </a:stretch>
            </p:blipFill>
            <p:spPr bwMode="auto">
              <a:xfrm>
                <a:off x="6960129" y="2693988"/>
                <a:ext cx="1007821" cy="6090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7" name="TextBox 24"/>
              <p:cNvSpPr txBox="1">
                <a:spLocks noChangeArrowheads="1"/>
              </p:cNvSpPr>
              <p:nvPr/>
            </p:nvSpPr>
            <p:spPr bwMode="auto">
              <a:xfrm>
                <a:off x="7368548" y="2701924"/>
                <a:ext cx="57400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en-US" sz="1100" b="1" dirty="0">
                    <a:solidFill>
                      <a:schemeClr val="bg1"/>
                    </a:solidFill>
                  </a:rPr>
                  <a:t>NASA </a:t>
                </a:r>
              </a:p>
              <a:p>
                <a:pPr algn="ctr"/>
                <a:r>
                  <a:rPr lang="en-US" sz="1100" b="1" dirty="0">
                    <a:solidFill>
                      <a:schemeClr val="bg1"/>
                    </a:solidFill>
                  </a:rPr>
                  <a:t>AVIRIS</a:t>
                </a:r>
              </a:p>
            </p:txBody>
          </p:sp>
        </p:grpSp>
        <p:sp>
          <p:nvSpPr>
            <p:cNvPr id="33" name="TextBox 24"/>
            <p:cNvSpPr txBox="1">
              <a:spLocks noChangeArrowheads="1"/>
            </p:cNvSpPr>
            <p:nvPr/>
          </p:nvSpPr>
          <p:spPr bwMode="auto">
            <a:xfrm>
              <a:off x="6976533" y="4120092"/>
              <a:ext cx="185419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800" b="1" dirty="0">
                  <a:solidFill>
                    <a:schemeClr val="bg1"/>
                  </a:solidFill>
                </a:rPr>
                <a:t>a</a:t>
              </a:r>
              <a:r>
                <a:rPr lang="en-US" sz="1800" b="1" dirty="0" smtClean="0">
                  <a:solidFill>
                    <a:schemeClr val="bg1"/>
                  </a:solidFill>
                </a:rPr>
                <a:t>spen canopy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Line 14"/>
          <p:cNvSpPr>
            <a:spLocks noChangeShapeType="1"/>
          </p:cNvSpPr>
          <p:nvPr/>
        </p:nvSpPr>
        <p:spPr bwMode="auto">
          <a:xfrm>
            <a:off x="4740274" y="781050"/>
            <a:ext cx="9525" cy="2305050"/>
          </a:xfrm>
          <a:prstGeom prst="line">
            <a:avLst/>
          </a:prstGeom>
          <a:noFill/>
          <a:ln w="57150">
            <a:solidFill>
              <a:srgbClr val="FF6600"/>
            </a:solidFill>
            <a:prstDash val="sysDot"/>
            <a:round/>
            <a:headEnd type="stealth" w="med" len="med"/>
            <a:tailEnd type="stealth" w="med" len="lg"/>
          </a:ln>
        </p:spPr>
        <p:txBody>
          <a:bodyPr wrap="square" lIns="0" tIns="0" rIns="0" bIns="0">
            <a:spAutoFit/>
          </a:bodyPr>
          <a:lstStyle/>
          <a:p>
            <a:endParaRPr lang="en-US"/>
          </a:p>
        </p:txBody>
      </p:sp>
      <p:sp>
        <p:nvSpPr>
          <p:cNvPr id="42" name="Text Box 13"/>
          <p:cNvSpPr txBox="1">
            <a:spLocks noChangeArrowheads="1"/>
          </p:cNvSpPr>
          <p:nvPr/>
        </p:nvSpPr>
        <p:spPr bwMode="auto">
          <a:xfrm>
            <a:off x="4902200" y="1318256"/>
            <a:ext cx="18923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>
              <a:buFont typeface="Wingdings" pitchFamily="-110" charset="2"/>
              <a:buNone/>
              <a:defRPr/>
            </a:pPr>
            <a:r>
              <a:rPr lang="en-US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/>
                <a:ea typeface="+mn-ea"/>
                <a:cs typeface="Comic Sans MS"/>
              </a:rPr>
              <a:t>canopy </a:t>
            </a:r>
            <a:r>
              <a:rPr lang="en-US" sz="2800" b="1" dirty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/>
                <a:ea typeface="+mn-ea"/>
                <a:cs typeface="Comic Sans MS"/>
              </a:rPr>
              <a:t>structure</a:t>
            </a:r>
          </a:p>
        </p:txBody>
      </p:sp>
      <p:cxnSp>
        <p:nvCxnSpPr>
          <p:cNvPr id="22" name="Curved Connector 21"/>
          <p:cNvCxnSpPr/>
          <p:nvPr/>
        </p:nvCxnSpPr>
        <p:spPr>
          <a:xfrm rot="16200000" flipV="1">
            <a:off x="8107059" y="2225981"/>
            <a:ext cx="525828" cy="258517"/>
          </a:xfrm>
          <a:prstGeom prst="curvedConnector3">
            <a:avLst>
              <a:gd name="adj1" fmla="val 50000"/>
            </a:avLst>
          </a:prstGeom>
          <a:ln w="349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38317" y="5276809"/>
            <a:ext cx="89056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Leaf scattering and canopy reflectance are similar in shape, differ in magnitude </a:t>
            </a:r>
            <a:endParaRPr lang="en-US" sz="3200" b="1" i="1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592303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6350"/>
            <a:ext cx="9144000" cy="379413"/>
          </a:xfrm>
          <a:solidFill>
            <a:srgbClr val="008000"/>
          </a:solidFill>
        </p:spPr>
        <p:txBody>
          <a:bodyPr lIns="0" tIns="0" rIns="0" bIns="0"/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LEAF AND CANOPY SPECTRAL REFLECTANCE </a:t>
            </a: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0" y="334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334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16389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8729663" y="6381750"/>
            <a:ext cx="412750" cy="476250"/>
          </a:xfrm>
          <a:noFill/>
        </p:spPr>
        <p:txBody>
          <a:bodyPr/>
          <a:lstStyle/>
          <a:p>
            <a:fld id="{3F484128-F735-46ED-A8AE-3ED23C5D90B1}" type="slidenum">
              <a:rPr lang="en-US" altLang="zh-CN"/>
              <a:pPr/>
              <a:t>6</a:t>
            </a:fld>
            <a:endParaRPr lang="en-US" altLang="zh-CN"/>
          </a:p>
        </p:txBody>
      </p:sp>
      <p:grpSp>
        <p:nvGrpSpPr>
          <p:cNvPr id="4" name="Group 3"/>
          <p:cNvGrpSpPr/>
          <p:nvPr/>
        </p:nvGrpSpPr>
        <p:grpSpPr>
          <a:xfrm>
            <a:off x="6946900" y="595313"/>
            <a:ext cx="2200274" cy="1699929"/>
            <a:chOff x="6942139" y="998538"/>
            <a:chExt cx="2200274" cy="1699929"/>
          </a:xfrm>
        </p:grpSpPr>
        <p:pic>
          <p:nvPicPr>
            <p:cNvPr id="16395" name="Picture 14" descr="Aspen_leaf_2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2139" y="998538"/>
              <a:ext cx="2200274" cy="1693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4" name="TextBox 33"/>
            <p:cNvSpPr txBox="1">
              <a:spLocks noChangeArrowheads="1"/>
            </p:cNvSpPr>
            <p:nvPr/>
          </p:nvSpPr>
          <p:spPr bwMode="auto">
            <a:xfrm>
              <a:off x="6968066" y="2421468"/>
              <a:ext cx="136683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800" b="1" dirty="0" smtClean="0">
                  <a:solidFill>
                    <a:schemeClr val="bg1"/>
                  </a:solidFill>
                </a:rPr>
                <a:t>aspen leaf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0" name="Straight Arrow Connector 29"/>
          <p:cNvCxnSpPr/>
          <p:nvPr/>
        </p:nvCxnSpPr>
        <p:spPr bwMode="auto">
          <a:xfrm flipV="1">
            <a:off x="1041400" y="1042195"/>
            <a:ext cx="5918186" cy="11905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054100" y="608013"/>
            <a:ext cx="5892800" cy="3849687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282700" y="657781"/>
            <a:ext cx="2743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latin typeface="Cambria"/>
                <a:cs typeface="Cambria"/>
              </a:rPr>
              <a:t>leaf properties</a:t>
            </a:r>
            <a:endParaRPr lang="en-US" b="1" dirty="0">
              <a:latin typeface="Cambria"/>
              <a:cs typeface="Cambria"/>
            </a:endParaRPr>
          </a:p>
        </p:txBody>
      </p:sp>
      <p:pic>
        <p:nvPicPr>
          <p:cNvPr id="7" name="Picture 6" descr="Leaf_BRF_spectr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752"/>
            <a:ext cx="7286479" cy="495604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940550" y="2288644"/>
            <a:ext cx="2203450" cy="2143656"/>
            <a:chOff x="6940550" y="2288644"/>
            <a:chExt cx="2203450" cy="2143656"/>
          </a:xfrm>
        </p:grpSpPr>
        <p:pic>
          <p:nvPicPr>
            <p:cNvPr id="34" name="Picture 30" descr="AspenForest.jpg"/>
            <p:cNvPicPr>
              <a:picLocks noChangeAspect="1"/>
            </p:cNvPicPr>
            <p:nvPr/>
          </p:nvPicPr>
          <p:blipFill rotWithShape="1">
            <a:blip r:embed="rId5"/>
            <a:srcRect r="32214"/>
            <a:stretch/>
          </p:blipFill>
          <p:spPr bwMode="auto">
            <a:xfrm>
              <a:off x="6940550" y="2288644"/>
              <a:ext cx="2203450" cy="2143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Group 8"/>
            <p:cNvGrpSpPr/>
            <p:nvPr/>
          </p:nvGrpSpPr>
          <p:grpSpPr>
            <a:xfrm>
              <a:off x="6959600" y="2312988"/>
              <a:ext cx="1007821" cy="609068"/>
              <a:chOff x="6960129" y="2693988"/>
              <a:chExt cx="1007821" cy="609068"/>
            </a:xfrm>
          </p:grpSpPr>
          <p:pic>
            <p:nvPicPr>
              <p:cNvPr id="35" name="Picture 13" descr="AVIRIS_swath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9380" t="1944" r="11844" b="20370"/>
              <a:stretch>
                <a:fillRect/>
              </a:stretch>
            </p:blipFill>
            <p:spPr bwMode="auto">
              <a:xfrm>
                <a:off x="6960129" y="2693988"/>
                <a:ext cx="1007821" cy="6090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7" name="TextBox 24"/>
              <p:cNvSpPr txBox="1">
                <a:spLocks noChangeArrowheads="1"/>
              </p:cNvSpPr>
              <p:nvPr/>
            </p:nvSpPr>
            <p:spPr bwMode="auto">
              <a:xfrm>
                <a:off x="7368548" y="2701924"/>
                <a:ext cx="57400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en-US" sz="1100" b="1" dirty="0">
                    <a:solidFill>
                      <a:schemeClr val="bg1"/>
                    </a:solidFill>
                  </a:rPr>
                  <a:t>NASA </a:t>
                </a:r>
              </a:p>
              <a:p>
                <a:pPr algn="ctr"/>
                <a:r>
                  <a:rPr lang="en-US" sz="1100" b="1" dirty="0">
                    <a:solidFill>
                      <a:schemeClr val="bg1"/>
                    </a:solidFill>
                  </a:rPr>
                  <a:t>AVIRIS</a:t>
                </a:r>
              </a:p>
            </p:txBody>
          </p:sp>
        </p:grpSp>
        <p:sp>
          <p:nvSpPr>
            <p:cNvPr id="33" name="TextBox 24"/>
            <p:cNvSpPr txBox="1">
              <a:spLocks noChangeArrowheads="1"/>
            </p:cNvSpPr>
            <p:nvPr/>
          </p:nvSpPr>
          <p:spPr bwMode="auto">
            <a:xfrm>
              <a:off x="6976533" y="4120092"/>
              <a:ext cx="185419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800" b="1" dirty="0">
                  <a:solidFill>
                    <a:schemeClr val="bg1"/>
                  </a:solidFill>
                </a:rPr>
                <a:t>a</a:t>
              </a:r>
              <a:r>
                <a:rPr lang="en-US" sz="1800" b="1" dirty="0" smtClean="0">
                  <a:solidFill>
                    <a:schemeClr val="bg1"/>
                  </a:solidFill>
                </a:rPr>
                <a:t>spen canopy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Line 14"/>
          <p:cNvSpPr>
            <a:spLocks noChangeShapeType="1"/>
          </p:cNvSpPr>
          <p:nvPr/>
        </p:nvSpPr>
        <p:spPr bwMode="auto">
          <a:xfrm>
            <a:off x="4740274" y="781050"/>
            <a:ext cx="9525" cy="2305050"/>
          </a:xfrm>
          <a:prstGeom prst="line">
            <a:avLst/>
          </a:prstGeom>
          <a:noFill/>
          <a:ln w="57150">
            <a:solidFill>
              <a:srgbClr val="FF6600"/>
            </a:solidFill>
            <a:prstDash val="sysDot"/>
            <a:round/>
            <a:headEnd type="stealth" w="med" len="med"/>
            <a:tailEnd type="stealth" w="med" len="lg"/>
          </a:ln>
        </p:spPr>
        <p:txBody>
          <a:bodyPr wrap="square" lIns="0" tIns="0" rIns="0" bIns="0">
            <a:spAutoFit/>
          </a:bodyPr>
          <a:lstStyle/>
          <a:p>
            <a:endParaRPr lang="en-US"/>
          </a:p>
        </p:txBody>
      </p:sp>
      <p:sp>
        <p:nvSpPr>
          <p:cNvPr id="42" name="Text Box 13"/>
          <p:cNvSpPr txBox="1">
            <a:spLocks noChangeArrowheads="1"/>
          </p:cNvSpPr>
          <p:nvPr/>
        </p:nvSpPr>
        <p:spPr bwMode="auto">
          <a:xfrm>
            <a:off x="4902200" y="1318256"/>
            <a:ext cx="18923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>
              <a:buFont typeface="Wingdings" pitchFamily="-110" charset="2"/>
              <a:buNone/>
              <a:defRPr/>
            </a:pPr>
            <a:r>
              <a:rPr lang="en-US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/>
                <a:ea typeface="+mn-ea"/>
                <a:cs typeface="Comic Sans MS"/>
              </a:rPr>
              <a:t>canopy </a:t>
            </a:r>
            <a:r>
              <a:rPr lang="en-US" sz="2800" b="1" dirty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/>
                <a:ea typeface="+mn-ea"/>
                <a:cs typeface="Comic Sans MS"/>
              </a:rPr>
              <a:t>structure</a:t>
            </a:r>
          </a:p>
        </p:txBody>
      </p:sp>
      <p:cxnSp>
        <p:nvCxnSpPr>
          <p:cNvPr id="22" name="Curved Connector 21"/>
          <p:cNvCxnSpPr/>
          <p:nvPr/>
        </p:nvCxnSpPr>
        <p:spPr>
          <a:xfrm rot="16200000" flipV="1">
            <a:off x="8107059" y="2225981"/>
            <a:ext cx="525828" cy="258517"/>
          </a:xfrm>
          <a:prstGeom prst="curvedConnector3">
            <a:avLst>
              <a:gd name="adj1" fmla="val 50000"/>
            </a:avLst>
          </a:prstGeom>
          <a:ln w="349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32"/>
          <p:cNvCxnSpPr>
            <a:cxnSpLocks noChangeShapeType="1"/>
          </p:cNvCxnSpPr>
          <p:nvPr/>
        </p:nvCxnSpPr>
        <p:spPr bwMode="auto">
          <a:xfrm flipH="1" flipV="1">
            <a:off x="2470727" y="4341091"/>
            <a:ext cx="903140" cy="1161614"/>
          </a:xfrm>
          <a:prstGeom prst="straightConnector1">
            <a:avLst/>
          </a:prstGeom>
          <a:noFill/>
          <a:ln w="38100">
            <a:solidFill>
              <a:srgbClr val="007100"/>
            </a:solidFill>
            <a:round/>
            <a:headEnd/>
            <a:tailEnd type="arrow" w="med" len="med"/>
          </a:ln>
        </p:spPr>
      </p:cxnSp>
      <p:sp>
        <p:nvSpPr>
          <p:cNvPr id="27" name="Oval 26"/>
          <p:cNvSpPr>
            <a:spLocks noChangeArrowheads="1"/>
          </p:cNvSpPr>
          <p:nvPr/>
        </p:nvSpPr>
        <p:spPr bwMode="auto">
          <a:xfrm>
            <a:off x="2842106" y="5502705"/>
            <a:ext cx="1032733" cy="806450"/>
          </a:xfrm>
          <a:prstGeom prst="ellipse">
            <a:avLst/>
          </a:prstGeom>
          <a:noFill/>
          <a:ln w="38100">
            <a:solidFill>
              <a:srgbClr val="0071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2049" y="5266651"/>
            <a:ext cx="8229600" cy="1130300"/>
          </a:xfrm>
          <a:prstGeom prst="rect">
            <a:avLst/>
          </a:prstGeom>
        </p:spPr>
      </p:pic>
      <p:sp>
        <p:nvSpPr>
          <p:cNvPr id="31" name="Oval 30"/>
          <p:cNvSpPr>
            <a:spLocks noChangeArrowheads="1"/>
          </p:cNvSpPr>
          <p:nvPr/>
        </p:nvSpPr>
        <p:spPr bwMode="auto">
          <a:xfrm>
            <a:off x="4227533" y="5600122"/>
            <a:ext cx="508000" cy="661988"/>
          </a:xfrm>
          <a:prstGeom prst="ellipse">
            <a:avLst/>
          </a:prstGeom>
          <a:ln w="38100" cmpd="sng">
            <a:solidFill>
              <a:srgbClr val="21D846"/>
            </a:solidFill>
          </a:ln>
        </p:spPr>
        <p:txBody>
          <a:bodyPr anchor="ctr"/>
          <a:lstStyle/>
          <a:p>
            <a:pPr algn="ctr"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32" name="Straight Arrow Connector 34"/>
          <p:cNvCxnSpPr>
            <a:cxnSpLocks noChangeShapeType="1"/>
          </p:cNvCxnSpPr>
          <p:nvPr/>
        </p:nvCxnSpPr>
        <p:spPr bwMode="auto">
          <a:xfrm flipH="1" flipV="1">
            <a:off x="4064000" y="2655455"/>
            <a:ext cx="417533" cy="2944668"/>
          </a:xfrm>
          <a:prstGeom prst="straightConnector1">
            <a:avLst/>
          </a:prstGeom>
          <a:noFill/>
          <a:ln w="38100">
            <a:solidFill>
              <a:srgbClr val="21D846"/>
            </a:solidFill>
            <a:round/>
            <a:headEnd/>
            <a:tailEnd type="arrow" w="med" len="med"/>
          </a:ln>
        </p:spPr>
      </p:cxnSp>
      <p:sp>
        <p:nvSpPr>
          <p:cNvPr id="36" name="TextBox 26"/>
          <p:cNvSpPr txBox="1">
            <a:spLocks noChangeArrowheads="1"/>
          </p:cNvSpPr>
          <p:nvPr/>
        </p:nvSpPr>
        <p:spPr bwMode="auto">
          <a:xfrm>
            <a:off x="1828204" y="5560531"/>
            <a:ext cx="1027371" cy="904924"/>
          </a:xfrm>
          <a:prstGeom prst="rect">
            <a:avLst/>
          </a:prstGeom>
          <a:noFill/>
          <a:ln w="25400">
            <a:solidFill>
              <a:srgbClr val="F96818"/>
            </a:solidFill>
            <a:miter lim="800000"/>
            <a:headEnd/>
            <a:tailEnd/>
          </a:ln>
        </p:spPr>
        <p:txBody>
          <a:bodyPr wrap="square" lIns="0" tIns="91440" rIns="0" bIns="0">
            <a:spAutoFit/>
          </a:bodyPr>
          <a:lstStyle/>
          <a:p>
            <a:pPr algn="ctr">
              <a:lnSpc>
                <a:spcPts val="1500"/>
              </a:lnSpc>
            </a:pPr>
            <a:endParaRPr lang="en-US" sz="1700" b="1" dirty="0">
              <a:solidFill>
                <a:srgbClr val="FF0000"/>
              </a:solidFill>
            </a:endParaRPr>
          </a:p>
          <a:p>
            <a:pPr algn="ctr">
              <a:lnSpc>
                <a:spcPts val="1500"/>
              </a:lnSpc>
            </a:pPr>
            <a:endParaRPr lang="en-US" sz="1700" b="1" dirty="0">
              <a:solidFill>
                <a:srgbClr val="FF0000"/>
              </a:solidFill>
            </a:endParaRPr>
          </a:p>
          <a:p>
            <a:pPr algn="ctr">
              <a:lnSpc>
                <a:spcPts val="1500"/>
              </a:lnSpc>
            </a:pPr>
            <a:r>
              <a:rPr lang="en-US" sz="1700" b="1" dirty="0" smtClean="0">
                <a:solidFill>
                  <a:srgbClr val="F96818"/>
                </a:solidFill>
              </a:rPr>
              <a:t>canopy structure  </a:t>
            </a:r>
            <a:endParaRPr lang="en-US" sz="1700" b="1" dirty="0">
              <a:solidFill>
                <a:srgbClr val="F968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467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6350"/>
            <a:ext cx="9144000" cy="379413"/>
          </a:xfrm>
          <a:solidFill>
            <a:srgbClr val="008000"/>
          </a:solidFill>
        </p:spPr>
        <p:txBody>
          <a:bodyPr lIns="0" tIns="0" rIns="0" bIns="0"/>
          <a:lstStyle/>
          <a:p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SPECTRAL INVARIANTS IN VEGETATION CANOPIES</a:t>
            </a: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0" y="334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334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16389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8729663" y="6381750"/>
            <a:ext cx="412750" cy="476250"/>
          </a:xfrm>
          <a:noFill/>
        </p:spPr>
        <p:txBody>
          <a:bodyPr/>
          <a:lstStyle/>
          <a:p>
            <a:fld id="{3F484128-F735-46ED-A8AE-3ED23C5D90B1}" type="slidenum">
              <a:rPr lang="en-US" altLang="zh-CN"/>
              <a:pPr/>
              <a:t>7</a:t>
            </a:fld>
            <a:endParaRPr lang="en-US" altLang="zh-CN"/>
          </a:p>
        </p:txBody>
      </p:sp>
      <p:grpSp>
        <p:nvGrpSpPr>
          <p:cNvPr id="4" name="Group 3"/>
          <p:cNvGrpSpPr/>
          <p:nvPr/>
        </p:nvGrpSpPr>
        <p:grpSpPr>
          <a:xfrm>
            <a:off x="-42335" y="483652"/>
            <a:ext cx="4419600" cy="3401509"/>
            <a:chOff x="-42335" y="483652"/>
            <a:chExt cx="4419600" cy="3401509"/>
          </a:xfrm>
        </p:grpSpPr>
        <p:pic>
          <p:nvPicPr>
            <p:cNvPr id="15" name="Picture 21" descr="ratio_vs_BRF_3.png"/>
            <p:cNvPicPr>
              <a:picLocks noChangeAspect="1"/>
            </p:cNvPicPr>
            <p:nvPr/>
          </p:nvPicPr>
          <p:blipFill rotWithShape="1">
            <a:blip r:embed="rId3"/>
            <a:srcRect t="8769" r="19313"/>
            <a:stretch/>
          </p:blipFill>
          <p:spPr bwMode="auto">
            <a:xfrm>
              <a:off x="-42335" y="483652"/>
              <a:ext cx="4419600" cy="3401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Straight Connector 10"/>
            <p:cNvCxnSpPr/>
            <p:nvPr/>
          </p:nvCxnSpPr>
          <p:spPr bwMode="auto">
            <a:xfrm>
              <a:off x="1083205" y="2716741"/>
              <a:ext cx="881062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 flipH="1">
              <a:off x="728135" y="2709333"/>
              <a:ext cx="347132" cy="241299"/>
            </a:xfrm>
            <a:prstGeom prst="line">
              <a:avLst/>
            </a:prstGeom>
            <a:ln>
              <a:solidFill>
                <a:srgbClr val="66006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51"/>
            <p:cNvSpPr txBox="1">
              <a:spLocks noChangeArrowheads="1"/>
            </p:cNvSpPr>
            <p:nvPr/>
          </p:nvSpPr>
          <p:spPr bwMode="auto">
            <a:xfrm>
              <a:off x="1583423" y="2401698"/>
              <a:ext cx="1219044" cy="243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2000" b="1" dirty="0"/>
                <a:t>Slope, </a:t>
              </a:r>
              <a:r>
                <a:rPr lang="en-US" sz="2000" b="1" i="1" dirty="0" err="1" smtClean="0"/>
                <a:t>p</a:t>
              </a:r>
              <a:r>
                <a:rPr lang="en-US" sz="2000" b="1" dirty="0" smtClean="0"/>
                <a:t>:</a:t>
              </a:r>
              <a:endParaRPr lang="en-US" sz="2000" b="1" dirty="0"/>
            </a:p>
          </p:txBody>
        </p:sp>
        <p:sp>
          <p:nvSpPr>
            <p:cNvPr id="14" name="TextBox 54"/>
            <p:cNvSpPr txBox="1">
              <a:spLocks noChangeArrowheads="1"/>
            </p:cNvSpPr>
            <p:nvPr/>
          </p:nvSpPr>
          <p:spPr bwMode="auto">
            <a:xfrm>
              <a:off x="998864" y="2943233"/>
              <a:ext cx="1507269" cy="307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660066"/>
                  </a:solidFill>
                </a:rPr>
                <a:t>Intercept, </a:t>
              </a:r>
              <a:r>
                <a:rPr lang="en-US" sz="2000" b="1" i="1" dirty="0">
                  <a:solidFill>
                    <a:srgbClr val="660066"/>
                  </a:solidFill>
                </a:rPr>
                <a:t>R</a:t>
              </a:r>
              <a:r>
                <a:rPr lang="en-US" sz="2000" b="1" dirty="0" smtClean="0">
                  <a:solidFill>
                    <a:srgbClr val="660066"/>
                  </a:solidFill>
                </a:rPr>
                <a:t>:</a:t>
              </a:r>
              <a:endParaRPr lang="en-US" sz="2000" b="1" i="1" dirty="0">
                <a:solidFill>
                  <a:srgbClr val="660066"/>
                </a:solidFill>
              </a:endParaRPr>
            </a:p>
          </p:txBody>
        </p:sp>
        <p:sp>
          <p:nvSpPr>
            <p:cNvPr id="18" name="Right Brace 17"/>
            <p:cNvSpPr/>
            <p:nvPr/>
          </p:nvSpPr>
          <p:spPr bwMode="auto">
            <a:xfrm>
              <a:off x="744538" y="2959630"/>
              <a:ext cx="212725" cy="367770"/>
            </a:xfrm>
            <a:prstGeom prst="rightBrace">
              <a:avLst>
                <a:gd name="adj1" fmla="val 8333"/>
                <a:gd name="adj2" fmla="val 50000"/>
              </a:avLst>
            </a:prstGeom>
            <a:ln>
              <a:solidFill>
                <a:srgbClr val="66006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8467" y="3810004"/>
            <a:ext cx="914400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347663" indent="-347663">
              <a:spcAft>
                <a:spcPts val="600"/>
              </a:spcAft>
              <a:buFont typeface="Wingdings" pitchFamily="-106" charset="2"/>
              <a:buChar char="Ø"/>
            </a:pPr>
            <a:r>
              <a:rPr lang="en-US" sz="2700" b="1" dirty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BRF to Leaf </a:t>
            </a:r>
            <a:r>
              <a:rPr lang="en-US" sz="2700" b="1" dirty="0" err="1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Albedo</a:t>
            </a:r>
            <a:r>
              <a:rPr lang="en-US" sz="2700" b="1" dirty="0">
                <a:solidFill>
                  <a:srgbClr val="0000FF"/>
                </a:solidFill>
                <a:latin typeface="Comic Sans MS" pitchFamily="-106" charset="0"/>
                <a:cs typeface="Times" pitchFamily="-106" charset="0"/>
              </a:rPr>
              <a:t> Ratio is linearly related to BRF</a:t>
            </a:r>
          </a:p>
        </p:txBody>
      </p:sp>
      <p:pic>
        <p:nvPicPr>
          <p:cNvPr id="8" name="Picture 7" descr="BRF_and_leaf_2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2"/>
          <a:stretch/>
        </p:blipFill>
        <p:spPr>
          <a:xfrm>
            <a:off x="4157134" y="717303"/>
            <a:ext cx="4986866" cy="2608232"/>
          </a:xfrm>
          <a:prstGeom prst="rect">
            <a:avLst/>
          </a:prstGeom>
        </p:spPr>
      </p:pic>
      <p:pic>
        <p:nvPicPr>
          <p:cNvPr id="16" name="Picture 14" descr="Aspen_leaf_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2833" y="5064661"/>
            <a:ext cx="452967" cy="34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719671" y="5080000"/>
            <a:ext cx="200659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 smtClean="0"/>
              <a:t>escape probability</a:t>
            </a:r>
            <a:endParaRPr lang="en-US" sz="2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105404" y="5088464"/>
            <a:ext cx="243839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 err="1" smtClean="0"/>
              <a:t>resollision</a:t>
            </a:r>
            <a:r>
              <a:rPr lang="en-US" sz="2000" b="1" dirty="0" smtClean="0"/>
              <a:t> probability</a:t>
            </a:r>
            <a:endParaRPr lang="en-US" sz="2000" b="1" dirty="0"/>
          </a:p>
        </p:txBody>
      </p:sp>
      <p:pic>
        <p:nvPicPr>
          <p:cNvPr id="25" name="Picture 24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55"/>
          <a:stretch/>
        </p:blipFill>
        <p:spPr bwMode="auto">
          <a:xfrm>
            <a:off x="1896957" y="4245927"/>
            <a:ext cx="4715510" cy="753745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3014133" y="4783667"/>
            <a:ext cx="668867" cy="440266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headEnd type="oval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2114551" y="4783667"/>
            <a:ext cx="4692650" cy="2074333"/>
            <a:chOff x="2114551" y="4783667"/>
            <a:chExt cx="4692650" cy="2074333"/>
          </a:xfrm>
        </p:grpSpPr>
        <p:pic>
          <p:nvPicPr>
            <p:cNvPr id="21" name="Picture 30" descr="AspenForest.jpg"/>
            <p:cNvPicPr>
              <a:picLocks noChangeAspect="1"/>
            </p:cNvPicPr>
            <p:nvPr/>
          </p:nvPicPr>
          <p:blipFill rotWithShape="1">
            <a:blip r:embed="rId7"/>
            <a:srcRect t="60663" r="9309"/>
            <a:stretch/>
          </p:blipFill>
          <p:spPr bwMode="auto">
            <a:xfrm>
              <a:off x="2114551" y="5515713"/>
              <a:ext cx="4692650" cy="1342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" name="Curved Connector 2"/>
            <p:cNvCxnSpPr>
              <a:endCxn id="16" idx="2"/>
            </p:cNvCxnSpPr>
            <p:nvPr/>
          </p:nvCxnSpPr>
          <p:spPr>
            <a:xfrm rot="16200000" flipV="1">
              <a:off x="2754312" y="5658379"/>
              <a:ext cx="631826" cy="141816"/>
            </a:xfrm>
            <a:prstGeom prst="curvedConnector3">
              <a:avLst/>
            </a:prstGeom>
            <a:ln>
              <a:solidFill>
                <a:srgbClr val="FFBF2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3107263" y="5952067"/>
              <a:ext cx="126999" cy="118533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3141134" y="5867400"/>
              <a:ext cx="821266" cy="287866"/>
            </a:xfrm>
            <a:custGeom>
              <a:avLst/>
              <a:gdLst>
                <a:gd name="connsiteX0" fmla="*/ 0 w 1193800"/>
                <a:gd name="connsiteY0" fmla="*/ 482600 h 922867"/>
                <a:gd name="connsiteX1" fmla="*/ 296333 w 1193800"/>
                <a:gd name="connsiteY1" fmla="*/ 778934 h 922867"/>
                <a:gd name="connsiteX2" fmla="*/ 533400 w 1193800"/>
                <a:gd name="connsiteY2" fmla="*/ 635000 h 922867"/>
                <a:gd name="connsiteX3" fmla="*/ 880533 w 1193800"/>
                <a:gd name="connsiteY3" fmla="*/ 922867 h 922867"/>
                <a:gd name="connsiteX4" fmla="*/ 1193800 w 1193800"/>
                <a:gd name="connsiteY4" fmla="*/ 0 h 922867"/>
                <a:gd name="connsiteX5" fmla="*/ 1193800 w 1193800"/>
                <a:gd name="connsiteY5" fmla="*/ 0 h 92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3800" h="922867">
                  <a:moveTo>
                    <a:pt x="0" y="482600"/>
                  </a:moveTo>
                  <a:lnTo>
                    <a:pt x="296333" y="778934"/>
                  </a:lnTo>
                  <a:lnTo>
                    <a:pt x="533400" y="635000"/>
                  </a:lnTo>
                  <a:lnTo>
                    <a:pt x="880533" y="922867"/>
                  </a:lnTo>
                  <a:lnTo>
                    <a:pt x="1193800" y="0"/>
                  </a:lnTo>
                  <a:lnTo>
                    <a:pt x="1193800" y="0"/>
                  </a:lnTo>
                </a:path>
              </a:pathLst>
            </a:custGeom>
            <a:ln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Arrow Connector 25"/>
            <p:cNvCxnSpPr>
              <a:stCxn id="24" idx="4"/>
            </p:cNvCxnSpPr>
            <p:nvPr/>
          </p:nvCxnSpPr>
          <p:spPr>
            <a:xfrm flipV="1">
              <a:off x="3962400" y="4783667"/>
              <a:ext cx="1710267" cy="1083733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2114551" y="6578567"/>
            <a:ext cx="46926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</a:rPr>
              <a:t>Determined by distribution of photon free path</a:t>
            </a:r>
            <a:endParaRPr lang="en-US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2839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6350"/>
            <a:ext cx="9144000" cy="379413"/>
          </a:xfrm>
          <a:solidFill>
            <a:srgbClr val="008000"/>
          </a:solidFill>
        </p:spPr>
        <p:txBody>
          <a:bodyPr lIns="0" tIns="0" rIns="0" bIns="0"/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DECOMPOSITION OF THE STANDARD PROBLEM</a:t>
            </a:r>
            <a:endParaRPr lang="en-US" sz="2800" b="1" dirty="0">
              <a:solidFill>
                <a:schemeClr val="bg1"/>
              </a:solidFill>
              <a:latin typeface="Calibri" panose="020F0502020204030204" pitchFamily="34" charset="0"/>
              <a:ea typeface="ＭＳ Ｐゴシック" pitchFamily="-106" charset="-128"/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-84667" y="330707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334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16389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8729663" y="6381750"/>
            <a:ext cx="412750" cy="476250"/>
          </a:xfrm>
          <a:noFill/>
        </p:spPr>
        <p:txBody>
          <a:bodyPr/>
          <a:lstStyle/>
          <a:p>
            <a:fld id="{3F484128-F735-46ED-A8AE-3ED23C5D90B1}" type="slidenum">
              <a:rPr lang="en-US" altLang="zh-CN"/>
              <a:pPr/>
              <a:t>8</a:t>
            </a:fld>
            <a:endParaRPr lang="en-US" altLang="zh-CN"/>
          </a:p>
        </p:txBody>
      </p:sp>
      <p:pic>
        <p:nvPicPr>
          <p:cNvPr id="15" name="Picture 21" descr="ratio_vs_BRF_3.png"/>
          <p:cNvPicPr>
            <a:picLocks noChangeAspect="1"/>
          </p:cNvPicPr>
          <p:nvPr/>
        </p:nvPicPr>
        <p:blipFill rotWithShape="1">
          <a:blip r:embed="rId3"/>
          <a:srcRect t="8769" r="19313"/>
          <a:stretch/>
        </p:blipFill>
        <p:spPr bwMode="auto">
          <a:xfrm>
            <a:off x="-42335" y="512836"/>
            <a:ext cx="4419600" cy="3401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55"/>
          <a:stretch/>
        </p:blipFill>
        <p:spPr bwMode="auto">
          <a:xfrm>
            <a:off x="1422825" y="2645726"/>
            <a:ext cx="2357975" cy="374650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79515" y="461926"/>
            <a:ext cx="4864485" cy="369332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 algn="ctr"/>
            <a:r>
              <a:rPr lang="en-US" b="1" dirty="0" smtClean="0">
                <a:latin typeface="Cambria"/>
                <a:cs typeface="Cambria"/>
              </a:rPr>
              <a:t>Solution of the </a:t>
            </a:r>
            <a:r>
              <a:rPr lang="en-US" b="1" i="1" u="sng" dirty="0" smtClean="0">
                <a:latin typeface="Cambria"/>
                <a:cs typeface="Cambria"/>
              </a:rPr>
              <a:t>standard</a:t>
            </a:r>
            <a:r>
              <a:rPr lang="en-US" b="1" u="sng" dirty="0" smtClean="0">
                <a:latin typeface="Cambria"/>
                <a:cs typeface="Cambria"/>
              </a:rPr>
              <a:t> </a:t>
            </a:r>
            <a:r>
              <a:rPr lang="en-US" b="1" i="1" u="sng" dirty="0" smtClean="0">
                <a:latin typeface="Cambria"/>
                <a:cs typeface="Cambria"/>
              </a:rPr>
              <a:t>RTE</a:t>
            </a:r>
            <a:r>
              <a:rPr lang="en-US" b="1" u="sng" dirty="0" smtClean="0">
                <a:latin typeface="Cambria"/>
                <a:cs typeface="Cambria"/>
              </a:rPr>
              <a:t> </a:t>
            </a:r>
            <a:endParaRPr lang="en-US" b="1" u="sng" dirty="0">
              <a:latin typeface="Cambria"/>
              <a:cs typeface="Cambria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39069" y="3890832"/>
            <a:ext cx="892026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rgbClr val="0000FF"/>
                </a:solidFill>
                <a:latin typeface="Comic Sans MS Bold" pitchFamily="-106" charset="0"/>
                <a:cs typeface="Times" pitchFamily="-106" charset="0"/>
              </a:rPr>
              <a:t>DASF determines BRF angular shape while the scattering coefficient its magnitude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rgbClr val="0000FF"/>
                </a:solidFill>
                <a:latin typeface="Comic Sans MS Bold" pitchFamily="-106" charset="0"/>
                <a:cs typeface="Times" pitchFamily="-106" charset="0"/>
              </a:rPr>
              <a:t>Solution of the standard RTE is expressed in terms measurable variables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30" t="-4375" r="21084" b="-28134"/>
          <a:stretch/>
        </p:blipFill>
        <p:spPr bwMode="auto">
          <a:xfrm>
            <a:off x="4309169" y="885212"/>
            <a:ext cx="4682068" cy="476654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279515" y="1408433"/>
            <a:ext cx="4779818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i="1" u="sng" dirty="0">
                <a:solidFill>
                  <a:srgbClr val="FF0000"/>
                </a:solidFill>
                <a:latin typeface="Cambria" panose="02040503050406030204" pitchFamily="18" charset="0"/>
                <a:cs typeface="Times" pitchFamily="-106" charset="0"/>
              </a:rPr>
              <a:t>D</a:t>
            </a:r>
            <a:r>
              <a:rPr lang="en-US" sz="2000" b="1" i="1" dirty="0">
                <a:latin typeface="Cambria" panose="02040503050406030204" pitchFamily="18" charset="0"/>
                <a:cs typeface="Times" pitchFamily="-106" charset="0"/>
              </a:rPr>
              <a:t>irectional </a:t>
            </a:r>
            <a:r>
              <a:rPr lang="en-US" sz="2000" b="1" i="1" u="sng" dirty="0">
                <a:solidFill>
                  <a:srgbClr val="FF0000"/>
                </a:solidFill>
                <a:latin typeface="Cambria" panose="02040503050406030204" pitchFamily="18" charset="0"/>
                <a:cs typeface="Times" pitchFamily="-106" charset="0"/>
              </a:rPr>
              <a:t>A</a:t>
            </a:r>
            <a:r>
              <a:rPr lang="en-US" sz="2000" b="1" i="1" dirty="0">
                <a:latin typeface="Cambria" panose="02040503050406030204" pitchFamily="18" charset="0"/>
                <a:cs typeface="Times" pitchFamily="-106" charset="0"/>
              </a:rPr>
              <a:t>rea </a:t>
            </a:r>
            <a:r>
              <a:rPr lang="en-US" sz="2000" b="1" i="1" u="sng" dirty="0">
                <a:solidFill>
                  <a:srgbClr val="FF0000"/>
                </a:solidFill>
                <a:latin typeface="Cambria" panose="02040503050406030204" pitchFamily="18" charset="0"/>
                <a:cs typeface="Times" pitchFamily="-106" charset="0"/>
              </a:rPr>
              <a:t>S</a:t>
            </a:r>
            <a:r>
              <a:rPr lang="en-US" sz="2000" b="1" i="1" dirty="0">
                <a:latin typeface="Cambria" panose="02040503050406030204" pitchFamily="18" charset="0"/>
                <a:cs typeface="Times" pitchFamily="-106" charset="0"/>
              </a:rPr>
              <a:t>cattering </a:t>
            </a:r>
            <a:r>
              <a:rPr lang="en-US" sz="2000" b="1" i="1" u="sng" dirty="0" smtClean="0">
                <a:solidFill>
                  <a:srgbClr val="FF0000"/>
                </a:solidFill>
                <a:latin typeface="Cambria" panose="02040503050406030204" pitchFamily="18" charset="0"/>
                <a:cs typeface="Times" pitchFamily="-106" charset="0"/>
              </a:rPr>
              <a:t>F</a:t>
            </a:r>
            <a:r>
              <a:rPr lang="en-US" sz="2000" b="1" i="1" dirty="0" smtClean="0">
                <a:latin typeface="Cambria" panose="02040503050406030204" pitchFamily="18" charset="0"/>
                <a:cs typeface="Times" pitchFamily="-106" charset="0"/>
              </a:rPr>
              <a:t>actor: canopy BRF if no absorption</a:t>
            </a:r>
            <a:endParaRPr lang="en-US" sz="2000" b="1" i="1" dirty="0">
              <a:latin typeface="Cambria" panose="02040503050406030204" pitchFamily="18" charset="0"/>
              <a:cs typeface="Times" pitchFamily="-106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2" r="25923"/>
          <a:stretch/>
        </p:blipFill>
        <p:spPr bwMode="auto">
          <a:xfrm>
            <a:off x="4533088" y="2131746"/>
            <a:ext cx="3939375" cy="6429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</p:pic>
      <p:sp>
        <p:nvSpPr>
          <p:cNvPr id="18" name="Rectangle 17"/>
          <p:cNvSpPr/>
          <p:nvPr/>
        </p:nvSpPr>
        <p:spPr>
          <a:xfrm>
            <a:off x="4260294" y="2803867"/>
            <a:ext cx="4779818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b="1" i="1" dirty="0">
                <a:latin typeface="Cambria" panose="02040503050406030204" pitchFamily="18" charset="0"/>
                <a:cs typeface="Times" pitchFamily="-106" charset="0"/>
              </a:rPr>
              <a:t>Canopy scattering coefficient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0" r="35831"/>
          <a:stretch/>
        </p:blipFill>
        <p:spPr bwMode="auto">
          <a:xfrm>
            <a:off x="5531522" y="3154266"/>
            <a:ext cx="2237362" cy="623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8"/>
          <a:srcRect r="39057"/>
          <a:stretch/>
        </p:blipFill>
        <p:spPr>
          <a:xfrm>
            <a:off x="2026793" y="5808224"/>
            <a:ext cx="5113765" cy="76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758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6350"/>
            <a:ext cx="9144000" cy="379413"/>
          </a:xfrm>
          <a:solidFill>
            <a:srgbClr val="008000"/>
          </a:solidFill>
        </p:spPr>
        <p:txBody>
          <a:bodyPr lIns="0" tIns="0" rIns="0" bIns="0"/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ＭＳ Ｐゴシック" pitchFamily="-106" charset="-128"/>
              </a:rPr>
              <a:t>TRUE AND EFFECTIVE LEAF AREA</a:t>
            </a:r>
            <a:endParaRPr lang="en-US" sz="2800" b="1" dirty="0">
              <a:solidFill>
                <a:schemeClr val="bg1"/>
              </a:solidFill>
              <a:latin typeface="Calibri" panose="020F0502020204030204" pitchFamily="34" charset="0"/>
              <a:ea typeface="ＭＳ Ｐゴシック" pitchFamily="-106" charset="-128"/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0" y="334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334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16389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8729663" y="6381750"/>
            <a:ext cx="412750" cy="476250"/>
          </a:xfrm>
          <a:noFill/>
        </p:spPr>
        <p:txBody>
          <a:bodyPr/>
          <a:lstStyle/>
          <a:p>
            <a:fld id="{3F484128-F735-46ED-A8AE-3ED23C5D90B1}" type="slidenum">
              <a:rPr lang="en-US" altLang="zh-CN"/>
              <a:pPr/>
              <a:t>9</a:t>
            </a:fld>
            <a:endParaRPr lang="en-US" altLang="zh-CN"/>
          </a:p>
        </p:txBody>
      </p:sp>
      <p:grpSp>
        <p:nvGrpSpPr>
          <p:cNvPr id="31" name="Group 30"/>
          <p:cNvGrpSpPr/>
          <p:nvPr/>
        </p:nvGrpSpPr>
        <p:grpSpPr>
          <a:xfrm>
            <a:off x="18471" y="446424"/>
            <a:ext cx="5269348" cy="821924"/>
            <a:chOff x="495684" y="477212"/>
            <a:chExt cx="5269348" cy="82192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r="68612"/>
            <a:stretch/>
          </p:blipFill>
          <p:spPr>
            <a:xfrm>
              <a:off x="495684" y="626534"/>
              <a:ext cx="3099728" cy="426720"/>
            </a:xfrm>
            <a:prstGeom prst="rect">
              <a:avLst/>
            </a:prstGeom>
          </p:spPr>
        </p:pic>
        <p:sp>
          <p:nvSpPr>
            <p:cNvPr id="27" name="Bent Arrow 26"/>
            <p:cNvSpPr/>
            <p:nvPr/>
          </p:nvSpPr>
          <p:spPr>
            <a:xfrm>
              <a:off x="2794000" y="561879"/>
              <a:ext cx="715963" cy="238606"/>
            </a:xfrm>
            <a:prstGeom prst="bentArrow">
              <a:avLst>
                <a:gd name="adj1" fmla="val 18292"/>
                <a:gd name="adj2" fmla="val 9146"/>
                <a:gd name="adj3" fmla="val 25000"/>
                <a:gd name="adj4" fmla="val 43750"/>
              </a:avLst>
            </a:prstGeom>
            <a:solidFill>
              <a:srgbClr val="007100"/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2667011" y="985215"/>
              <a:ext cx="835109" cy="277088"/>
              <a:chOff x="4837543" y="1216124"/>
              <a:chExt cx="1088919" cy="277088"/>
            </a:xfrm>
          </p:grpSpPr>
          <p:sp>
            <p:nvSpPr>
              <p:cNvPr id="40" name="Bent Arrow 39"/>
              <p:cNvSpPr/>
              <p:nvPr/>
            </p:nvSpPr>
            <p:spPr>
              <a:xfrm flipV="1">
                <a:off x="5211149" y="1346970"/>
                <a:ext cx="715313" cy="146242"/>
              </a:xfrm>
              <a:prstGeom prst="bentArrow">
                <a:avLst>
                  <a:gd name="adj1" fmla="val 25000"/>
                  <a:gd name="adj2" fmla="val 9146"/>
                  <a:gd name="adj3" fmla="val 25000"/>
                  <a:gd name="adj4" fmla="val 43750"/>
                </a:avLst>
              </a:prstGeom>
              <a:solidFill>
                <a:srgbClr val="FF8000"/>
              </a:solidFill>
              <a:ln>
                <a:solidFill>
                  <a:srgbClr val="FF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ight Bracket 27"/>
              <p:cNvSpPr/>
              <p:nvPr/>
            </p:nvSpPr>
            <p:spPr>
              <a:xfrm rot="5400000">
                <a:off x="5185287" y="868380"/>
                <a:ext cx="92364" cy="787851"/>
              </a:xfrm>
              <a:prstGeom prst="rightBracket">
                <a:avLst>
                  <a:gd name="adj" fmla="val 54486"/>
                </a:avLst>
              </a:prstGeom>
              <a:noFill/>
              <a:ln w="57150" cmpd="thinThick">
                <a:solidFill>
                  <a:srgbClr val="FF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3471478" y="477212"/>
              <a:ext cx="1955030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200" b="1" dirty="0" smtClean="0">
                  <a:solidFill>
                    <a:srgbClr val="007100"/>
                  </a:solidFill>
                  <a:latin typeface="Cambria"/>
                  <a:cs typeface="Cambria"/>
                </a:rPr>
                <a:t>true leaf area</a:t>
              </a:r>
              <a:endParaRPr lang="en-US" sz="2200" b="1" dirty="0">
                <a:solidFill>
                  <a:srgbClr val="007100"/>
                </a:solidFill>
                <a:latin typeface="Cambria"/>
                <a:cs typeface="Cambria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448388" y="960582"/>
              <a:ext cx="2316644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200" b="1" dirty="0" smtClean="0">
                  <a:solidFill>
                    <a:srgbClr val="FF8000"/>
                  </a:solidFill>
                  <a:latin typeface="Cambria"/>
                  <a:cs typeface="Cambria"/>
                </a:rPr>
                <a:t>effective leaf area</a:t>
              </a:r>
              <a:endParaRPr lang="en-US" sz="2200" b="1" dirty="0">
                <a:solidFill>
                  <a:srgbClr val="FF8000"/>
                </a:solidFill>
                <a:latin typeface="Cambria"/>
                <a:cs typeface="Cambria"/>
              </a:endParaRPr>
            </a:p>
          </p:txBody>
        </p:sp>
      </p:grpSp>
      <p:pic>
        <p:nvPicPr>
          <p:cNvPr id="16384" name="Picture 16383"/>
          <p:cNvPicPr>
            <a:picLocks noChangeAspect="1"/>
          </p:cNvPicPr>
          <p:nvPr/>
        </p:nvPicPr>
        <p:blipFill rotWithShape="1">
          <a:blip r:embed="rId4"/>
          <a:srcRect r="65900"/>
          <a:stretch/>
        </p:blipFill>
        <p:spPr>
          <a:xfrm>
            <a:off x="5776447" y="688109"/>
            <a:ext cx="3367553" cy="426720"/>
          </a:xfrm>
          <a:prstGeom prst="rect">
            <a:avLst/>
          </a:prstGeom>
        </p:spPr>
      </p:pic>
      <p:sp>
        <p:nvSpPr>
          <p:cNvPr id="196" name="TextBox 195"/>
          <p:cNvSpPr txBox="1"/>
          <p:nvPr/>
        </p:nvSpPr>
        <p:spPr>
          <a:xfrm>
            <a:off x="6956520" y="2615430"/>
            <a:ext cx="2102813" cy="9258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600" b="1" i="1" dirty="0" err="1">
                <a:solidFill>
                  <a:srgbClr val="007100"/>
                </a:solidFill>
                <a:latin typeface="Cambria"/>
                <a:cs typeface="Cambria"/>
              </a:rPr>
              <a:t>L</a:t>
            </a:r>
            <a:r>
              <a:rPr lang="en-US" sz="1600" b="1" baseline="-25000" dirty="0" err="1">
                <a:solidFill>
                  <a:srgbClr val="007100"/>
                </a:solidFill>
                <a:latin typeface="Cambria"/>
                <a:cs typeface="Cambria"/>
              </a:rPr>
              <a:t>eff</a:t>
            </a:r>
            <a:r>
              <a:rPr lang="en-US" sz="1600" b="1" dirty="0">
                <a:latin typeface="Cambria"/>
                <a:cs typeface="Cambria"/>
              </a:rPr>
              <a:t>&lt;</a:t>
            </a:r>
            <a:r>
              <a:rPr lang="en-US" sz="1600" b="1" i="1" dirty="0" err="1">
                <a:solidFill>
                  <a:srgbClr val="E36C0A"/>
                </a:solidFill>
                <a:latin typeface="Cambria"/>
                <a:cs typeface="Cambria"/>
              </a:rPr>
              <a:t>L</a:t>
            </a:r>
            <a:r>
              <a:rPr lang="en-US" sz="1600" b="1" baseline="-25000" dirty="0" err="1">
                <a:solidFill>
                  <a:srgbClr val="E36C0A"/>
                </a:solidFill>
                <a:latin typeface="Cambria"/>
                <a:cs typeface="Cambria"/>
              </a:rPr>
              <a:t>true</a:t>
            </a:r>
            <a:r>
              <a:rPr lang="en-US" sz="1600" b="1" baseline="-25000" dirty="0">
                <a:latin typeface="Cambria"/>
                <a:cs typeface="Cambria"/>
              </a:rPr>
              <a:t>  </a:t>
            </a:r>
            <a:r>
              <a:rPr lang="en-US" sz="1600" b="1" baseline="-25000" dirty="0" smtClean="0">
                <a:latin typeface="Cambria"/>
                <a:cs typeface="Cambria"/>
              </a:rPr>
              <a:t>         </a:t>
            </a:r>
            <a:r>
              <a:rPr lang="en-US" sz="1600" b="1" dirty="0">
                <a:solidFill>
                  <a:srgbClr val="E36C0A"/>
                </a:solidFill>
                <a:latin typeface="Cambria"/>
                <a:cs typeface="Cambria"/>
              </a:rPr>
              <a:t>increase</a:t>
            </a:r>
            <a:r>
              <a:rPr lang="en-US" sz="1600" b="1" dirty="0">
                <a:latin typeface="Cambria"/>
                <a:cs typeface="Cambria"/>
              </a:rPr>
              <a:t> </a:t>
            </a:r>
          </a:p>
          <a:p>
            <a:pPr>
              <a:lnSpc>
                <a:spcPts val="1800"/>
              </a:lnSpc>
            </a:pPr>
            <a:r>
              <a:rPr lang="en-US" sz="1600" b="1" i="1" dirty="0" smtClean="0">
                <a:latin typeface="Cambria"/>
                <a:cs typeface="Cambria"/>
              </a:rPr>
              <a:t>DASF              </a:t>
            </a:r>
            <a:r>
              <a:rPr lang="en-US" sz="1600" b="1" dirty="0" smtClean="0">
                <a:latin typeface="Cambria"/>
                <a:cs typeface="Cambria"/>
              </a:rPr>
              <a:t>same</a:t>
            </a:r>
          </a:p>
          <a:p>
            <a:pPr>
              <a:lnSpc>
                <a:spcPts val="1800"/>
              </a:lnSpc>
            </a:pPr>
            <a:r>
              <a:rPr lang="en-US" sz="1600" b="1" i="1" dirty="0" smtClean="0">
                <a:solidFill>
                  <a:srgbClr val="E36C0A"/>
                </a:solidFill>
                <a:latin typeface="Cambria"/>
                <a:cs typeface="Cambria"/>
              </a:rPr>
              <a:t>Rec </a:t>
            </a:r>
            <a:r>
              <a:rPr lang="en-US" sz="1600" b="1" i="1" dirty="0" err="1" smtClean="0">
                <a:solidFill>
                  <a:srgbClr val="E36C0A"/>
                </a:solidFill>
                <a:latin typeface="Cambria"/>
                <a:cs typeface="Cambria"/>
              </a:rPr>
              <a:t>prob</a:t>
            </a:r>
            <a:r>
              <a:rPr lang="en-US" sz="1600" b="1" dirty="0" smtClean="0">
                <a:solidFill>
                  <a:srgbClr val="E36C0A"/>
                </a:solidFill>
                <a:latin typeface="Cambria"/>
                <a:cs typeface="Cambria"/>
              </a:rPr>
              <a:t>       increase</a:t>
            </a:r>
          </a:p>
          <a:p>
            <a:pPr>
              <a:lnSpc>
                <a:spcPts val="1800"/>
              </a:lnSpc>
            </a:pPr>
            <a:r>
              <a:rPr lang="en-US" sz="1600" b="1" i="1" dirty="0" err="1" smtClean="0">
                <a:solidFill>
                  <a:srgbClr val="FF0000"/>
                </a:solidFill>
                <a:latin typeface="Cambria"/>
                <a:cs typeface="Cambria"/>
              </a:rPr>
              <a:t>W</a:t>
            </a:r>
            <a:r>
              <a:rPr lang="en-US" sz="1600" b="1" i="1" baseline="-25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l</a:t>
            </a:r>
            <a:r>
              <a:rPr lang="en-US" sz="1600" b="1" i="1" baseline="-25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</a:t>
            </a:r>
            <a:r>
              <a:rPr lang="en-US" sz="1600" b="1" i="1" dirty="0" smtClean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lang="en-US" sz="1600" b="1" dirty="0" smtClean="0">
                <a:latin typeface="Cambria"/>
                <a:cs typeface="Cambria"/>
              </a:rPr>
              <a:t>                 </a:t>
            </a:r>
            <a:r>
              <a:rPr lang="en-US" sz="1600" b="1" dirty="0" smtClean="0">
                <a:solidFill>
                  <a:srgbClr val="FF0000"/>
                </a:solidFill>
                <a:latin typeface="Cambria"/>
                <a:cs typeface="Cambria"/>
              </a:rPr>
              <a:t>decrease</a:t>
            </a:r>
            <a:r>
              <a:rPr lang="en-US" sz="1600" b="1" dirty="0" smtClean="0">
                <a:latin typeface="Cambria"/>
                <a:cs typeface="Cambria"/>
              </a:rPr>
              <a:t>  </a:t>
            </a:r>
            <a:endParaRPr lang="en-US" sz="1600" b="1" dirty="0">
              <a:latin typeface="Cambria"/>
              <a:cs typeface="Cambria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6948823" y="1505527"/>
            <a:ext cx="2095116" cy="46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600" b="1" i="1" dirty="0" smtClean="0">
                <a:latin typeface="Cambria"/>
                <a:cs typeface="Cambria"/>
              </a:rPr>
              <a:t>clumping:    no</a:t>
            </a:r>
          </a:p>
          <a:p>
            <a:pPr>
              <a:lnSpc>
                <a:spcPts val="1800"/>
              </a:lnSpc>
            </a:pPr>
            <a:r>
              <a:rPr lang="en-US" sz="1600" b="1" i="1" dirty="0" err="1" smtClean="0">
                <a:solidFill>
                  <a:srgbClr val="007100"/>
                </a:solidFill>
                <a:latin typeface="Cambria"/>
                <a:cs typeface="Cambria"/>
              </a:rPr>
              <a:t>L</a:t>
            </a:r>
            <a:r>
              <a:rPr lang="en-US" sz="1600" b="1" baseline="-25000" dirty="0" err="1" smtClean="0">
                <a:solidFill>
                  <a:srgbClr val="007100"/>
                </a:solidFill>
                <a:latin typeface="Cambria"/>
                <a:cs typeface="Cambria"/>
              </a:rPr>
              <a:t>eff</a:t>
            </a:r>
            <a:r>
              <a:rPr lang="en-US" sz="1600" b="1" dirty="0" smtClean="0">
                <a:solidFill>
                  <a:srgbClr val="007100"/>
                </a:solidFill>
                <a:latin typeface="Cambria"/>
                <a:cs typeface="Cambria"/>
              </a:rPr>
              <a:t>=</a:t>
            </a:r>
            <a:r>
              <a:rPr lang="en-US" sz="1600" b="1" i="1" dirty="0" err="1" smtClean="0">
                <a:solidFill>
                  <a:srgbClr val="007100"/>
                </a:solidFill>
                <a:latin typeface="Cambria"/>
                <a:cs typeface="Cambria"/>
              </a:rPr>
              <a:t>L</a:t>
            </a:r>
            <a:r>
              <a:rPr lang="en-US" sz="1600" b="1" baseline="-25000" dirty="0" err="1" smtClean="0">
                <a:solidFill>
                  <a:srgbClr val="007100"/>
                </a:solidFill>
                <a:latin typeface="Cambria"/>
                <a:cs typeface="Cambria"/>
              </a:rPr>
              <a:t>true</a:t>
            </a:r>
            <a:endParaRPr lang="en-US" sz="1600" b="1" dirty="0">
              <a:solidFill>
                <a:srgbClr val="007100"/>
              </a:solidFill>
              <a:latin typeface="Cambria"/>
              <a:cs typeface="Cambria"/>
            </a:endParaRPr>
          </a:p>
        </p:txBody>
      </p:sp>
      <p:pic>
        <p:nvPicPr>
          <p:cNvPr id="16408" name="Picture 1640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89888"/>
            <a:ext cx="5616702" cy="3904488"/>
          </a:xfrm>
          <a:prstGeom prst="rect">
            <a:avLst/>
          </a:prstGeom>
        </p:spPr>
      </p:pic>
      <p:cxnSp>
        <p:nvCxnSpPr>
          <p:cNvPr id="16391" name="Straight Connector 16390"/>
          <p:cNvCxnSpPr/>
          <p:nvPr/>
        </p:nvCxnSpPr>
        <p:spPr>
          <a:xfrm flipH="1" flipV="1">
            <a:off x="2378364" y="2724727"/>
            <a:ext cx="15394" cy="1885760"/>
          </a:xfrm>
          <a:prstGeom prst="line">
            <a:avLst/>
          </a:prstGeom>
          <a:ln>
            <a:solidFill>
              <a:srgbClr val="0071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877455" y="2756380"/>
            <a:ext cx="1524001" cy="6832"/>
          </a:xfrm>
          <a:prstGeom prst="line">
            <a:avLst/>
          </a:prstGeom>
          <a:ln>
            <a:solidFill>
              <a:srgbClr val="0071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07" name="TextBox 16406"/>
          <p:cNvSpPr txBox="1"/>
          <p:nvPr/>
        </p:nvSpPr>
        <p:spPr>
          <a:xfrm>
            <a:off x="2455332" y="2709333"/>
            <a:ext cx="2000921" cy="400110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lang="en-US" sz="2600" b="1" i="1" dirty="0" smtClean="0">
                <a:solidFill>
                  <a:srgbClr val="007100"/>
                </a:solidFill>
                <a:latin typeface="Cambria"/>
                <a:cs typeface="Cambria"/>
              </a:rPr>
              <a:t>p</a:t>
            </a:r>
            <a:r>
              <a:rPr lang="en-US" sz="2600" b="1" baseline="-25000" dirty="0" smtClean="0">
                <a:solidFill>
                  <a:srgbClr val="007100"/>
                </a:solidFill>
                <a:latin typeface="Cambria"/>
                <a:cs typeface="Cambria"/>
              </a:rPr>
              <a:t>0</a:t>
            </a:r>
            <a:r>
              <a:rPr lang="en-US" sz="2600" b="1" dirty="0" smtClean="0">
                <a:solidFill>
                  <a:srgbClr val="007100"/>
                </a:solidFill>
                <a:latin typeface="Cambria"/>
                <a:cs typeface="Cambria"/>
              </a:rPr>
              <a:t>(</a:t>
            </a:r>
            <a:r>
              <a:rPr lang="en-US" sz="2600" b="1" i="1" dirty="0" err="1" smtClean="0">
                <a:solidFill>
                  <a:srgbClr val="007100"/>
                </a:solidFill>
                <a:latin typeface="Cambria"/>
                <a:cs typeface="Cambria"/>
              </a:rPr>
              <a:t>L</a:t>
            </a:r>
            <a:r>
              <a:rPr lang="en-US" sz="2600" b="1" baseline="-25000" dirty="0" err="1" smtClean="0">
                <a:solidFill>
                  <a:srgbClr val="007100"/>
                </a:solidFill>
                <a:latin typeface="Cambria"/>
                <a:cs typeface="Cambria"/>
              </a:rPr>
              <a:t>eff</a:t>
            </a:r>
            <a:r>
              <a:rPr lang="en-US" sz="2600" b="1" dirty="0" smtClean="0">
                <a:solidFill>
                  <a:srgbClr val="007100"/>
                </a:solidFill>
                <a:latin typeface="Cambria"/>
                <a:cs typeface="Cambria"/>
              </a:rPr>
              <a:t>)</a:t>
            </a:r>
            <a:endParaRPr lang="en-US" sz="2600" b="1" dirty="0">
              <a:solidFill>
                <a:srgbClr val="007100"/>
              </a:solidFill>
              <a:latin typeface="Cambria"/>
              <a:cs typeface="Cambria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5496309" y="1514764"/>
            <a:ext cx="1400849" cy="923636"/>
            <a:chOff x="360218" y="5209310"/>
            <a:chExt cx="1400849" cy="923636"/>
          </a:xfrm>
        </p:grpSpPr>
        <p:sp>
          <p:nvSpPr>
            <p:cNvPr id="64" name="Rectangle 63"/>
            <p:cNvSpPr/>
            <p:nvPr/>
          </p:nvSpPr>
          <p:spPr>
            <a:xfrm>
              <a:off x="360218" y="5209310"/>
              <a:ext cx="1400849" cy="9236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Straight Connector 64"/>
            <p:cNvCxnSpPr/>
            <p:nvPr/>
          </p:nvCxnSpPr>
          <p:spPr>
            <a:xfrm flipV="1">
              <a:off x="498764" y="5324763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387927" y="5668051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982134" y="5293976"/>
              <a:ext cx="63115" cy="8312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540327" y="5820451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698886" y="5540278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1574800" y="5977467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1311563" y="5283202"/>
              <a:ext cx="78509" cy="63114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1551710" y="5646497"/>
              <a:ext cx="107757" cy="8466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 flipV="1">
              <a:off x="1690255" y="5346317"/>
              <a:ext cx="38484" cy="9236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231515" y="5811215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1266922" y="5531042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 flipV="1">
              <a:off x="512619" y="5969771"/>
              <a:ext cx="38484" cy="9236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1240750" y="6005176"/>
              <a:ext cx="104680" cy="2001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V="1">
              <a:off x="971358" y="5675746"/>
              <a:ext cx="63115" cy="8312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915939" y="6003638"/>
              <a:ext cx="78509" cy="63114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>
            <a:off x="5495347" y="2612350"/>
            <a:ext cx="1410373" cy="923636"/>
            <a:chOff x="3771226" y="5275503"/>
            <a:chExt cx="1410373" cy="923636"/>
          </a:xfrm>
        </p:grpSpPr>
        <p:sp>
          <p:nvSpPr>
            <p:cNvPr id="81" name="Rectangle 80"/>
            <p:cNvSpPr/>
            <p:nvPr/>
          </p:nvSpPr>
          <p:spPr>
            <a:xfrm>
              <a:off x="3771226" y="5275503"/>
              <a:ext cx="1400849" cy="9236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/>
            <p:cNvCxnSpPr/>
            <p:nvPr/>
          </p:nvCxnSpPr>
          <p:spPr>
            <a:xfrm flipV="1">
              <a:off x="3909772" y="5390956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3923626" y="5374025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3798935" y="5734244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4393142" y="5360169"/>
              <a:ext cx="63115" cy="8312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3951335" y="5886644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4109894" y="5606471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4985808" y="6043660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4722571" y="5349395"/>
              <a:ext cx="78509" cy="63114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4962718" y="5712690"/>
              <a:ext cx="107757" cy="8466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 flipV="1">
              <a:off x="5101263" y="5412510"/>
              <a:ext cx="38484" cy="9236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4642523" y="5877408"/>
              <a:ext cx="133927" cy="10773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4677930" y="5597235"/>
              <a:ext cx="107757" cy="61577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 flipV="1">
              <a:off x="3923627" y="6035964"/>
              <a:ext cx="38484" cy="9236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4651758" y="6071369"/>
              <a:ext cx="104680" cy="20012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V="1">
              <a:off x="4382366" y="5741939"/>
              <a:ext cx="63115" cy="83129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4326947" y="6069831"/>
              <a:ext cx="78509" cy="63114"/>
            </a:xfrm>
            <a:prstGeom prst="line">
              <a:avLst/>
            </a:prstGeom>
            <a:ln>
              <a:solidFill>
                <a:srgbClr val="0071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V="1">
              <a:off x="3911311" y="5469466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4399299" y="5357092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V="1">
              <a:off x="4386984" y="5452533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4744123" y="5355553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V="1">
              <a:off x="4731808" y="5450994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4682548" y="5586462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4670233" y="5681903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4143758" y="5571068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V="1">
              <a:off x="4131443" y="5666509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3865126" y="5684983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V="1">
              <a:off x="3852811" y="5780424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4017526" y="5837383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V="1">
              <a:off x="4005211" y="5932824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3923622" y="6020571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V="1">
              <a:off x="3911307" y="6116012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4383902" y="5726545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4371587" y="5821986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4351574" y="6040582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V="1">
              <a:off x="4339259" y="6136023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4665611" y="6015951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4653296" y="6111392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4694859" y="5821986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4682544" y="5917427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4985805" y="5697294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flipV="1">
              <a:off x="4973490" y="5792735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5022750" y="6019028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V="1">
              <a:off x="5010435" y="6114469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5075089" y="5401728"/>
              <a:ext cx="95443" cy="49259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V="1">
              <a:off x="5062774" y="5497169"/>
              <a:ext cx="92364" cy="7697"/>
            </a:xfrm>
            <a:prstGeom prst="line">
              <a:avLst/>
            </a:prstGeom>
            <a:ln>
              <a:solidFill>
                <a:srgbClr val="FF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Oval 126"/>
            <p:cNvSpPr/>
            <p:nvPr/>
          </p:nvSpPr>
          <p:spPr>
            <a:xfrm>
              <a:off x="3871575" y="5364788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3808460" y="5686521"/>
              <a:ext cx="169334" cy="100061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>
              <a:off x="3931611" y="5825068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/>
            <p:cNvSpPr/>
            <p:nvPr/>
          </p:nvSpPr>
          <p:spPr>
            <a:xfrm>
              <a:off x="3860798" y="6008256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>
              <a:off x="4084011" y="5569527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4284133" y="6023650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4330315" y="5346314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>
              <a:off x="4667443" y="5344774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>
              <a:off x="4635115" y="5574144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>
              <a:off x="4618181" y="5818908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>
              <a:off x="4616641" y="6009793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>
              <a:off x="4324155" y="5709610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>
              <a:off x="4953769" y="6015950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/>
            <p:nvPr/>
          </p:nvSpPr>
          <p:spPr>
            <a:xfrm>
              <a:off x="4929138" y="5683439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>
              <a:off x="4981477" y="5397110"/>
              <a:ext cx="200122" cy="138545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689959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宋体"/>
      </a:majorFont>
      <a:minorFont>
        <a:latin typeface="Arial"/>
        <a:ea typeface="宋体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17624</TotalTime>
  <Words>1557</Words>
  <Application>Microsoft Office PowerPoint</Application>
  <PresentationFormat>On-screen Show (4:3)</PresentationFormat>
  <Paragraphs>243</Paragraphs>
  <Slides>22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默认设计模板</vt:lpstr>
      <vt:lpstr>Picture</vt:lpstr>
      <vt:lpstr>KOLMEMÕÕTMELINE KIIRGUSLEVI VÕRRAND TAIMKATTE KAUGSEIRE TEOREETLISE ALUSENA   3D RADIATIVE TRANSFER EQUATION AS THEORETICAL BASIS FOR VEGETATION REMOTE SENSING</vt:lpstr>
      <vt:lpstr>3D RADIATIVE TRANSFER IN VEGETATION CANOPY</vt:lpstr>
      <vt:lpstr>3D RADIATIVE TRANSFER PROBLEM: BASIC</vt:lpstr>
      <vt:lpstr>3D EFFECTS IN REMOTE SENSING DATA</vt:lpstr>
      <vt:lpstr>LEAF AND CANOPY SPECTRAL REFLECTANCE </vt:lpstr>
      <vt:lpstr>LEAF AND CANOPY SPECTRAL REFLECTANCE </vt:lpstr>
      <vt:lpstr>SPECTRAL INVARIANTS IN VEGETATION CANOPIES</vt:lpstr>
      <vt:lpstr>DECOMPOSITION OF THE STANDARD PROBLEM</vt:lpstr>
      <vt:lpstr>TRUE AND EFFECTIVE LEAF AREA</vt:lpstr>
      <vt:lpstr>TRUE AND EFFECTIVE LEAF AREA</vt:lpstr>
      <vt:lpstr>TRUE AND EFFECTIVE LEAF AREA</vt:lpstr>
      <vt:lpstr>DEEP SPACE CLIMATE OBSERVATORY (DSCOVR)</vt:lpstr>
      <vt:lpstr>DEEP SPACE CLIMATE OBSERVATORY (DSCOVR)</vt:lpstr>
      <vt:lpstr>RECOLLISION PROBABILITY OF CLOUD AND VEGETATION</vt:lpstr>
      <vt:lpstr>VEGETATION EARTH SYSTEM DATA RECORD (VESDR)</vt:lpstr>
      <vt:lpstr>VESDR ALGORITHM</vt:lpstr>
      <vt:lpstr>SUMMARY</vt:lpstr>
      <vt:lpstr>http://www.mdpi.com/journal/remotesensing/special_issues/rt_rs</vt:lpstr>
      <vt:lpstr>STOCHASTIC RTE AND STOCHASTIC BOUNDARY</vt:lpstr>
      <vt:lpstr>BI-DIRECTIONAL SUNLIT FRACTION OF LEAF AREA (BSFLA) </vt:lpstr>
      <vt:lpstr>RESULTS</vt:lpstr>
      <vt:lpstr>VESDR ALGORITHM</vt:lpstr>
    </vt:vector>
  </TitlesOfParts>
  <Company>Boston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Bin Tan</dc:creator>
  <cp:lastModifiedBy>jknjazi</cp:lastModifiedBy>
  <cp:revision>1201</cp:revision>
  <dcterms:created xsi:type="dcterms:W3CDTF">2011-12-02T14:55:15Z</dcterms:created>
  <dcterms:modified xsi:type="dcterms:W3CDTF">2017-08-30T00:11:16Z</dcterms:modified>
</cp:coreProperties>
</file>