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4" r:id="rId2"/>
    <p:sldMasterId id="2147483666" r:id="rId3"/>
    <p:sldMasterId id="2147483668" r:id="rId4"/>
    <p:sldMasterId id="2147483670" r:id="rId5"/>
  </p:sldMasterIdLst>
  <p:notesMasterIdLst>
    <p:notesMasterId r:id="rId9"/>
  </p:notesMasterIdLst>
  <p:sldIdLst>
    <p:sldId id="257" r:id="rId6"/>
    <p:sldId id="258" r:id="rId7"/>
    <p:sldId id="259" r:id="rId8"/>
  </p:sldIdLst>
  <p:sldSz cx="37490400" cy="21031200"/>
  <p:notesSz cx="6858000" cy="9144000"/>
  <p:defaultTextStyle>
    <a:defPPr>
      <a:defRPr lang="en-US"/>
    </a:defPPr>
    <a:lvl1pPr marL="0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026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052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078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8104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0131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2157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4183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6209" algn="l" defTabSz="1672026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120">
          <p15:clr>
            <a:srgbClr val="A4A3A4"/>
          </p15:clr>
        </p15:guide>
        <p15:guide id="2" orient="horz" pos="3171">
          <p15:clr>
            <a:srgbClr val="A4A3A4"/>
          </p15:clr>
        </p15:guide>
        <p15:guide id="3" orient="horz" pos="6624">
          <p15:clr>
            <a:srgbClr val="A4A3A4"/>
          </p15:clr>
        </p15:guide>
        <p15:guide id="4" orient="horz" pos="3205">
          <p15:clr>
            <a:srgbClr val="A4A3A4"/>
          </p15:clr>
        </p15:guide>
        <p15:guide id="5" pos="1143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ime Alvarez Duque" initials="JAD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07" autoAdjust="0"/>
    <p:restoredTop sz="94660"/>
  </p:normalViewPr>
  <p:slideViewPr>
    <p:cSldViewPr snapToGrid="0" snapToObjects="1">
      <p:cViewPr>
        <p:scale>
          <a:sx n="30" d="100"/>
          <a:sy n="30" d="100"/>
        </p:scale>
        <p:origin x="160" y="-88"/>
      </p:cViewPr>
      <p:guideLst>
        <p:guide orient="horz" pos="13120"/>
        <p:guide orient="horz" pos="3171"/>
        <p:guide orient="horz" pos="6624"/>
        <p:guide orient="horz" pos="3205"/>
        <p:guide pos="114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0A34C-CFC6-405A-AF03-621A1CB2A5FD}" type="datetimeFigureOut">
              <a:rPr lang="en-US" smtClean="0"/>
              <a:t>8/6/15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9450" y="1143000"/>
            <a:ext cx="5499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58C0B-7BE5-476F-91D4-95092C5E3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6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58C0B-7BE5-476F-91D4-95092C5E34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3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5548897" y="836615"/>
            <a:ext cx="26392606" cy="138607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7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48897" y="2222690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authors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548897" y="3214962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939369" y="5262831"/>
            <a:ext cx="173736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Introduction/Abstract (click to edit)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4" hasCustomPrompt="1"/>
          </p:nvPr>
        </p:nvSpPr>
        <p:spPr>
          <a:xfrm>
            <a:off x="920693" y="6148211"/>
            <a:ext cx="17373600" cy="515099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204725" y="12635798"/>
            <a:ext cx="173736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Conclusion (click to edit)</a:t>
            </a:r>
            <a:endParaRPr lang="en-US" dirty="0"/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920693" y="11339797"/>
            <a:ext cx="173736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Methods (click to edit)</a:t>
            </a:r>
            <a:endParaRPr lang="en-US" dirty="0"/>
          </a:p>
        </p:txBody>
      </p:sp>
      <p:sp>
        <p:nvSpPr>
          <p:cNvPr id="32" name="Content Placeholder 27"/>
          <p:cNvSpPr>
            <a:spLocks noGrp="1"/>
          </p:cNvSpPr>
          <p:nvPr>
            <p:ph sz="quarter" idx="18" hasCustomPrompt="1"/>
          </p:nvPr>
        </p:nvSpPr>
        <p:spPr>
          <a:xfrm>
            <a:off x="920693" y="12198895"/>
            <a:ext cx="17373600" cy="862910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4" name="Content Placeholder 27"/>
          <p:cNvSpPr>
            <a:spLocks noGrp="1"/>
          </p:cNvSpPr>
          <p:nvPr>
            <p:ph sz="quarter" idx="20" hasCustomPrompt="1"/>
          </p:nvPr>
        </p:nvSpPr>
        <p:spPr>
          <a:xfrm>
            <a:off x="19204725" y="13494897"/>
            <a:ext cx="17373600" cy="370535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19204725" y="17200248"/>
            <a:ext cx="173736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References (click to edit)</a:t>
            </a:r>
            <a:endParaRPr lang="en-US" dirty="0"/>
          </a:p>
        </p:txBody>
      </p:sp>
      <p:sp>
        <p:nvSpPr>
          <p:cNvPr id="36" name="Content Placeholder 27"/>
          <p:cNvSpPr>
            <a:spLocks noGrp="1"/>
          </p:cNvSpPr>
          <p:nvPr>
            <p:ph sz="quarter" idx="22" hasCustomPrompt="1"/>
          </p:nvPr>
        </p:nvSpPr>
        <p:spPr>
          <a:xfrm>
            <a:off x="19204725" y="18059346"/>
            <a:ext cx="17373600" cy="276865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19204725" y="5285237"/>
            <a:ext cx="173736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Results (click to edit)</a:t>
            </a:r>
            <a:endParaRPr lang="en-US" dirty="0"/>
          </a:p>
        </p:txBody>
      </p:sp>
      <p:sp>
        <p:nvSpPr>
          <p:cNvPr id="17" name="Content Placeholder 27"/>
          <p:cNvSpPr>
            <a:spLocks noGrp="1"/>
          </p:cNvSpPr>
          <p:nvPr>
            <p:ph sz="quarter" idx="24" hasCustomPrompt="1"/>
          </p:nvPr>
        </p:nvSpPr>
        <p:spPr>
          <a:xfrm>
            <a:off x="19204725" y="6144335"/>
            <a:ext cx="17373600" cy="6491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31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5548897" y="836615"/>
            <a:ext cx="26392606" cy="138607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7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48897" y="2222690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authors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548897" y="3214962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423424" y="5262831"/>
            <a:ext cx="11887200" cy="88150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Introduction/Abstract (click to edit)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4" hasCustomPrompt="1"/>
          </p:nvPr>
        </p:nvSpPr>
        <p:spPr>
          <a:xfrm>
            <a:off x="423424" y="6157444"/>
            <a:ext cx="11887200" cy="515099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5148326" y="5285237"/>
            <a:ext cx="118872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Conclusion (click to edit)</a:t>
            </a:r>
            <a:endParaRPr lang="en-US" dirty="0"/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423424" y="11339797"/>
            <a:ext cx="118872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Methods (click to edit)</a:t>
            </a:r>
            <a:endParaRPr lang="en-US" dirty="0"/>
          </a:p>
        </p:txBody>
      </p:sp>
      <p:sp>
        <p:nvSpPr>
          <p:cNvPr id="32" name="Content Placeholder 27"/>
          <p:cNvSpPr>
            <a:spLocks noGrp="1"/>
          </p:cNvSpPr>
          <p:nvPr>
            <p:ph sz="quarter" idx="18" hasCustomPrompt="1"/>
          </p:nvPr>
        </p:nvSpPr>
        <p:spPr>
          <a:xfrm>
            <a:off x="423424" y="12198895"/>
            <a:ext cx="11887200" cy="862910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4" name="Content Placeholder 27"/>
          <p:cNvSpPr>
            <a:spLocks noGrp="1"/>
          </p:cNvSpPr>
          <p:nvPr>
            <p:ph sz="quarter" idx="20" hasCustomPrompt="1"/>
          </p:nvPr>
        </p:nvSpPr>
        <p:spPr>
          <a:xfrm>
            <a:off x="25148326" y="6161001"/>
            <a:ext cx="11887200" cy="82237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25148326" y="14447477"/>
            <a:ext cx="118872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References (click to edit)</a:t>
            </a:r>
            <a:endParaRPr lang="en-US" dirty="0"/>
          </a:p>
        </p:txBody>
      </p:sp>
      <p:sp>
        <p:nvSpPr>
          <p:cNvPr id="36" name="Content Placeholder 27"/>
          <p:cNvSpPr>
            <a:spLocks noGrp="1"/>
          </p:cNvSpPr>
          <p:nvPr>
            <p:ph sz="quarter" idx="22" hasCustomPrompt="1"/>
          </p:nvPr>
        </p:nvSpPr>
        <p:spPr>
          <a:xfrm>
            <a:off x="25196882" y="15290694"/>
            <a:ext cx="11887200" cy="553730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12801602" y="5285237"/>
            <a:ext cx="11887200" cy="85909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000" u="sng" baseline="0"/>
            </a:lvl1pPr>
          </a:lstStyle>
          <a:p>
            <a:pPr lvl="0"/>
            <a:r>
              <a:rPr lang="en-US" sz="4000" dirty="0" smtClean="0"/>
              <a:t>Results (click to edit)</a:t>
            </a:r>
            <a:endParaRPr lang="en-US" dirty="0"/>
          </a:p>
        </p:txBody>
      </p:sp>
      <p:sp>
        <p:nvSpPr>
          <p:cNvPr id="17" name="Content Placeholder 27"/>
          <p:cNvSpPr>
            <a:spLocks noGrp="1"/>
          </p:cNvSpPr>
          <p:nvPr>
            <p:ph sz="quarter" idx="24" hasCustomPrompt="1"/>
          </p:nvPr>
        </p:nvSpPr>
        <p:spPr>
          <a:xfrm>
            <a:off x="12801602" y="6157444"/>
            <a:ext cx="11887200" cy="1463919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02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5548897" y="836615"/>
            <a:ext cx="26392606" cy="138607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7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48897" y="2222690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authors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548897" y="3214962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423424" y="5262831"/>
            <a:ext cx="11887200" cy="88150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Introduction/Abstract (click to edit)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4" hasCustomPrompt="1"/>
          </p:nvPr>
        </p:nvSpPr>
        <p:spPr>
          <a:xfrm>
            <a:off x="423424" y="6157444"/>
            <a:ext cx="11887200" cy="515099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5148326" y="5285237"/>
            <a:ext cx="118872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Conclusion (click to edit)</a:t>
            </a:r>
            <a:endParaRPr lang="en-US" dirty="0"/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423424" y="11339797"/>
            <a:ext cx="118872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Methods (click to edit)</a:t>
            </a:r>
            <a:endParaRPr lang="en-US" dirty="0"/>
          </a:p>
        </p:txBody>
      </p:sp>
      <p:sp>
        <p:nvSpPr>
          <p:cNvPr id="32" name="Content Placeholder 27"/>
          <p:cNvSpPr>
            <a:spLocks noGrp="1"/>
          </p:cNvSpPr>
          <p:nvPr>
            <p:ph sz="quarter" idx="18" hasCustomPrompt="1"/>
          </p:nvPr>
        </p:nvSpPr>
        <p:spPr>
          <a:xfrm>
            <a:off x="423424" y="12198895"/>
            <a:ext cx="11887200" cy="862910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4" name="Content Placeholder 27"/>
          <p:cNvSpPr>
            <a:spLocks noGrp="1"/>
          </p:cNvSpPr>
          <p:nvPr>
            <p:ph sz="quarter" idx="20" hasCustomPrompt="1"/>
          </p:nvPr>
        </p:nvSpPr>
        <p:spPr>
          <a:xfrm>
            <a:off x="25148326" y="6161001"/>
            <a:ext cx="11887200" cy="822376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25148326" y="14447477"/>
            <a:ext cx="118872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References (click to edit)</a:t>
            </a:r>
            <a:endParaRPr lang="en-US" dirty="0"/>
          </a:p>
        </p:txBody>
      </p:sp>
      <p:sp>
        <p:nvSpPr>
          <p:cNvPr id="36" name="Content Placeholder 27"/>
          <p:cNvSpPr>
            <a:spLocks noGrp="1"/>
          </p:cNvSpPr>
          <p:nvPr>
            <p:ph sz="quarter" idx="22" hasCustomPrompt="1"/>
          </p:nvPr>
        </p:nvSpPr>
        <p:spPr>
          <a:xfrm>
            <a:off x="25196882" y="15290694"/>
            <a:ext cx="11887200" cy="553730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12801602" y="5285237"/>
            <a:ext cx="118872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Results (click to edit)</a:t>
            </a:r>
            <a:endParaRPr lang="en-US" dirty="0"/>
          </a:p>
        </p:txBody>
      </p:sp>
      <p:sp>
        <p:nvSpPr>
          <p:cNvPr id="17" name="Content Placeholder 27"/>
          <p:cNvSpPr>
            <a:spLocks noGrp="1"/>
          </p:cNvSpPr>
          <p:nvPr>
            <p:ph sz="quarter" idx="24" hasCustomPrompt="1"/>
          </p:nvPr>
        </p:nvSpPr>
        <p:spPr>
          <a:xfrm>
            <a:off x="12801602" y="6157444"/>
            <a:ext cx="11887200" cy="1463919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85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5548897" y="836615"/>
            <a:ext cx="26392606" cy="138607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7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48897" y="2222690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authors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548897" y="3214962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939369" y="5262831"/>
            <a:ext cx="173736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Introduction/Abstract (click to edit)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4" hasCustomPrompt="1"/>
          </p:nvPr>
        </p:nvSpPr>
        <p:spPr>
          <a:xfrm>
            <a:off x="920693" y="6148211"/>
            <a:ext cx="17373600" cy="515099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204725" y="12635798"/>
            <a:ext cx="173736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Conclusion (click to edit)</a:t>
            </a:r>
            <a:endParaRPr lang="en-US" dirty="0"/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920693" y="11339797"/>
            <a:ext cx="173736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Methods (click to edit)</a:t>
            </a:r>
            <a:endParaRPr lang="en-US" dirty="0"/>
          </a:p>
        </p:txBody>
      </p:sp>
      <p:sp>
        <p:nvSpPr>
          <p:cNvPr id="32" name="Content Placeholder 27"/>
          <p:cNvSpPr>
            <a:spLocks noGrp="1"/>
          </p:cNvSpPr>
          <p:nvPr>
            <p:ph sz="quarter" idx="18" hasCustomPrompt="1"/>
          </p:nvPr>
        </p:nvSpPr>
        <p:spPr>
          <a:xfrm>
            <a:off x="920693" y="12198895"/>
            <a:ext cx="17373600" cy="862910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4" name="Content Placeholder 27"/>
          <p:cNvSpPr>
            <a:spLocks noGrp="1"/>
          </p:cNvSpPr>
          <p:nvPr>
            <p:ph sz="quarter" idx="20" hasCustomPrompt="1"/>
          </p:nvPr>
        </p:nvSpPr>
        <p:spPr>
          <a:xfrm>
            <a:off x="19204725" y="13494897"/>
            <a:ext cx="17373600" cy="370535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19204725" y="17200248"/>
            <a:ext cx="173736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References (click to edit)</a:t>
            </a:r>
            <a:endParaRPr lang="en-US" dirty="0"/>
          </a:p>
        </p:txBody>
      </p:sp>
      <p:sp>
        <p:nvSpPr>
          <p:cNvPr id="36" name="Content Placeholder 27"/>
          <p:cNvSpPr>
            <a:spLocks noGrp="1"/>
          </p:cNvSpPr>
          <p:nvPr>
            <p:ph sz="quarter" idx="22" hasCustomPrompt="1"/>
          </p:nvPr>
        </p:nvSpPr>
        <p:spPr>
          <a:xfrm>
            <a:off x="19204725" y="18059346"/>
            <a:ext cx="17373600" cy="276865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19204725" y="5285237"/>
            <a:ext cx="1737360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Results (click to edit)</a:t>
            </a:r>
            <a:endParaRPr lang="en-US" dirty="0"/>
          </a:p>
        </p:txBody>
      </p:sp>
      <p:sp>
        <p:nvSpPr>
          <p:cNvPr id="17" name="Content Placeholder 27"/>
          <p:cNvSpPr>
            <a:spLocks noGrp="1"/>
          </p:cNvSpPr>
          <p:nvPr>
            <p:ph sz="quarter" idx="24" hasCustomPrompt="1"/>
          </p:nvPr>
        </p:nvSpPr>
        <p:spPr>
          <a:xfrm>
            <a:off x="19204725" y="6144335"/>
            <a:ext cx="17373600" cy="64914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8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5548897" y="836615"/>
            <a:ext cx="26392606" cy="138607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7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48897" y="2222690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authors</a:t>
            </a:r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548897" y="3214962"/>
            <a:ext cx="26392606" cy="99227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815009" y="5262831"/>
            <a:ext cx="35860383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Introduction/Abstract (click to edit)</a:t>
            </a:r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4" hasCustomPrompt="1"/>
          </p:nvPr>
        </p:nvSpPr>
        <p:spPr>
          <a:xfrm>
            <a:off x="806520" y="6140664"/>
            <a:ext cx="17604188" cy="333421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2637612" y="12489949"/>
            <a:ext cx="13940713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Conclusion (click to edit)</a:t>
            </a:r>
            <a:endParaRPr lang="en-US" dirty="0"/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806520" y="9474879"/>
            <a:ext cx="35771805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Methods (click to edit)</a:t>
            </a:r>
            <a:endParaRPr lang="en-US" dirty="0"/>
          </a:p>
        </p:txBody>
      </p:sp>
      <p:sp>
        <p:nvSpPr>
          <p:cNvPr id="34" name="Content Placeholder 27"/>
          <p:cNvSpPr>
            <a:spLocks noGrp="1"/>
          </p:cNvSpPr>
          <p:nvPr>
            <p:ph sz="quarter" idx="20" hasCustomPrompt="1"/>
          </p:nvPr>
        </p:nvSpPr>
        <p:spPr>
          <a:xfrm>
            <a:off x="22637612" y="13340627"/>
            <a:ext cx="13952018" cy="456152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1" hasCustomPrompt="1"/>
          </p:nvPr>
        </p:nvSpPr>
        <p:spPr>
          <a:xfrm>
            <a:off x="22637611" y="17902149"/>
            <a:ext cx="14037780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References (click to edit)</a:t>
            </a:r>
            <a:endParaRPr lang="en-US" dirty="0"/>
          </a:p>
        </p:txBody>
      </p:sp>
      <p:sp>
        <p:nvSpPr>
          <p:cNvPr id="36" name="Content Placeholder 27"/>
          <p:cNvSpPr>
            <a:spLocks noGrp="1"/>
          </p:cNvSpPr>
          <p:nvPr>
            <p:ph sz="quarter" idx="22" hasCustomPrompt="1"/>
          </p:nvPr>
        </p:nvSpPr>
        <p:spPr>
          <a:xfrm>
            <a:off x="22637612" y="18761248"/>
            <a:ext cx="13940713" cy="20667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600331" y="12489949"/>
            <a:ext cx="20729129" cy="859098"/>
          </a:xfrm>
          <a:prstGeom prst="rect">
            <a:avLst/>
          </a:prstGeom>
          <a:solidFill>
            <a:srgbClr val="17375E"/>
          </a:solidFill>
        </p:spPr>
        <p:txBody>
          <a:bodyPr vert="horz" anchor="ctr"/>
          <a:lstStyle>
            <a:lvl1pPr marL="0" indent="0" algn="ctr">
              <a:buNone/>
              <a:defRPr sz="4000" u="sng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z="4000" dirty="0" smtClean="0"/>
              <a:t>Results (click to edit)</a:t>
            </a:r>
            <a:endParaRPr lang="en-US" dirty="0"/>
          </a:p>
        </p:txBody>
      </p:sp>
      <p:sp>
        <p:nvSpPr>
          <p:cNvPr id="17" name="Content Placeholder 27"/>
          <p:cNvSpPr>
            <a:spLocks noGrp="1"/>
          </p:cNvSpPr>
          <p:nvPr>
            <p:ph sz="quarter" idx="24" hasCustomPrompt="1"/>
          </p:nvPr>
        </p:nvSpPr>
        <p:spPr>
          <a:xfrm>
            <a:off x="600331" y="13349047"/>
            <a:ext cx="20729129" cy="747895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16" name="Content Placeholder 27"/>
          <p:cNvSpPr>
            <a:spLocks noGrp="1"/>
          </p:cNvSpPr>
          <p:nvPr>
            <p:ph sz="quarter" idx="25" hasCustomPrompt="1"/>
          </p:nvPr>
        </p:nvSpPr>
        <p:spPr>
          <a:xfrm>
            <a:off x="19085568" y="6134640"/>
            <a:ext cx="17589824" cy="333421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1" name="Content Placeholder 27"/>
          <p:cNvSpPr>
            <a:spLocks noGrp="1"/>
          </p:cNvSpPr>
          <p:nvPr>
            <p:ph sz="quarter" idx="26" hasCustomPrompt="1"/>
          </p:nvPr>
        </p:nvSpPr>
        <p:spPr>
          <a:xfrm>
            <a:off x="806520" y="10353233"/>
            <a:ext cx="17604188" cy="205182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  <p:sp>
        <p:nvSpPr>
          <p:cNvPr id="22" name="Content Placeholder 27"/>
          <p:cNvSpPr>
            <a:spLocks noGrp="1"/>
          </p:cNvSpPr>
          <p:nvPr>
            <p:ph sz="quarter" idx="27" hasCustomPrompt="1"/>
          </p:nvPr>
        </p:nvSpPr>
        <p:spPr>
          <a:xfrm>
            <a:off x="19071203" y="10353233"/>
            <a:ext cx="17604188" cy="205182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sz="2800" dirty="0" smtClean="0"/>
              <a:t>Click here to insert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77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0"/>
            <a:ext cx="37490400" cy="4891798"/>
            <a:chOff x="0" y="0"/>
            <a:chExt cx="37490400" cy="4891798"/>
          </a:xfrm>
          <a:solidFill>
            <a:schemeClr val="tx2">
              <a:lumMod val="7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37490400" cy="4797724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0" y="4891798"/>
              <a:ext cx="37490400" cy="0"/>
            </a:xfrm>
            <a:prstGeom prst="line">
              <a:avLst/>
            </a:prstGeom>
            <a:grpFill/>
            <a:ln w="254000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ounded Rectangle 23"/>
          <p:cNvSpPr>
            <a:spLocks/>
          </p:cNvSpPr>
          <p:nvPr userDrawn="1"/>
        </p:nvSpPr>
        <p:spPr>
          <a:xfrm>
            <a:off x="914400" y="5258851"/>
            <a:ext cx="17373600" cy="15545534"/>
          </a:xfrm>
          <a:prstGeom prst="roundRect">
            <a:avLst>
              <a:gd name="adj" fmla="val 655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Rounded Rectangle 24"/>
          <p:cNvSpPr>
            <a:spLocks/>
          </p:cNvSpPr>
          <p:nvPr userDrawn="1"/>
        </p:nvSpPr>
        <p:spPr>
          <a:xfrm>
            <a:off x="19202400" y="5258851"/>
            <a:ext cx="17373600" cy="15545534"/>
          </a:xfrm>
          <a:prstGeom prst="roundRect">
            <a:avLst>
              <a:gd name="adj" fmla="val 655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18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1672026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020" indent="-1254020" algn="l" defTabSz="1672026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042" indent="-1045016" algn="l" defTabSz="1672026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65" indent="-836013" algn="l" defTabSz="1672026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2091" indent="-836013" algn="l" defTabSz="1672026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118" indent="-836013" algn="l" defTabSz="1672026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6144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8170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0196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2222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026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052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078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8104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0131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2157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4183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6209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0"/>
            <a:ext cx="37490400" cy="4891798"/>
            <a:chOff x="0" y="0"/>
            <a:chExt cx="37490400" cy="4891798"/>
          </a:xfrm>
          <a:solidFill>
            <a:schemeClr val="tx2">
              <a:lumMod val="7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37490400" cy="4797724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0" y="4891798"/>
              <a:ext cx="37490400" cy="0"/>
            </a:xfrm>
            <a:prstGeom prst="line">
              <a:avLst/>
            </a:prstGeom>
            <a:grpFill/>
            <a:ln w="254000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ounded Rectangle 23"/>
          <p:cNvSpPr>
            <a:spLocks/>
          </p:cNvSpPr>
          <p:nvPr userDrawn="1"/>
        </p:nvSpPr>
        <p:spPr>
          <a:xfrm>
            <a:off x="457200" y="5258851"/>
            <a:ext cx="36576000" cy="15545534"/>
          </a:xfrm>
          <a:prstGeom prst="roundRect">
            <a:avLst>
              <a:gd name="adj" fmla="val 655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83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1672026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020" indent="-1254020" algn="l" defTabSz="1672026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042" indent="-1045016" algn="l" defTabSz="1672026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65" indent="-836013" algn="l" defTabSz="1672026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2091" indent="-836013" algn="l" defTabSz="1672026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118" indent="-836013" algn="l" defTabSz="1672026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6144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8170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0196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2222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026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052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078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8104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0131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2157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4183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6209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0"/>
            <a:ext cx="37490400" cy="4891798"/>
            <a:chOff x="0" y="0"/>
            <a:chExt cx="37490400" cy="4891798"/>
          </a:xfrm>
          <a:solidFill>
            <a:schemeClr val="tx2">
              <a:lumMod val="7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37490400" cy="4797724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0" y="4891798"/>
              <a:ext cx="37490400" cy="0"/>
            </a:xfrm>
            <a:prstGeom prst="line">
              <a:avLst/>
            </a:prstGeom>
            <a:grpFill/>
            <a:ln w="254000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972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1672026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020" indent="-1254020" algn="l" defTabSz="1672026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042" indent="-1045016" algn="l" defTabSz="1672026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65" indent="-836013" algn="l" defTabSz="1672026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2091" indent="-836013" algn="l" defTabSz="1672026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118" indent="-836013" algn="l" defTabSz="1672026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6144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8170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0196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2222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026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052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078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8104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0131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2157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4183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6209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0"/>
            <a:ext cx="37490400" cy="4891798"/>
            <a:chOff x="0" y="0"/>
            <a:chExt cx="37490400" cy="4891798"/>
          </a:xfrm>
          <a:solidFill>
            <a:schemeClr val="tx2">
              <a:lumMod val="7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37490400" cy="4797724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0" y="4891798"/>
              <a:ext cx="37490400" cy="0"/>
            </a:xfrm>
            <a:prstGeom prst="line">
              <a:avLst/>
            </a:prstGeom>
            <a:grpFill/>
            <a:ln w="254000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401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1672026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020" indent="-1254020" algn="l" defTabSz="1672026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042" indent="-1045016" algn="l" defTabSz="1672026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65" indent="-836013" algn="l" defTabSz="1672026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2091" indent="-836013" algn="l" defTabSz="1672026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118" indent="-836013" algn="l" defTabSz="1672026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6144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8170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0196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2222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026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052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078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8104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0131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2157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4183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6209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0" y="0"/>
            <a:ext cx="37490400" cy="4891798"/>
            <a:chOff x="0" y="0"/>
            <a:chExt cx="37490400" cy="4891798"/>
          </a:xfrm>
          <a:solidFill>
            <a:schemeClr val="tx2">
              <a:lumMod val="7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37490400" cy="4797724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0" y="4891798"/>
              <a:ext cx="37490400" cy="0"/>
            </a:xfrm>
            <a:prstGeom prst="line">
              <a:avLst/>
            </a:prstGeom>
            <a:grpFill/>
            <a:ln w="254000" cmpd="sng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42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1672026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020" indent="-1254020" algn="l" defTabSz="1672026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042" indent="-1045016" algn="l" defTabSz="1672026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65" indent="-836013" algn="l" defTabSz="1672026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2091" indent="-836013" algn="l" defTabSz="1672026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118" indent="-836013" algn="l" defTabSz="1672026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6144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8170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0196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2222" indent="-836013" algn="l" defTabSz="1672026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026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052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078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8104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0131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2157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4183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6209" algn="l" defTabSz="1672026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e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.emf"/><Relationship Id="rId12" Type="http://schemas.openxmlformats.org/officeDocument/2006/relationships/image" Target="../media/image16.emf"/><Relationship Id="rId13" Type="http://schemas.openxmlformats.org/officeDocument/2006/relationships/image" Target="../media/image17.emf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548897" y="803629"/>
            <a:ext cx="26392606" cy="1386075"/>
          </a:xfrm>
        </p:spPr>
        <p:txBody>
          <a:bodyPr/>
          <a:lstStyle/>
          <a:p>
            <a:r>
              <a:rPr lang="en-US" dirty="0" smtClean="0"/>
              <a:t>Synthesis </a:t>
            </a:r>
            <a:r>
              <a:rPr lang="en-US" dirty="0"/>
              <a:t>of New Scaffolds via </a:t>
            </a:r>
            <a:r>
              <a:rPr lang="en-US" dirty="0" err="1"/>
              <a:t>Bisalkyne</a:t>
            </a:r>
            <a:r>
              <a:rPr lang="en-US" dirty="0"/>
              <a:t> </a:t>
            </a:r>
            <a:r>
              <a:rPr lang="en-US" dirty="0" err="1"/>
              <a:t>Cyclizations</a:t>
            </a:r>
            <a:r>
              <a:rPr lang="en-US" dirty="0"/>
              <a:t> Catalyzed by </a:t>
            </a:r>
            <a:r>
              <a:rPr lang="en-US" dirty="0" err="1"/>
              <a:t>Triflic</a:t>
            </a:r>
            <a:r>
              <a:rPr lang="en-US" dirty="0"/>
              <a:t> Acid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548897" y="2583051"/>
            <a:ext cx="26392606" cy="992272"/>
          </a:xfrm>
        </p:spPr>
        <p:txBody>
          <a:bodyPr/>
          <a:lstStyle/>
          <a:p>
            <a:r>
              <a:rPr lang="en-US" dirty="0" smtClean="0"/>
              <a:t>Jaime Alvarez Duque, Kyle Strom, John K. Snyder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48897" y="3455749"/>
            <a:ext cx="26392606" cy="992272"/>
          </a:xfrm>
        </p:spPr>
        <p:txBody>
          <a:bodyPr/>
          <a:lstStyle/>
          <a:p>
            <a:r>
              <a:rPr lang="en-US" dirty="0" smtClean="0"/>
              <a:t>Boston University, Department of Chemistry, Boston MA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920692" y="6330957"/>
            <a:ext cx="12708929" cy="5150995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Project dealt with synthesis of new molecular scaffolds via a novel acid-catalyzed </a:t>
            </a:r>
            <a:r>
              <a:rPr lang="en-US" sz="3200" dirty="0" err="1" smtClean="0"/>
              <a:t>cycloisomerization</a:t>
            </a:r>
            <a:r>
              <a:rPr lang="en-US" sz="3200" dirty="0" smtClean="0"/>
              <a:t>/</a:t>
            </a:r>
            <a:r>
              <a:rPr lang="en-US" sz="3200" dirty="0" err="1" smtClean="0"/>
              <a:t>Friedel</a:t>
            </a:r>
            <a:r>
              <a:rPr lang="en-US" sz="3200" dirty="0" smtClean="0"/>
              <a:t>-Crafts reaction.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The reaction provides an efficient way of creating  tricyclic systems, termed </a:t>
            </a:r>
            <a:r>
              <a:rPr lang="en-US" sz="3200" b="1" dirty="0" err="1" smtClean="0"/>
              <a:t>Indenopyridenes</a:t>
            </a:r>
            <a:r>
              <a:rPr lang="en-US" sz="32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Idenopyridene</a:t>
            </a:r>
            <a:r>
              <a:rPr lang="en-US" sz="3200" dirty="0" smtClean="0"/>
              <a:t> scaffolds can be diversified both through the use of substituted </a:t>
            </a:r>
            <a:r>
              <a:rPr lang="en-US" sz="3200" dirty="0" err="1" smtClean="0"/>
              <a:t>bisalkyne</a:t>
            </a:r>
            <a:r>
              <a:rPr lang="en-US" sz="3200" dirty="0" smtClean="0"/>
              <a:t> precursors or by further reaction of the scaffold after its formation.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The effects of </a:t>
            </a:r>
            <a:r>
              <a:rPr lang="en-US" sz="3200" dirty="0" err="1" smtClean="0"/>
              <a:t>Tosyl</a:t>
            </a:r>
            <a:r>
              <a:rPr lang="en-US" sz="3200" dirty="0" smtClean="0"/>
              <a:t> and </a:t>
            </a:r>
            <a:r>
              <a:rPr lang="en-US" sz="3200" dirty="0" err="1" smtClean="0"/>
              <a:t>Nosyl</a:t>
            </a:r>
            <a:r>
              <a:rPr lang="en-US" sz="3200" dirty="0" smtClean="0"/>
              <a:t> protecting groups on the reaction viability was explored.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The effects of different substituents on the </a:t>
            </a:r>
            <a:r>
              <a:rPr lang="en-US" sz="3200" dirty="0" err="1" smtClean="0"/>
              <a:t>bisalkyne</a:t>
            </a:r>
            <a:r>
              <a:rPr lang="en-US" sz="3200" dirty="0" smtClean="0"/>
              <a:t> precursors was also studied.</a:t>
            </a:r>
          </a:p>
          <a:p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920692" y="12167945"/>
            <a:ext cx="17373600" cy="859098"/>
          </a:xfrm>
        </p:spPr>
        <p:txBody>
          <a:bodyPr/>
          <a:lstStyle/>
          <a:p>
            <a:r>
              <a:rPr lang="en-US" dirty="0" smtClean="0"/>
              <a:t>SYNTHESIS OF BISALKYNES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20" name="Content Placeholder 5"/>
          <p:cNvSpPr>
            <a:spLocks noGrp="1"/>
          </p:cNvSpPr>
          <p:nvPr>
            <p:ph sz="quarter" idx="14"/>
          </p:nvPr>
        </p:nvSpPr>
        <p:spPr>
          <a:xfrm>
            <a:off x="19204725" y="6354090"/>
            <a:ext cx="17373600" cy="14639196"/>
          </a:xfrm>
        </p:spPr>
        <p:txBody>
          <a:bodyPr/>
          <a:lstStyle/>
          <a:p>
            <a:pPr algn="ctr"/>
            <a:endParaRPr lang="en-US" sz="1800" dirty="0" smtClean="0"/>
          </a:p>
          <a:p>
            <a:pPr algn="ctr"/>
            <a:endParaRPr lang="en-US" sz="35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4985" y="6297348"/>
            <a:ext cx="2934532" cy="48670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740743" y="6726897"/>
            <a:ext cx="25722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err="1" smtClean="0"/>
              <a:t>Indenopyridene</a:t>
            </a:r>
            <a:r>
              <a:rPr lang="en-US" sz="2700" dirty="0" smtClean="0"/>
              <a:t> scaffold</a:t>
            </a:r>
            <a:endParaRPr lang="en-US" sz="27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04725" y="11857532"/>
            <a:ext cx="7155323" cy="706034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3480421" y="19465280"/>
            <a:ext cx="3463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Bisalkyne</a:t>
            </a:r>
            <a:r>
              <a:rPr lang="en-US" sz="2800" dirty="0" smtClean="0"/>
              <a:t> substrate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05543" y="11447240"/>
            <a:ext cx="5833455" cy="77879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1554956" y="19204021"/>
            <a:ext cx="4318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NMR Spectrometer</a:t>
            </a:r>
            <a:endParaRPr lang="en-US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27705506" y="19419114"/>
            <a:ext cx="473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Column </a:t>
            </a:r>
            <a:r>
              <a:rPr lang="en-US" sz="2800" dirty="0" err="1" smtClean="0"/>
              <a:t>Chromatograpy</a:t>
            </a:r>
            <a:endParaRPr lang="en-US" sz="2800" dirty="0"/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768984"/>
              </p:ext>
            </p:extLst>
          </p:nvPr>
        </p:nvGraphicFramePr>
        <p:xfrm>
          <a:off x="420889" y="13790069"/>
          <a:ext cx="18538341" cy="7035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CS ChemDraw Drawing" r:id="rId7" imgW="8457692" imgH="2995685" progId="ChemDraw.Document.6.0">
                  <p:embed/>
                </p:oleObj>
              </mc:Choice>
              <mc:Fallback>
                <p:oleObj name="CS ChemDraw Drawing" r:id="rId7" imgW="8457692" imgH="299568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0889" y="13790069"/>
                        <a:ext cx="18538341" cy="7035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920692" y="13165296"/>
            <a:ext cx="1151486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100" dirty="0" smtClean="0"/>
              <a:t>Example of a common </a:t>
            </a:r>
            <a:r>
              <a:rPr lang="en-US" sz="3100" dirty="0" err="1" smtClean="0"/>
              <a:t>bisalkyne</a:t>
            </a:r>
            <a:r>
              <a:rPr lang="en-US" sz="3100" dirty="0" smtClean="0"/>
              <a:t> synthesis:</a:t>
            </a:r>
            <a:endParaRPr lang="en-US" sz="3100" dirty="0"/>
          </a:p>
        </p:txBody>
      </p:sp>
      <p:sp>
        <p:nvSpPr>
          <p:cNvPr id="54" name="Content Placeholder 8"/>
          <p:cNvSpPr>
            <a:spLocks noGrp="1"/>
          </p:cNvSpPr>
          <p:nvPr>
            <p:ph sz="quarter" idx="18"/>
          </p:nvPr>
        </p:nvSpPr>
        <p:spPr>
          <a:xfrm>
            <a:off x="19369088" y="6636198"/>
            <a:ext cx="17392276" cy="3774419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1,6-Dyine substrates were all synthesized in the laboratory from commercially available precursors.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err="1" smtClean="0"/>
              <a:t>TfOH</a:t>
            </a:r>
            <a:r>
              <a:rPr lang="en-US" sz="3200" dirty="0" smtClean="0"/>
              <a:t>/TFA 20%mol solution used as reaction catalyst.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One-pot procedure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Reaction times ranging from 5 to 60 minutes.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Temperatures of 0° C or room temperature (~25°C)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Purification of desired product through flash column chromatography.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Characterization of products by Nuclear Magnetic Resonance (NMR) Spectroscopy.</a:t>
            </a:r>
          </a:p>
          <a:p>
            <a:pPr marL="457200" indent="-457200">
              <a:buFont typeface="Arial"/>
              <a:buChar char="•"/>
            </a:pPr>
            <a:endParaRPr lang="en-US" sz="3200" dirty="0"/>
          </a:p>
          <a:p>
            <a:pPr marL="457200" indent="-457200">
              <a:buFont typeface="Arial"/>
              <a:buChar char="•"/>
            </a:pPr>
            <a:endParaRPr lang="en-US" sz="3200" dirty="0" smtClean="0"/>
          </a:p>
          <a:p>
            <a:pPr marL="457200" indent="-457200">
              <a:buFont typeface="Arial"/>
              <a:buChar char="•"/>
            </a:pPr>
            <a:endParaRPr lang="en-US" sz="3200" dirty="0"/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75214"/>
              </p:ext>
            </p:extLst>
          </p:nvPr>
        </p:nvGraphicFramePr>
        <p:xfrm>
          <a:off x="33078617" y="11773824"/>
          <a:ext cx="3499708" cy="7393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CS ChemDraw Drawing" r:id="rId9" imgW="1284240" imgH="2712387" progId="ChemDraw.Document.6.0">
                  <p:embed/>
                </p:oleObj>
              </mc:Choice>
              <mc:Fallback>
                <p:oleObj name="CS ChemDraw Drawing" r:id="rId9" imgW="1284240" imgH="2712387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078617" y="11773824"/>
                        <a:ext cx="3499708" cy="7393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" name="Picture 6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9369" y="1516911"/>
            <a:ext cx="4368369" cy="195995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534737" y="1088515"/>
            <a:ext cx="3919809" cy="261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92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548897" y="774674"/>
            <a:ext cx="26392606" cy="1386075"/>
          </a:xfrm>
        </p:spPr>
        <p:txBody>
          <a:bodyPr/>
          <a:lstStyle/>
          <a:p>
            <a:r>
              <a:rPr lang="en-US" dirty="0"/>
              <a:t>Synthesis of New Scaffolds via </a:t>
            </a:r>
            <a:r>
              <a:rPr lang="en-US" dirty="0" err="1"/>
              <a:t>Bisalkyne</a:t>
            </a:r>
            <a:r>
              <a:rPr lang="en-US" dirty="0"/>
              <a:t> </a:t>
            </a:r>
            <a:r>
              <a:rPr lang="en-US" dirty="0" err="1"/>
              <a:t>Cyclizations</a:t>
            </a:r>
            <a:r>
              <a:rPr lang="en-US" dirty="0"/>
              <a:t> Catalyzed by </a:t>
            </a:r>
            <a:r>
              <a:rPr lang="en-US" dirty="0" err="1"/>
              <a:t>Triflic</a:t>
            </a:r>
            <a:r>
              <a:rPr lang="en-US" dirty="0"/>
              <a:t> Acid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548897" y="2504310"/>
            <a:ext cx="26392606" cy="992272"/>
          </a:xfrm>
        </p:spPr>
        <p:txBody>
          <a:bodyPr/>
          <a:lstStyle/>
          <a:p>
            <a:r>
              <a:rPr lang="en-US" dirty="0" smtClean="0"/>
              <a:t>Jaime Alvarez Duque, Kyle Strom, John K. Snyder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48897" y="3342948"/>
            <a:ext cx="26392606" cy="992272"/>
          </a:xfrm>
        </p:spPr>
        <p:txBody>
          <a:bodyPr/>
          <a:lstStyle/>
          <a:p>
            <a:r>
              <a:rPr lang="en-US" dirty="0" smtClean="0"/>
              <a:t>Boston University, Department of Chemistry, Boston MA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REACTION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/>
              <a:t>MECHANISM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81373" y="6430779"/>
            <a:ext cx="1096216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500" b="1" dirty="0">
                <a:solidFill>
                  <a:prstClr val="black"/>
                </a:solidFill>
              </a:rPr>
              <a:t>Acid-Catalyzed </a:t>
            </a:r>
            <a:r>
              <a:rPr lang="en-US" sz="3500" b="1" dirty="0" err="1">
                <a:solidFill>
                  <a:prstClr val="black"/>
                </a:solidFill>
              </a:rPr>
              <a:t>Cycloisomerization</a:t>
            </a:r>
            <a:r>
              <a:rPr lang="en-US" sz="3500" b="1" dirty="0">
                <a:solidFill>
                  <a:prstClr val="black"/>
                </a:solidFill>
              </a:rPr>
              <a:t>/</a:t>
            </a:r>
            <a:r>
              <a:rPr lang="en-US" sz="3500" b="1" dirty="0" err="1">
                <a:solidFill>
                  <a:prstClr val="black"/>
                </a:solidFill>
              </a:rPr>
              <a:t>Friedel</a:t>
            </a:r>
            <a:r>
              <a:rPr lang="en-US" sz="3500" b="1" dirty="0">
                <a:solidFill>
                  <a:prstClr val="black"/>
                </a:solidFill>
              </a:rPr>
              <a:t>-Crafts Reaction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827" y="7221820"/>
            <a:ext cx="12674683" cy="67915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13" y="13957857"/>
            <a:ext cx="20518579" cy="25905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7605" y="13881255"/>
            <a:ext cx="8627120" cy="275790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1857" y="16273257"/>
            <a:ext cx="2597121" cy="3657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368" y="19931174"/>
            <a:ext cx="4738063" cy="11000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0583" y="19648305"/>
            <a:ext cx="4266098" cy="74376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62588" y="19675368"/>
            <a:ext cx="4736355" cy="689634"/>
          </a:xfrm>
          <a:prstGeom prst="rect">
            <a:avLst/>
          </a:prstGeom>
        </p:spPr>
      </p:pic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695998"/>
              </p:ext>
            </p:extLst>
          </p:nvPr>
        </p:nvGraphicFramePr>
        <p:xfrm>
          <a:off x="5548897" y="16735496"/>
          <a:ext cx="5338990" cy="2469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CS ChemDraw Drawing" r:id="rId10" imgW="1973432" imgH="912405" progId="ChemDraw.Document.6.0">
                  <p:embed/>
                </p:oleObj>
              </mc:Choice>
              <mc:Fallback>
                <p:oleObj name="CS ChemDraw Drawing" r:id="rId10" imgW="1973432" imgH="91240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48897" y="16735496"/>
                        <a:ext cx="5338990" cy="2469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70002" y="16834499"/>
            <a:ext cx="5321529" cy="2257762"/>
          </a:xfrm>
          <a:prstGeom prst="rect">
            <a:avLst/>
          </a:prstGeom>
        </p:spPr>
      </p:pic>
      <p:sp>
        <p:nvSpPr>
          <p:cNvPr id="29" name="Text Placeholder 2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/>
              <a:t>MECHANISM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029226" y="6430779"/>
            <a:ext cx="18131713" cy="1429284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9369" y="1382995"/>
            <a:ext cx="4368369" cy="195995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658516" y="1056368"/>
            <a:ext cx="3919809" cy="261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2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548897" y="1471369"/>
            <a:ext cx="26392606" cy="1386075"/>
          </a:xfrm>
        </p:spPr>
        <p:txBody>
          <a:bodyPr/>
          <a:lstStyle/>
          <a:p>
            <a:r>
              <a:rPr lang="en-US" dirty="0"/>
              <a:t>Synthesis of New Scaffolds via </a:t>
            </a:r>
            <a:r>
              <a:rPr lang="en-US" dirty="0" err="1"/>
              <a:t>Bisalkyne</a:t>
            </a:r>
            <a:r>
              <a:rPr lang="en-US" dirty="0"/>
              <a:t> </a:t>
            </a:r>
            <a:r>
              <a:rPr lang="en-US" dirty="0" err="1"/>
              <a:t>Cyclizations</a:t>
            </a:r>
            <a:r>
              <a:rPr lang="en-US" dirty="0"/>
              <a:t> Catalyzed by </a:t>
            </a:r>
            <a:r>
              <a:rPr lang="en-US" dirty="0" err="1"/>
              <a:t>Triflic</a:t>
            </a:r>
            <a:r>
              <a:rPr lang="en-US" dirty="0"/>
              <a:t> Acid</a:t>
            </a:r>
          </a:p>
          <a:p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548897" y="2535063"/>
            <a:ext cx="26392606" cy="992272"/>
          </a:xfrm>
        </p:spPr>
        <p:txBody>
          <a:bodyPr/>
          <a:lstStyle/>
          <a:p>
            <a:r>
              <a:rPr lang="en-US" dirty="0" smtClean="0"/>
              <a:t>Jaime Alvarez Duque, Kyle Strom, John K. Snyder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48897" y="3348136"/>
            <a:ext cx="26392606" cy="992272"/>
          </a:xfrm>
        </p:spPr>
        <p:txBody>
          <a:bodyPr/>
          <a:lstStyle/>
          <a:p>
            <a:r>
              <a:rPr lang="en-US" dirty="0" smtClean="0"/>
              <a:t>Boston University, Department of Chemistry, Boston MA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39369" y="5163414"/>
            <a:ext cx="17373600" cy="859098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9204725" y="15285912"/>
            <a:ext cx="17373600" cy="859098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19204725" y="5163414"/>
            <a:ext cx="17373600" cy="859098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715" y="6641004"/>
            <a:ext cx="12674683" cy="6791533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476967"/>
              </p:ext>
            </p:extLst>
          </p:nvPr>
        </p:nvGraphicFramePr>
        <p:xfrm>
          <a:off x="939369" y="13965290"/>
          <a:ext cx="17373600" cy="5737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4720"/>
                <a:gridCol w="3474720"/>
                <a:gridCol w="3474720"/>
                <a:gridCol w="3474720"/>
                <a:gridCol w="3474720"/>
              </a:tblGrid>
              <a:tr h="637479">
                <a:tc>
                  <a:txBody>
                    <a:bodyPr/>
                    <a:lstStyle/>
                    <a:p>
                      <a:r>
                        <a:rPr lang="en-US" sz="3300" b="1" dirty="0" smtClean="0"/>
                        <a:t>R1</a:t>
                      </a:r>
                      <a:endParaRPr lang="en-US" sz="3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b="1" dirty="0" smtClean="0"/>
                        <a:t>R2</a:t>
                      </a:r>
                      <a:endParaRPr lang="en-US" sz="3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b="1" dirty="0" smtClean="0"/>
                        <a:t>R3</a:t>
                      </a:r>
                      <a:endParaRPr lang="en-US" sz="3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b="1" dirty="0" smtClean="0"/>
                        <a:t>Concentration (M)</a:t>
                      </a:r>
                      <a:endParaRPr lang="en-US" sz="3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b="1" dirty="0" smtClean="0"/>
                        <a:t>Yield (%)</a:t>
                      </a:r>
                      <a:endParaRPr lang="en-US" sz="3300" b="1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Ph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Ns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33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Ph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Ns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0.02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67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Ph</a:t>
                      </a:r>
                      <a:r>
                        <a:rPr lang="en-US" sz="3300" dirty="0" smtClean="0"/>
                        <a:t>*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Ns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Ph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Ph</a:t>
                      </a:r>
                      <a:r>
                        <a:rPr lang="en-US" sz="3300" dirty="0" smtClean="0"/>
                        <a:t>*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Ns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p-</a:t>
                      </a:r>
                      <a:r>
                        <a:rPr lang="en-US" sz="3300" dirty="0" err="1" smtClean="0"/>
                        <a:t>OMe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Ts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0.02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m-</a:t>
                      </a:r>
                      <a:r>
                        <a:rPr lang="en-US" sz="3300" dirty="0" err="1" smtClean="0"/>
                        <a:t>OMe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Ts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0.02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14</a:t>
                      </a:r>
                      <a:r>
                        <a:rPr lang="en-US" sz="3300" baseline="50000" dirty="0" smtClean="0"/>
                        <a:t>a</a:t>
                      </a:r>
                      <a:endParaRPr lang="en-US" sz="3300" baseline="500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p-Cl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Ts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0.02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42</a:t>
                      </a:r>
                      <a:endParaRPr lang="en-US" sz="3300" dirty="0"/>
                    </a:p>
                  </a:txBody>
                  <a:tcPr/>
                </a:tc>
              </a:tr>
              <a:tr h="637479"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Me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3,5-Dimethyl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err="1" smtClean="0"/>
                        <a:t>Ts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0.02</a:t>
                      </a:r>
                      <a:endParaRPr lang="en-US" sz="3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300" dirty="0" smtClean="0"/>
                        <a:t>40</a:t>
                      </a:r>
                      <a:r>
                        <a:rPr lang="en-US" sz="3300" baseline="50000" dirty="0" smtClean="0"/>
                        <a:t>a</a:t>
                      </a:r>
                      <a:endParaRPr lang="en-US" sz="3300" baseline="5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39369" y="19702601"/>
            <a:ext cx="17087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* - </a:t>
            </a:r>
            <a:r>
              <a:rPr lang="en-US" sz="2800" dirty="0" err="1" smtClean="0"/>
              <a:t>Bisalkyne</a:t>
            </a:r>
            <a:r>
              <a:rPr lang="en-US" sz="2800" dirty="0" smtClean="0"/>
              <a:t> with two methyl substituents (gem-dimethyl) at the carbon next to the N on the side of the marked Ph.</a:t>
            </a:r>
          </a:p>
          <a:p>
            <a:r>
              <a:rPr lang="en-US" sz="2800" dirty="0" smtClean="0"/>
              <a:t>a – Reaction carried at 0° C. 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9463657" y="6101571"/>
            <a:ext cx="16883743" cy="6904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Reaction works with minimal substituents: Methyl as R1 and Phenyl with no substituents as R2.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Electron-withdrawing substituents on R2 seem to work well (i.e. p-Cl)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Very electron-donating substituents on R2 (i.e. m-</a:t>
            </a:r>
            <a:r>
              <a:rPr lang="en-US" sz="3300" dirty="0" err="1" smtClean="0"/>
              <a:t>OMe</a:t>
            </a:r>
            <a:r>
              <a:rPr lang="en-US" sz="3300" dirty="0" smtClean="0"/>
              <a:t>, p-</a:t>
            </a:r>
            <a:r>
              <a:rPr lang="en-US" sz="3300" dirty="0" err="1" smtClean="0"/>
              <a:t>OMe</a:t>
            </a:r>
            <a:r>
              <a:rPr lang="en-US" sz="3300" dirty="0" smtClean="0"/>
              <a:t>) don’t seem to work well at current conditions.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Equal R2 substituents at different positions have different effect on the reaction (i.e. p-</a:t>
            </a:r>
            <a:r>
              <a:rPr lang="en-US" sz="3300" dirty="0" err="1" smtClean="0"/>
              <a:t>OMe</a:t>
            </a:r>
            <a:r>
              <a:rPr lang="en-US" sz="3300" dirty="0" smtClean="0"/>
              <a:t>,  m-</a:t>
            </a:r>
            <a:r>
              <a:rPr lang="en-US" sz="3300" dirty="0" err="1" smtClean="0"/>
              <a:t>OMe</a:t>
            </a:r>
            <a:r>
              <a:rPr lang="en-US" sz="3300" dirty="0" smtClean="0"/>
              <a:t>).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Slightly electron-donating substituents on R2 seem to work (i.e. 3,5-dimethyl).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Simple alkyl substituents at the carbon adjacent to the N do not favor the reaction.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/>
              <a:t>The reaction yield seems to increase with decreasing reaction concentration.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Lower temperature seems to favor the formation of product when difficult (i.e. electron-withdrawing) substituents are present.</a:t>
            </a:r>
          </a:p>
          <a:p>
            <a:pPr>
              <a:spcBef>
                <a:spcPts val="672"/>
              </a:spcBef>
            </a:pPr>
            <a:endParaRPr lang="en-US" sz="3300" dirty="0"/>
          </a:p>
        </p:txBody>
      </p:sp>
      <p:sp>
        <p:nvSpPr>
          <p:cNvPr id="21" name="TextBox 20"/>
          <p:cNvSpPr txBox="1"/>
          <p:nvPr/>
        </p:nvSpPr>
        <p:spPr>
          <a:xfrm>
            <a:off x="19708585" y="16210381"/>
            <a:ext cx="16393886" cy="4603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Continue studying the effects of electron-donating and withdrawing groups.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Further study the role of temperature in reaction optimization.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React the </a:t>
            </a:r>
            <a:r>
              <a:rPr lang="en-US" sz="3300" dirty="0" err="1" smtClean="0"/>
              <a:t>Indenopyridene</a:t>
            </a:r>
            <a:r>
              <a:rPr lang="en-US" sz="3300" dirty="0" smtClean="0"/>
              <a:t> scaffold to assess its stability and viability.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Work with double-aryl </a:t>
            </a:r>
            <a:r>
              <a:rPr lang="en-US" sz="3300" dirty="0" err="1" smtClean="0"/>
              <a:t>bisalkynes</a:t>
            </a:r>
            <a:r>
              <a:rPr lang="en-US" sz="3300" dirty="0" smtClean="0"/>
              <a:t> in order to study the </a:t>
            </a:r>
            <a:r>
              <a:rPr lang="en-US" sz="3300" dirty="0" err="1" smtClean="0"/>
              <a:t>regioselectivity</a:t>
            </a:r>
            <a:r>
              <a:rPr lang="en-US" sz="3300" dirty="0" smtClean="0"/>
              <a:t> of the reaction.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Attempt the creation of </a:t>
            </a:r>
            <a:r>
              <a:rPr lang="en-US" sz="3300" dirty="0" err="1" smtClean="0"/>
              <a:t>stereogenic</a:t>
            </a:r>
            <a:r>
              <a:rPr lang="en-US" sz="3300" dirty="0" smtClean="0"/>
              <a:t> centers through the use of substituents at the C adjacent to N.</a:t>
            </a:r>
          </a:p>
          <a:p>
            <a:pPr marL="457200" indent="-457200">
              <a:spcBef>
                <a:spcPts val="672"/>
              </a:spcBef>
              <a:buFont typeface="Arial" panose="020B0604020202020204" pitchFamily="34" charset="0"/>
              <a:buChar char="•"/>
            </a:pPr>
            <a:r>
              <a:rPr lang="en-US" sz="3300" dirty="0" smtClean="0"/>
              <a:t>Diversify the scaffold to create a small library of analogues and screen them for potential biological activity.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3491" y="11863218"/>
            <a:ext cx="1463550" cy="34066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97076" y="11841557"/>
            <a:ext cx="1504452" cy="345000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4609" y="12293933"/>
            <a:ext cx="2949216" cy="262805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41665" y="12394823"/>
            <a:ext cx="2948893" cy="263651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9476827" y="14658700"/>
            <a:ext cx="2351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m-</a:t>
            </a:r>
            <a:r>
              <a:rPr lang="en-US" sz="2400" dirty="0" err="1" smtClean="0"/>
              <a:t>OMe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25242944" y="14825273"/>
            <a:ext cx="1902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3,5-dimethyl</a:t>
            </a:r>
            <a:endParaRPr lang="en-US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30209612" y="14610089"/>
            <a:ext cx="1441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p-</a:t>
            </a:r>
            <a:r>
              <a:rPr lang="en-US" sz="2400" dirty="0" err="1" smtClean="0"/>
              <a:t>OMe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33681306" y="14592112"/>
            <a:ext cx="192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p-Cl</a:t>
            </a:r>
            <a:endParaRPr lang="en-US" sz="2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369" y="1184429"/>
            <a:ext cx="4368369" cy="19599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27591" y="1005943"/>
            <a:ext cx="3919809" cy="261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9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 Column w/box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 Background Bo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 Column w/ no box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 Column with no box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rait 23 x 41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3017</TotalTime>
  <Words>639</Words>
  <Application>Microsoft Macintosh PowerPoint</Application>
  <PresentationFormat>Custom</PresentationFormat>
  <Paragraphs>103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2 Column w/boxes</vt:lpstr>
      <vt:lpstr>1 Background Box</vt:lpstr>
      <vt:lpstr>3 Column w/ no boxes</vt:lpstr>
      <vt:lpstr>2 Column with no boxes</vt:lpstr>
      <vt:lpstr>Portrait 23 x 41_1</vt:lpstr>
      <vt:lpstr>CS ChemDraw Drawing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 at ePosterBoards LLC</dc:creator>
  <cp:lastModifiedBy>John K. Snyder</cp:lastModifiedBy>
  <cp:revision>65</cp:revision>
  <dcterms:created xsi:type="dcterms:W3CDTF">2013-11-25T16:31:35Z</dcterms:created>
  <dcterms:modified xsi:type="dcterms:W3CDTF">2015-08-06T17:44:05Z</dcterms:modified>
</cp:coreProperties>
</file>