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  <p:sldId id="262" r:id="rId9"/>
    <p:sldId id="263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3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619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62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4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3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2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9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1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4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4AA2B-4FDB-4842-B03B-9903CC666BDD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75DA4-8CCD-4BAC-8E63-BD27408AEB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9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Improving precaution adherence at BMC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Christopher </a:t>
            </a:r>
            <a:r>
              <a:rPr lang="en-US" dirty="0" err="1" smtClean="0"/>
              <a:t>Warsham</a:t>
            </a:r>
            <a:r>
              <a:rPr lang="en-US" dirty="0"/>
              <a:t>  </a:t>
            </a:r>
            <a:r>
              <a:rPr lang="en-US" dirty="0" smtClean="0"/>
              <a:t>MD,</a:t>
            </a:r>
          </a:p>
          <a:p>
            <a:r>
              <a:rPr lang="en-US" dirty="0" smtClean="0"/>
              <a:t>Jacob Walker (MSMII, BUSM),</a:t>
            </a:r>
          </a:p>
          <a:p>
            <a:r>
              <a:rPr lang="en-US" dirty="0" smtClean="0"/>
              <a:t>Uday Kumar </a:t>
            </a:r>
            <a:r>
              <a:rPr lang="en-US" dirty="0" err="1" smtClean="0"/>
              <a:t>Shanmugam</a:t>
            </a:r>
            <a:r>
              <a:rPr lang="en-US" smtClean="0"/>
              <a:t> </a:t>
            </a:r>
            <a:r>
              <a:rPr lang="en-US" smtClean="0"/>
              <a:t>MBBS, </a:t>
            </a:r>
            <a:r>
              <a:rPr lang="en-US" dirty="0" smtClean="0"/>
              <a:t>MPH</a:t>
            </a:r>
          </a:p>
          <a:p>
            <a:r>
              <a:rPr lang="en-US" dirty="0" smtClean="0"/>
              <a:t>Under the Guidance of 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.Carol </a:t>
            </a:r>
            <a:r>
              <a:rPr lang="en-US" dirty="0" err="1" smtClean="0"/>
              <a:t>Sulis</a:t>
            </a:r>
            <a:r>
              <a:rPr lang="en-US" dirty="0" smtClean="0"/>
              <a:t> MD,  Associate professor of Medicine (BUSM)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23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Proposed  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We must educate health care professionals to increase the hand hygiene practice and compliance</a:t>
            </a:r>
          </a:p>
          <a:p>
            <a:r>
              <a:rPr lang="en-US" dirty="0" smtClean="0"/>
              <a:t>To </a:t>
            </a:r>
            <a:r>
              <a:rPr lang="en-US" dirty="0"/>
              <a:t>ensure the availability of alcohol-based rub and gloves at the point of </a:t>
            </a:r>
            <a:r>
              <a:rPr lang="en-US" dirty="0" smtClean="0"/>
              <a:t>care</a:t>
            </a:r>
          </a:p>
          <a:p>
            <a:r>
              <a:rPr lang="en-US" dirty="0" smtClean="0"/>
              <a:t>Health care professionals must be regularly monitored to ensure that hand hygiene is followed and intervention must be put in place if required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11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Interventions: “Safe Zone"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495903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“Safe Zone” would be an area, approximately the first 3 feet of entering a room, marked on the floor</a:t>
            </a:r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Has been performed with some success at other institutions</a:t>
            </a:r>
          </a:p>
          <a:p>
            <a:pPr lvl="1"/>
            <a:r>
              <a:rPr lang="en-US" dirty="0" smtClean="0"/>
              <a:t>Allows HCW to “poke their head in” to check a monitor or briefly chat with patient</a:t>
            </a:r>
          </a:p>
          <a:p>
            <a:pPr lvl="1"/>
            <a:r>
              <a:rPr lang="en-US" dirty="0" smtClean="0"/>
              <a:t>Serves as a reminder not to touch patient or environment if precautions have not been taking</a:t>
            </a:r>
          </a:p>
          <a:p>
            <a:pPr lvl="1"/>
            <a:r>
              <a:rPr lang="en-US" dirty="0" smtClean="0"/>
              <a:t>Serves as a reminder to take the necessary precautions if passing beyond marked zone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Requires alteration of floor</a:t>
            </a:r>
          </a:p>
          <a:p>
            <a:pPr lvl="1"/>
            <a:r>
              <a:rPr lang="en-US" dirty="0" smtClean="0"/>
              <a:t>Easily ignored</a:t>
            </a:r>
          </a:p>
          <a:p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8334103" y="2640409"/>
            <a:ext cx="3812038" cy="2721769"/>
            <a:chOff x="8126574" y="2412206"/>
            <a:chExt cx="4065426" cy="2902686"/>
          </a:xfrm>
        </p:grpSpPr>
        <p:grpSp>
          <p:nvGrpSpPr>
            <p:cNvPr id="30" name="Group 29"/>
            <p:cNvGrpSpPr/>
            <p:nvPr/>
          </p:nvGrpSpPr>
          <p:grpSpPr>
            <a:xfrm>
              <a:off x="8334104" y="2696170"/>
              <a:ext cx="3650365" cy="2618722"/>
              <a:chOff x="8334103" y="3131487"/>
              <a:chExt cx="3198762" cy="2109254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8417793" y="3777128"/>
                <a:ext cx="2468084" cy="1463613"/>
                <a:chOff x="8422829" y="3272160"/>
                <a:chExt cx="2468084" cy="1463613"/>
              </a:xfrm>
              <a:scene3d>
                <a:camera prst="isometricOffAxis1Top"/>
                <a:lightRig rig="threePt" dir="t"/>
              </a:scene3d>
            </p:grpSpPr>
            <p:sp>
              <p:nvSpPr>
                <p:cNvPr id="4" name="Snip Same Side Corner Rectangle 3"/>
                <p:cNvSpPr/>
                <p:nvPr/>
              </p:nvSpPr>
              <p:spPr>
                <a:xfrm>
                  <a:off x="8434316" y="3275463"/>
                  <a:ext cx="2456597" cy="1446662"/>
                </a:xfrm>
                <a:prstGeom prst="snip2SameRect">
                  <a:avLst/>
                </a:prstGeom>
                <a:noFill/>
                <a:ln w="762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" name="Straight Connector 5"/>
                <p:cNvCxnSpPr/>
                <p:nvPr/>
              </p:nvCxnSpPr>
              <p:spPr>
                <a:xfrm flipH="1">
                  <a:off x="10440538" y="4189863"/>
                  <a:ext cx="450375" cy="545910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 flipH="1">
                  <a:off x="10115138" y="3780430"/>
                  <a:ext cx="775775" cy="955343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H="1">
                  <a:off x="9727251" y="3459708"/>
                  <a:ext cx="1054480" cy="1262417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flipH="1">
                  <a:off x="9335953" y="3275463"/>
                  <a:ext cx="1167072" cy="1433014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8931985" y="3289111"/>
                  <a:ext cx="1167072" cy="1433014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8524024" y="3275463"/>
                  <a:ext cx="1167072" cy="1433014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8434316" y="3291115"/>
                  <a:ext cx="867188" cy="1064795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8422829" y="3272160"/>
                  <a:ext cx="547213" cy="671908"/>
                </a:xfrm>
                <a:prstGeom prst="line">
                  <a:avLst/>
                </a:pr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/>
              <p:cNvSpPr/>
              <p:nvPr/>
            </p:nvSpPr>
            <p:spPr>
              <a:xfrm>
                <a:off x="8334103" y="3383011"/>
                <a:ext cx="1457745" cy="1495781"/>
              </a:xfrm>
              <a:prstGeom prst="rect">
                <a:avLst/>
              </a:prstGeom>
              <a:solidFill>
                <a:schemeClr val="accent1">
                  <a:alpha val="61000"/>
                </a:schemeClr>
              </a:solidFill>
              <a:ln w="57150">
                <a:solidFill>
                  <a:schemeClr val="bg2">
                    <a:lumMod val="75000"/>
                  </a:schemeClr>
                </a:solidFill>
              </a:ln>
              <a:scene3d>
                <a:camera prst="isometricOffAxis1Righ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0075120" y="3131487"/>
                <a:ext cx="1457745" cy="1495781"/>
              </a:xfrm>
              <a:prstGeom prst="rect">
                <a:avLst/>
              </a:prstGeom>
              <a:solidFill>
                <a:schemeClr val="accent1">
                  <a:alpha val="61000"/>
                </a:schemeClr>
              </a:solidFill>
              <a:ln w="57150">
                <a:solidFill>
                  <a:schemeClr val="bg2">
                    <a:lumMod val="75000"/>
                  </a:schemeClr>
                </a:solidFill>
              </a:ln>
              <a:scene3d>
                <a:camera prst="isometricOffAxis1Righ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8132558" y="2741824"/>
              <a:ext cx="4059442" cy="1827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126574" y="2981326"/>
              <a:ext cx="303034" cy="205025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888965" y="2412206"/>
              <a:ext cx="303034" cy="203835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38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6511380" y="3951522"/>
            <a:ext cx="3155632" cy="3155632"/>
            <a:chOff x="9036368" y="3626147"/>
            <a:chExt cx="3155632" cy="3155632"/>
          </a:xfrm>
        </p:grpSpPr>
        <p:sp>
          <p:nvSpPr>
            <p:cNvPr id="18" name="Oval 17"/>
            <p:cNvSpPr/>
            <p:nvPr/>
          </p:nvSpPr>
          <p:spPr>
            <a:xfrm>
              <a:off x="9036368" y="3626147"/>
              <a:ext cx="3155632" cy="315563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240713" y="5345966"/>
              <a:ext cx="2746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WASH OUT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447693" y="4206904"/>
              <a:ext cx="23329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MASK IN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9036368" y="5206901"/>
              <a:ext cx="31556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Interventions: Communication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8105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Would involve signs and ideally an easy-to-remember catch phrase to associate with transmission-based precautions</a:t>
            </a:r>
          </a:p>
          <a:p>
            <a:pPr lvl="1"/>
            <a:r>
              <a:rPr lang="en-US" dirty="0" smtClean="0"/>
              <a:t>“Wash In, Wash Out” (or “Wash it In, Wash it Out”, “Gown In, Wash Out” et cetera) or some other phrase</a:t>
            </a:r>
          </a:p>
          <a:p>
            <a:r>
              <a:rPr lang="en-US" dirty="0" smtClean="0"/>
              <a:t>Could add simple visual or color associations</a:t>
            </a:r>
          </a:p>
          <a:p>
            <a:r>
              <a:rPr lang="en-US" dirty="0" smtClean="0"/>
              <a:t>Pros</a:t>
            </a:r>
          </a:p>
          <a:p>
            <a:pPr lvl="1"/>
            <a:r>
              <a:rPr lang="en-US" dirty="0" smtClean="0"/>
              <a:t>Simple</a:t>
            </a:r>
          </a:p>
          <a:p>
            <a:pPr lvl="1"/>
            <a:r>
              <a:rPr lang="en-US" dirty="0" smtClean="0"/>
              <a:t>Minimally invasive</a:t>
            </a:r>
          </a:p>
          <a:p>
            <a:pPr lvl="1"/>
            <a:r>
              <a:rPr lang="en-US" dirty="0" smtClean="0"/>
              <a:t>Relatively low cost</a:t>
            </a:r>
          </a:p>
          <a:p>
            <a:r>
              <a:rPr lang="en-US" dirty="0" smtClean="0"/>
              <a:t>Cons</a:t>
            </a:r>
          </a:p>
          <a:p>
            <a:pPr lvl="1"/>
            <a:r>
              <a:rPr lang="en-US" dirty="0" smtClean="0"/>
              <a:t>Easily ignored or forgotten</a:t>
            </a:r>
          </a:p>
          <a:p>
            <a:pPr lvl="1"/>
            <a:r>
              <a:rPr lang="en-US" dirty="0" smtClean="0"/>
              <a:t>Would need buy in from HCW</a:t>
            </a:r>
          </a:p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7883532" y="959295"/>
            <a:ext cx="3155632" cy="3155632"/>
            <a:chOff x="7119257" y="1002859"/>
            <a:chExt cx="3155632" cy="3155632"/>
          </a:xfrm>
        </p:grpSpPr>
        <p:sp>
          <p:nvSpPr>
            <p:cNvPr id="4" name="Oval 3"/>
            <p:cNvSpPr/>
            <p:nvPr/>
          </p:nvSpPr>
          <p:spPr>
            <a:xfrm>
              <a:off x="7119257" y="1002859"/>
              <a:ext cx="3155632" cy="3155632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27947" y="1710065"/>
              <a:ext cx="23382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WASH IN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323601" y="2670030"/>
              <a:ext cx="2746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WASH OUT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cxnSp>
          <p:nvCxnSpPr>
            <p:cNvPr id="11" name="Straight Connector 10"/>
            <p:cNvCxnSpPr>
              <a:stCxn id="4" idx="2"/>
            </p:cNvCxnSpPr>
            <p:nvPr/>
          </p:nvCxnSpPr>
          <p:spPr>
            <a:xfrm>
              <a:off x="7119257" y="2580675"/>
              <a:ext cx="2534194" cy="23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>
            <a:endCxn id="4" idx="6"/>
          </p:cNvCxnSpPr>
          <p:nvPr/>
        </p:nvCxnSpPr>
        <p:spPr>
          <a:xfrm>
            <a:off x="7883532" y="2537111"/>
            <a:ext cx="31556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9208118" y="3244317"/>
            <a:ext cx="3155632" cy="3155632"/>
            <a:chOff x="9036368" y="3626147"/>
            <a:chExt cx="3155632" cy="3155632"/>
          </a:xfrm>
        </p:grpSpPr>
        <p:sp>
          <p:nvSpPr>
            <p:cNvPr id="5" name="Oval 4"/>
            <p:cNvSpPr/>
            <p:nvPr/>
          </p:nvSpPr>
          <p:spPr>
            <a:xfrm>
              <a:off x="9036368" y="3626147"/>
              <a:ext cx="3155632" cy="31556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40713" y="5345966"/>
              <a:ext cx="2746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WASH OUT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447693" y="4206904"/>
              <a:ext cx="23329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Impact" panose="020B0806030902050204" pitchFamily="34" charset="0"/>
                </a:rPr>
                <a:t>GOWN IN</a:t>
              </a:r>
              <a:endParaRPr lang="en-US" sz="4800" dirty="0">
                <a:latin typeface="Impact" panose="020B0806030902050204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9036368" y="5206901"/>
              <a:ext cx="31556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151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MRSA, Clostridium </a:t>
            </a:r>
            <a:r>
              <a:rPr lang="en-US" dirty="0" err="1"/>
              <a:t>Difficile</a:t>
            </a:r>
            <a:r>
              <a:rPr lang="en-US" dirty="0"/>
              <a:t> are primary causes of health care associated </a:t>
            </a:r>
            <a:r>
              <a:rPr lang="en-US" dirty="0" smtClean="0"/>
              <a:t>infections at Boston Medical Center. </a:t>
            </a:r>
            <a:r>
              <a:rPr lang="en-US" dirty="0"/>
              <a:t>They are also associated with higher mortality and morbidity rate.  Health care associated infections are responsible for complication of estimated 1 in every 20 patients. We </a:t>
            </a:r>
            <a:r>
              <a:rPr lang="en-US" dirty="0" smtClean="0"/>
              <a:t>observed </a:t>
            </a:r>
            <a:r>
              <a:rPr lang="en-US" dirty="0"/>
              <a:t>the protocols to be followed under different precautions such as Standard, Contact, Droplet, Contact plus (Clostridium </a:t>
            </a:r>
            <a:r>
              <a:rPr lang="en-US" dirty="0" err="1"/>
              <a:t>Difficile</a:t>
            </a:r>
            <a:r>
              <a:rPr lang="en-US" dirty="0"/>
              <a:t> infections) and Air borne </a:t>
            </a:r>
            <a:r>
              <a:rPr lang="en-US" dirty="0" smtClean="0"/>
              <a:t>infections at the Intensive care unit.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703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standard precautions – Follow hand washing prior to entering the room and hand washing while exiting the room</a:t>
            </a:r>
          </a:p>
          <a:p>
            <a:r>
              <a:rPr lang="en-US" dirty="0" smtClean="0"/>
              <a:t>For contact precautions one must wear the gown first and fasten it accordingly followed by wearing a mask ( if necessary) and don the gloves last </a:t>
            </a:r>
          </a:p>
          <a:p>
            <a:r>
              <a:rPr lang="en-US" dirty="0"/>
              <a:t>W</a:t>
            </a:r>
            <a:r>
              <a:rPr lang="en-US" dirty="0" smtClean="0"/>
              <a:t>hile exiting a room with contact precautions one must remove the gloves first followed by gown followed by mask</a:t>
            </a:r>
          </a:p>
          <a:p>
            <a:r>
              <a:rPr lang="en-US" dirty="0"/>
              <a:t>F</a:t>
            </a:r>
            <a:r>
              <a:rPr lang="en-US" dirty="0" smtClean="0"/>
              <a:t>or a room with contact plus precautions one must follow the protocol for contact precautions but must wash their hands with soap and water instead of alcohol rub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 Four blocks of three rooms were observed randomly</a:t>
            </a:r>
          </a:p>
          <a:p>
            <a:pPr algn="just"/>
            <a:r>
              <a:rPr lang="en-US" dirty="0" smtClean="0"/>
              <a:t>Every room was observed for a duration of 15 minutes regardless of the precaution </a:t>
            </a:r>
          </a:p>
          <a:p>
            <a:pPr algn="just"/>
            <a:r>
              <a:rPr lang="en-US" dirty="0" smtClean="0"/>
              <a:t>Entry and exit were viewed as two separate observations</a:t>
            </a:r>
          </a:p>
          <a:p>
            <a:pPr algn="just"/>
            <a:r>
              <a:rPr lang="en-US" dirty="0" smtClean="0"/>
              <a:t>We excluded EMT’s, correctional officers and visitors</a:t>
            </a:r>
          </a:p>
          <a:p>
            <a:pPr algn="just"/>
            <a:r>
              <a:rPr lang="en-US" dirty="0" smtClean="0"/>
              <a:t>We also excluded emergency situations and procedures </a:t>
            </a:r>
          </a:p>
          <a:p>
            <a:pPr algn="just"/>
            <a:r>
              <a:rPr lang="en-US" dirty="0" smtClean="0"/>
              <a:t>We also observed if any personal </a:t>
            </a:r>
            <a:r>
              <a:rPr lang="en-US" dirty="0" err="1" smtClean="0"/>
              <a:t>equipments</a:t>
            </a:r>
            <a:r>
              <a:rPr lang="en-US" dirty="0" smtClean="0"/>
              <a:t> were used and whether they were sanitized before exiting the room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958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Results 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77336"/>
              </p:ext>
            </p:extLst>
          </p:nvPr>
        </p:nvGraphicFramePr>
        <p:xfrm>
          <a:off x="838200" y="1825625"/>
          <a:ext cx="10515600" cy="3594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   MD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OVERALL</a:t>
                      </a:r>
                      <a:endParaRPr lang="en-US" dirty="0"/>
                    </a:p>
                  </a:txBody>
                  <a:tcPr/>
                </a:tc>
              </a:tr>
              <a:tr h="714160">
                <a:tc>
                  <a:txBody>
                    <a:bodyPr/>
                    <a:lstStyle/>
                    <a:p>
                      <a:r>
                        <a:rPr lang="en-US" dirty="0" smtClean="0"/>
                        <a:t>Entry hand washing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60/134=(44.8%)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14/55= (25.5%)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</a:t>
                      </a:r>
                      <a:r>
                        <a:rPr lang="en-US" b="1" dirty="0" smtClean="0"/>
                        <a:t>87/219</a:t>
                      </a:r>
                      <a:r>
                        <a:rPr lang="en-US" b="1" baseline="0" dirty="0" smtClean="0"/>
                        <a:t> =(39.7%)</a:t>
                      </a:r>
                      <a:endParaRPr lang="en-US" b="1" dirty="0"/>
                    </a:p>
                  </a:txBody>
                  <a:tcPr/>
                </a:tc>
              </a:tr>
              <a:tr h="386367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precaution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 42/90 (47.7%)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11/28 (39.3%)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59/132 (44.7%)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</a:t>
                      </a:r>
                      <a:r>
                        <a:rPr lang="en-US" baseline="0" dirty="0" smtClean="0"/>
                        <a:t> precaution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11/33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33.3%)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2/26 (7.7%)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20/70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28.6%)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6359">
                <a:tc>
                  <a:txBody>
                    <a:bodyPr/>
                    <a:lstStyle/>
                    <a:p>
                      <a:r>
                        <a:rPr lang="en-US" dirty="0" smtClean="0"/>
                        <a:t>Exit hand</a:t>
                      </a:r>
                      <a:r>
                        <a:rPr lang="en-US" baseline="0" dirty="0" smtClean="0"/>
                        <a:t> washing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</a:t>
                      </a:r>
                      <a:r>
                        <a:rPr lang="en-US" b="0" dirty="0" smtClean="0"/>
                        <a:t>106/138 (76.8%)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</a:t>
                      </a:r>
                      <a:r>
                        <a:rPr lang="en-US" b="0" dirty="0" smtClean="0"/>
                        <a:t>29/51 (56.9%)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</a:t>
                      </a:r>
                      <a:r>
                        <a:rPr lang="en-US" b="1" dirty="0" smtClean="0"/>
                        <a:t>150/216 (69.4%) 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Standard precaution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73/92 (79.3%)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14/26 (53.8%)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95/134 (70.9%)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Contact precaution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 23/32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67.6%)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12/21 (57.1%)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41/63 (65.1%)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661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Hand washing before entering the room under any precaution</a:t>
            </a:r>
            <a:endParaRPr lang="en-US" dirty="0"/>
          </a:p>
        </p:txBody>
      </p:sp>
      <p:pic>
        <p:nvPicPr>
          <p:cNvPr id="6" name="Picture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1210615" y="1690688"/>
            <a:ext cx="7083379" cy="4619678"/>
          </a:xfrm>
        </p:spPr>
      </p:pic>
    </p:spTree>
    <p:extLst>
      <p:ext uri="{BB962C8B-B14F-4D97-AF65-F5344CB8AC3E}">
        <p14:creationId xmlns:p14="http://schemas.microsoft.com/office/powerpoint/2010/main" val="385448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 washing while exiting room under any precautions</a:t>
            </a:r>
            <a:endParaRPr lang="en-US" dirty="0"/>
          </a:p>
        </p:txBody>
      </p:sp>
      <p:pic>
        <p:nvPicPr>
          <p:cNvPr id="4" name="Picture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340617" y="1825625"/>
            <a:ext cx="5510766" cy="4351338"/>
          </a:xfrm>
        </p:spPr>
      </p:pic>
    </p:spTree>
    <p:extLst>
      <p:ext uri="{BB962C8B-B14F-4D97-AF65-F5344CB8AC3E}">
        <p14:creationId xmlns:p14="http://schemas.microsoft.com/office/powerpoint/2010/main" val="396308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Gown donning  while entering room under contact precautions</a:t>
            </a:r>
            <a:endParaRPr lang="en-US" dirty="0"/>
          </a:p>
        </p:txBody>
      </p:sp>
      <p:pic>
        <p:nvPicPr>
          <p:cNvPr id="4" name="Picture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340617" y="1825625"/>
            <a:ext cx="5510766" cy="4351338"/>
          </a:xfrm>
        </p:spPr>
      </p:pic>
    </p:spTree>
    <p:extLst>
      <p:ext uri="{BB962C8B-B14F-4D97-AF65-F5344CB8AC3E}">
        <p14:creationId xmlns:p14="http://schemas.microsoft.com/office/powerpoint/2010/main" val="11258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Gown doffing while coming out of room with contact precautions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3340617" y="1825625"/>
            <a:ext cx="5510766" cy="4351338"/>
          </a:xfrm>
        </p:spPr>
      </p:pic>
    </p:spTree>
    <p:extLst>
      <p:ext uri="{BB962C8B-B14F-4D97-AF65-F5344CB8AC3E}">
        <p14:creationId xmlns:p14="http://schemas.microsoft.com/office/powerpoint/2010/main" val="2387703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667</Words>
  <Application>Microsoft Office PowerPoint</Application>
  <PresentationFormat>Custom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Improving precaution adherence at BMC</vt:lpstr>
      <vt:lpstr>Introduction </vt:lpstr>
      <vt:lpstr>Guidelines </vt:lpstr>
      <vt:lpstr>Methods </vt:lpstr>
      <vt:lpstr>                             Results </vt:lpstr>
      <vt:lpstr>    Hand washing before entering the room under any precaution</vt:lpstr>
      <vt:lpstr>Hand washing while exiting room under any precautions</vt:lpstr>
      <vt:lpstr>Gown donning  while entering room under contact precautions</vt:lpstr>
      <vt:lpstr>Gown doffing while coming out of room with contact precautions</vt:lpstr>
      <vt:lpstr>                 Proposed  Interventions</vt:lpstr>
      <vt:lpstr>Proposed Interventions: “Safe Zone"</vt:lpstr>
      <vt:lpstr>Proposed Interventions: Communication Campaign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precaution adherence at BMC</dc:title>
  <dc:creator>Uday Kumar</dc:creator>
  <cp:lastModifiedBy>lab</cp:lastModifiedBy>
  <cp:revision>18</cp:revision>
  <dcterms:created xsi:type="dcterms:W3CDTF">2014-05-20T23:12:39Z</dcterms:created>
  <dcterms:modified xsi:type="dcterms:W3CDTF">2014-07-24T18:15:26Z</dcterms:modified>
</cp:coreProperties>
</file>