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gif" ContentType="image/gi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37490400" cy="32918400"/>
  <p:notesSz cx="7053263" cy="9309100"/>
  <p:defaultTextStyle>
    <a:defPPr>
      <a:defRPr lang="en-US"/>
    </a:defPPr>
    <a:lvl1pPr marL="0" algn="l" defTabSz="4023360" rtl="0" eaLnBrk="1" latinLnBrk="0" hangingPunct="1">
      <a:defRPr sz="7900" kern="1200">
        <a:solidFill>
          <a:schemeClr val="tx1"/>
        </a:solidFill>
        <a:latin typeface="+mn-lt"/>
        <a:ea typeface="+mn-ea"/>
        <a:cs typeface="+mn-cs"/>
      </a:defRPr>
    </a:lvl1pPr>
    <a:lvl2pPr marL="2011680" algn="l" defTabSz="4023360" rtl="0" eaLnBrk="1" latinLnBrk="0" hangingPunct="1">
      <a:defRPr sz="7900" kern="1200">
        <a:solidFill>
          <a:schemeClr val="tx1"/>
        </a:solidFill>
        <a:latin typeface="+mn-lt"/>
        <a:ea typeface="+mn-ea"/>
        <a:cs typeface="+mn-cs"/>
      </a:defRPr>
    </a:lvl2pPr>
    <a:lvl3pPr marL="4023360" algn="l" defTabSz="4023360" rtl="0" eaLnBrk="1" latinLnBrk="0" hangingPunct="1">
      <a:defRPr sz="7900" kern="1200">
        <a:solidFill>
          <a:schemeClr val="tx1"/>
        </a:solidFill>
        <a:latin typeface="+mn-lt"/>
        <a:ea typeface="+mn-ea"/>
        <a:cs typeface="+mn-cs"/>
      </a:defRPr>
    </a:lvl3pPr>
    <a:lvl4pPr marL="6035040" algn="l" defTabSz="4023360" rtl="0" eaLnBrk="1" latinLnBrk="0" hangingPunct="1">
      <a:defRPr sz="7900" kern="1200">
        <a:solidFill>
          <a:schemeClr val="tx1"/>
        </a:solidFill>
        <a:latin typeface="+mn-lt"/>
        <a:ea typeface="+mn-ea"/>
        <a:cs typeface="+mn-cs"/>
      </a:defRPr>
    </a:lvl4pPr>
    <a:lvl5pPr marL="8046720" algn="l" defTabSz="4023360" rtl="0" eaLnBrk="1" latinLnBrk="0" hangingPunct="1">
      <a:defRPr sz="7900" kern="1200">
        <a:solidFill>
          <a:schemeClr val="tx1"/>
        </a:solidFill>
        <a:latin typeface="+mn-lt"/>
        <a:ea typeface="+mn-ea"/>
        <a:cs typeface="+mn-cs"/>
      </a:defRPr>
    </a:lvl5pPr>
    <a:lvl6pPr marL="10058400" algn="l" defTabSz="4023360" rtl="0" eaLnBrk="1" latinLnBrk="0" hangingPunct="1">
      <a:defRPr sz="7900" kern="1200">
        <a:solidFill>
          <a:schemeClr val="tx1"/>
        </a:solidFill>
        <a:latin typeface="+mn-lt"/>
        <a:ea typeface="+mn-ea"/>
        <a:cs typeface="+mn-cs"/>
      </a:defRPr>
    </a:lvl6pPr>
    <a:lvl7pPr marL="12070080" algn="l" defTabSz="4023360" rtl="0" eaLnBrk="1" latinLnBrk="0" hangingPunct="1">
      <a:defRPr sz="7900" kern="1200">
        <a:solidFill>
          <a:schemeClr val="tx1"/>
        </a:solidFill>
        <a:latin typeface="+mn-lt"/>
        <a:ea typeface="+mn-ea"/>
        <a:cs typeface="+mn-cs"/>
      </a:defRPr>
    </a:lvl7pPr>
    <a:lvl8pPr marL="14081760" algn="l" defTabSz="4023360" rtl="0" eaLnBrk="1" latinLnBrk="0" hangingPunct="1">
      <a:defRPr sz="7900" kern="1200">
        <a:solidFill>
          <a:schemeClr val="tx1"/>
        </a:solidFill>
        <a:latin typeface="+mn-lt"/>
        <a:ea typeface="+mn-ea"/>
        <a:cs typeface="+mn-cs"/>
      </a:defRPr>
    </a:lvl8pPr>
    <a:lvl9pPr marL="16093440" algn="l" defTabSz="4023360" rtl="0" eaLnBrk="1" latinLnBrk="0" hangingPunct="1">
      <a:defRPr sz="79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20000"/>
    <a:srgbClr val="B00000"/>
    <a:srgbClr val="9A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45" d="100"/>
          <a:sy n="45" d="100"/>
        </p:scale>
        <p:origin x="-104" y="344"/>
      </p:cViewPr>
      <p:guideLst>
        <p:guide orient="horz" pos="10368"/>
        <p:guide pos="11808"/>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4" Type="http://schemas.openxmlformats.org/officeDocument/2006/relationships/printerSettings" Target="printerSettings/printerSettings1.bin"/><Relationship Id="rId5" Type="http://schemas.openxmlformats.org/officeDocument/2006/relationships/presProps" Target="presProps.xml"/><Relationship Id="rId6" Type="http://schemas.openxmlformats.org/officeDocument/2006/relationships/viewProps" Target="viewProps.xml"/><Relationship Id="rId7" Type="http://schemas.openxmlformats.org/officeDocument/2006/relationships/theme" Target="theme/theme1.xml"/><Relationship Id="rId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56414" cy="465455"/>
          </a:xfrm>
          <a:prstGeom prst="rect">
            <a:avLst/>
          </a:prstGeom>
        </p:spPr>
        <p:txBody>
          <a:bodyPr vert="horz" lIns="93497" tIns="46749" rIns="93497" bIns="46749" rtlCol="0"/>
          <a:lstStyle>
            <a:lvl1pPr algn="l">
              <a:defRPr sz="1200"/>
            </a:lvl1pPr>
          </a:lstStyle>
          <a:p>
            <a:endParaRPr lang="en-US" dirty="0"/>
          </a:p>
        </p:txBody>
      </p:sp>
      <p:sp>
        <p:nvSpPr>
          <p:cNvPr id="3" name="Date Placeholder 2"/>
          <p:cNvSpPr>
            <a:spLocks noGrp="1"/>
          </p:cNvSpPr>
          <p:nvPr>
            <p:ph type="dt" idx="1"/>
          </p:nvPr>
        </p:nvSpPr>
        <p:spPr>
          <a:xfrm>
            <a:off x="3995217" y="0"/>
            <a:ext cx="3056414" cy="465455"/>
          </a:xfrm>
          <a:prstGeom prst="rect">
            <a:avLst/>
          </a:prstGeom>
        </p:spPr>
        <p:txBody>
          <a:bodyPr vert="horz" lIns="93497" tIns="46749" rIns="93497" bIns="46749" rtlCol="0"/>
          <a:lstStyle>
            <a:lvl1pPr algn="r">
              <a:defRPr sz="1200"/>
            </a:lvl1pPr>
          </a:lstStyle>
          <a:p>
            <a:fld id="{96DD3379-7BBD-4B0E-8353-F2E009CC4749}" type="datetimeFigureOut">
              <a:rPr lang="en-US" smtClean="0"/>
              <a:t>8/5/14</a:t>
            </a:fld>
            <a:endParaRPr lang="en-US" dirty="0"/>
          </a:p>
        </p:txBody>
      </p:sp>
      <p:sp>
        <p:nvSpPr>
          <p:cNvPr id="4" name="Slide Image Placeholder 3"/>
          <p:cNvSpPr>
            <a:spLocks noGrp="1" noRot="1" noChangeAspect="1"/>
          </p:cNvSpPr>
          <p:nvPr>
            <p:ph type="sldImg" idx="2"/>
          </p:nvPr>
        </p:nvSpPr>
        <p:spPr>
          <a:xfrm>
            <a:off x="1538288" y="698500"/>
            <a:ext cx="3976687" cy="3490913"/>
          </a:xfrm>
          <a:prstGeom prst="rect">
            <a:avLst/>
          </a:prstGeom>
          <a:noFill/>
          <a:ln w="12700">
            <a:solidFill>
              <a:prstClr val="black"/>
            </a:solidFill>
          </a:ln>
        </p:spPr>
        <p:txBody>
          <a:bodyPr vert="horz" lIns="93497" tIns="46749" rIns="93497" bIns="46749" rtlCol="0" anchor="ctr"/>
          <a:lstStyle/>
          <a:p>
            <a:endParaRPr lang="en-US" dirty="0"/>
          </a:p>
        </p:txBody>
      </p:sp>
      <p:sp>
        <p:nvSpPr>
          <p:cNvPr id="5" name="Notes Placeholder 4"/>
          <p:cNvSpPr>
            <a:spLocks noGrp="1"/>
          </p:cNvSpPr>
          <p:nvPr>
            <p:ph type="body" sz="quarter" idx="3"/>
          </p:nvPr>
        </p:nvSpPr>
        <p:spPr>
          <a:xfrm>
            <a:off x="705327" y="4421823"/>
            <a:ext cx="5642610" cy="4189095"/>
          </a:xfrm>
          <a:prstGeom prst="rect">
            <a:avLst/>
          </a:prstGeom>
        </p:spPr>
        <p:txBody>
          <a:bodyPr vert="horz" lIns="93497" tIns="46749" rIns="93497" bIns="4674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2029"/>
            <a:ext cx="3056414" cy="465455"/>
          </a:xfrm>
          <a:prstGeom prst="rect">
            <a:avLst/>
          </a:prstGeom>
        </p:spPr>
        <p:txBody>
          <a:bodyPr vert="horz" lIns="93497" tIns="46749" rIns="93497" bIns="4674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95217" y="8842029"/>
            <a:ext cx="3056414" cy="465455"/>
          </a:xfrm>
          <a:prstGeom prst="rect">
            <a:avLst/>
          </a:prstGeom>
        </p:spPr>
        <p:txBody>
          <a:bodyPr vert="horz" lIns="93497" tIns="46749" rIns="93497" bIns="46749" rtlCol="0" anchor="b"/>
          <a:lstStyle>
            <a:lvl1pPr algn="r">
              <a:defRPr sz="1200"/>
            </a:lvl1pPr>
          </a:lstStyle>
          <a:p>
            <a:fld id="{642C4226-B84D-42FD-94DD-D2DB7D26DCE7}" type="slidenum">
              <a:rPr lang="en-US" smtClean="0"/>
              <a:t>‹#›</a:t>
            </a:fld>
            <a:endParaRPr lang="en-US" dirty="0"/>
          </a:p>
        </p:txBody>
      </p:sp>
    </p:spTree>
    <p:extLst>
      <p:ext uri="{BB962C8B-B14F-4D97-AF65-F5344CB8AC3E}">
        <p14:creationId xmlns:p14="http://schemas.microsoft.com/office/powerpoint/2010/main" val="3447078988"/>
      </p:ext>
    </p:extLst>
  </p:cSld>
  <p:clrMap bg1="lt1" tx1="dk1" bg2="lt2" tx2="dk2" accent1="accent1" accent2="accent2" accent3="accent3" accent4="accent4" accent5="accent5" accent6="accent6" hlink="hlink" folHlink="folHlink"/>
  <p:notesStyle>
    <a:lvl1pPr marL="0" algn="l" defTabSz="4023360" rtl="0" eaLnBrk="1" latinLnBrk="0" hangingPunct="1">
      <a:defRPr sz="5300" kern="1200">
        <a:solidFill>
          <a:schemeClr val="tx1"/>
        </a:solidFill>
        <a:latin typeface="+mn-lt"/>
        <a:ea typeface="+mn-ea"/>
        <a:cs typeface="+mn-cs"/>
      </a:defRPr>
    </a:lvl1pPr>
    <a:lvl2pPr marL="2011680" algn="l" defTabSz="4023360" rtl="0" eaLnBrk="1" latinLnBrk="0" hangingPunct="1">
      <a:defRPr sz="5300" kern="1200">
        <a:solidFill>
          <a:schemeClr val="tx1"/>
        </a:solidFill>
        <a:latin typeface="+mn-lt"/>
        <a:ea typeface="+mn-ea"/>
        <a:cs typeface="+mn-cs"/>
      </a:defRPr>
    </a:lvl2pPr>
    <a:lvl3pPr marL="4023360" algn="l" defTabSz="4023360" rtl="0" eaLnBrk="1" latinLnBrk="0" hangingPunct="1">
      <a:defRPr sz="5300" kern="1200">
        <a:solidFill>
          <a:schemeClr val="tx1"/>
        </a:solidFill>
        <a:latin typeface="+mn-lt"/>
        <a:ea typeface="+mn-ea"/>
        <a:cs typeface="+mn-cs"/>
      </a:defRPr>
    </a:lvl3pPr>
    <a:lvl4pPr marL="6035040" algn="l" defTabSz="4023360" rtl="0" eaLnBrk="1" latinLnBrk="0" hangingPunct="1">
      <a:defRPr sz="5300" kern="1200">
        <a:solidFill>
          <a:schemeClr val="tx1"/>
        </a:solidFill>
        <a:latin typeface="+mn-lt"/>
        <a:ea typeface="+mn-ea"/>
        <a:cs typeface="+mn-cs"/>
      </a:defRPr>
    </a:lvl4pPr>
    <a:lvl5pPr marL="8046720" algn="l" defTabSz="4023360" rtl="0" eaLnBrk="1" latinLnBrk="0" hangingPunct="1">
      <a:defRPr sz="5300" kern="1200">
        <a:solidFill>
          <a:schemeClr val="tx1"/>
        </a:solidFill>
        <a:latin typeface="+mn-lt"/>
        <a:ea typeface="+mn-ea"/>
        <a:cs typeface="+mn-cs"/>
      </a:defRPr>
    </a:lvl5pPr>
    <a:lvl6pPr marL="10058400" algn="l" defTabSz="4023360" rtl="0" eaLnBrk="1" latinLnBrk="0" hangingPunct="1">
      <a:defRPr sz="5300" kern="1200">
        <a:solidFill>
          <a:schemeClr val="tx1"/>
        </a:solidFill>
        <a:latin typeface="+mn-lt"/>
        <a:ea typeface="+mn-ea"/>
        <a:cs typeface="+mn-cs"/>
      </a:defRPr>
    </a:lvl6pPr>
    <a:lvl7pPr marL="12070080" algn="l" defTabSz="4023360" rtl="0" eaLnBrk="1" latinLnBrk="0" hangingPunct="1">
      <a:defRPr sz="5300" kern="1200">
        <a:solidFill>
          <a:schemeClr val="tx1"/>
        </a:solidFill>
        <a:latin typeface="+mn-lt"/>
        <a:ea typeface="+mn-ea"/>
        <a:cs typeface="+mn-cs"/>
      </a:defRPr>
    </a:lvl7pPr>
    <a:lvl8pPr marL="14081760" algn="l" defTabSz="4023360" rtl="0" eaLnBrk="1" latinLnBrk="0" hangingPunct="1">
      <a:defRPr sz="5300" kern="1200">
        <a:solidFill>
          <a:schemeClr val="tx1"/>
        </a:solidFill>
        <a:latin typeface="+mn-lt"/>
        <a:ea typeface="+mn-ea"/>
        <a:cs typeface="+mn-cs"/>
      </a:defRPr>
    </a:lvl8pPr>
    <a:lvl9pPr marL="16093440" algn="l" defTabSz="4023360" rtl="0" eaLnBrk="1" latinLnBrk="0" hangingPunct="1">
      <a:defRPr sz="5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38288" y="698500"/>
            <a:ext cx="3976687" cy="3490913"/>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42C4226-B84D-42FD-94DD-D2DB7D26DCE7}" type="slidenum">
              <a:rPr lang="en-US" smtClean="0"/>
              <a:t>1</a:t>
            </a:fld>
            <a:endParaRPr lang="en-US" dirty="0"/>
          </a:p>
        </p:txBody>
      </p:sp>
    </p:spTree>
    <p:extLst>
      <p:ext uri="{BB962C8B-B14F-4D97-AF65-F5344CB8AC3E}">
        <p14:creationId xmlns:p14="http://schemas.microsoft.com/office/powerpoint/2010/main" val="22487819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811780" y="10226042"/>
            <a:ext cx="31866840" cy="7056120"/>
          </a:xfrm>
        </p:spPr>
        <p:txBody>
          <a:bodyPr/>
          <a:lstStyle/>
          <a:p>
            <a:r>
              <a:rPr lang="en-US" smtClean="0"/>
              <a:t>Click to edit Master title style</a:t>
            </a:r>
            <a:endParaRPr lang="en-US"/>
          </a:p>
        </p:txBody>
      </p:sp>
      <p:sp>
        <p:nvSpPr>
          <p:cNvPr id="3" name="Subtitle 2"/>
          <p:cNvSpPr>
            <a:spLocks noGrp="1"/>
          </p:cNvSpPr>
          <p:nvPr>
            <p:ph type="subTitle" idx="1"/>
          </p:nvPr>
        </p:nvSpPr>
        <p:spPr>
          <a:xfrm>
            <a:off x="5623560" y="18653760"/>
            <a:ext cx="26243280" cy="8412480"/>
          </a:xfrm>
        </p:spPr>
        <p:txBody>
          <a:bodyPr/>
          <a:lstStyle>
            <a:lvl1pPr marL="0" indent="0" algn="ctr">
              <a:buNone/>
              <a:defRPr>
                <a:solidFill>
                  <a:schemeClr val="tx1">
                    <a:tint val="75000"/>
                  </a:schemeClr>
                </a:solidFill>
              </a:defRPr>
            </a:lvl1pPr>
            <a:lvl2pPr marL="2011680" indent="0" algn="ctr">
              <a:buNone/>
              <a:defRPr>
                <a:solidFill>
                  <a:schemeClr val="tx1">
                    <a:tint val="75000"/>
                  </a:schemeClr>
                </a:solidFill>
              </a:defRPr>
            </a:lvl2pPr>
            <a:lvl3pPr marL="4023360" indent="0" algn="ctr">
              <a:buNone/>
              <a:defRPr>
                <a:solidFill>
                  <a:schemeClr val="tx1">
                    <a:tint val="75000"/>
                  </a:schemeClr>
                </a:solidFill>
              </a:defRPr>
            </a:lvl3pPr>
            <a:lvl4pPr marL="6035040" indent="0" algn="ctr">
              <a:buNone/>
              <a:defRPr>
                <a:solidFill>
                  <a:schemeClr val="tx1">
                    <a:tint val="75000"/>
                  </a:schemeClr>
                </a:solidFill>
              </a:defRPr>
            </a:lvl4pPr>
            <a:lvl5pPr marL="8046720" indent="0" algn="ctr">
              <a:buNone/>
              <a:defRPr>
                <a:solidFill>
                  <a:schemeClr val="tx1">
                    <a:tint val="75000"/>
                  </a:schemeClr>
                </a:solidFill>
              </a:defRPr>
            </a:lvl5pPr>
            <a:lvl6pPr marL="10058400" indent="0" algn="ctr">
              <a:buNone/>
              <a:defRPr>
                <a:solidFill>
                  <a:schemeClr val="tx1">
                    <a:tint val="75000"/>
                  </a:schemeClr>
                </a:solidFill>
              </a:defRPr>
            </a:lvl6pPr>
            <a:lvl7pPr marL="12070080" indent="0" algn="ctr">
              <a:buNone/>
              <a:defRPr>
                <a:solidFill>
                  <a:schemeClr val="tx1">
                    <a:tint val="75000"/>
                  </a:schemeClr>
                </a:solidFill>
              </a:defRPr>
            </a:lvl7pPr>
            <a:lvl8pPr marL="14081760" indent="0" algn="ctr">
              <a:buNone/>
              <a:defRPr>
                <a:solidFill>
                  <a:schemeClr val="tx1">
                    <a:tint val="75000"/>
                  </a:schemeClr>
                </a:solidFill>
              </a:defRPr>
            </a:lvl8pPr>
            <a:lvl9pPr marL="1609344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46D482C-9A3D-4862-98F1-E9D4716547B9}" type="datetimeFigureOut">
              <a:rPr lang="en-US" smtClean="0"/>
              <a:t>8/5/14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E6CB414-5687-49ED-9C7F-5277ED868995}" type="slidenum">
              <a:rPr lang="en-US" smtClean="0"/>
              <a:t>‹#›</a:t>
            </a:fld>
            <a:endParaRPr lang="en-US" dirty="0"/>
          </a:p>
        </p:txBody>
      </p:sp>
    </p:spTree>
    <p:extLst>
      <p:ext uri="{BB962C8B-B14F-4D97-AF65-F5344CB8AC3E}">
        <p14:creationId xmlns:p14="http://schemas.microsoft.com/office/powerpoint/2010/main" val="1123324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46D482C-9A3D-4862-98F1-E9D4716547B9}" type="datetimeFigureOut">
              <a:rPr lang="en-US" smtClean="0"/>
              <a:t>8/5/14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E6CB414-5687-49ED-9C7F-5277ED868995}" type="slidenum">
              <a:rPr lang="en-US" smtClean="0"/>
              <a:t>‹#›</a:t>
            </a:fld>
            <a:endParaRPr lang="en-US" dirty="0"/>
          </a:p>
        </p:txBody>
      </p:sp>
    </p:spTree>
    <p:extLst>
      <p:ext uri="{BB962C8B-B14F-4D97-AF65-F5344CB8AC3E}">
        <p14:creationId xmlns:p14="http://schemas.microsoft.com/office/powerpoint/2010/main" val="23102222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7180540" y="1318265"/>
            <a:ext cx="8435340" cy="2808732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874520" y="1318265"/>
            <a:ext cx="24681180" cy="2808732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46D482C-9A3D-4862-98F1-E9D4716547B9}" type="datetimeFigureOut">
              <a:rPr lang="en-US" smtClean="0"/>
              <a:t>8/5/14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E6CB414-5687-49ED-9C7F-5277ED868995}" type="slidenum">
              <a:rPr lang="en-US" smtClean="0"/>
              <a:t>‹#›</a:t>
            </a:fld>
            <a:endParaRPr lang="en-US" dirty="0"/>
          </a:p>
        </p:txBody>
      </p:sp>
    </p:spTree>
    <p:extLst>
      <p:ext uri="{BB962C8B-B14F-4D97-AF65-F5344CB8AC3E}">
        <p14:creationId xmlns:p14="http://schemas.microsoft.com/office/powerpoint/2010/main" val="20573847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46D482C-9A3D-4862-98F1-E9D4716547B9}" type="datetimeFigureOut">
              <a:rPr lang="en-US" smtClean="0"/>
              <a:t>8/5/14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E6CB414-5687-49ED-9C7F-5277ED868995}" type="slidenum">
              <a:rPr lang="en-US" smtClean="0"/>
              <a:t>‹#›</a:t>
            </a:fld>
            <a:endParaRPr lang="en-US" dirty="0"/>
          </a:p>
        </p:txBody>
      </p:sp>
    </p:spTree>
    <p:extLst>
      <p:ext uri="{BB962C8B-B14F-4D97-AF65-F5344CB8AC3E}">
        <p14:creationId xmlns:p14="http://schemas.microsoft.com/office/powerpoint/2010/main" val="10582294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961483" y="21153122"/>
            <a:ext cx="31866840" cy="6537960"/>
          </a:xfrm>
        </p:spPr>
        <p:txBody>
          <a:bodyPr anchor="t"/>
          <a:lstStyle>
            <a:lvl1pPr algn="l">
              <a:defRPr sz="17600" b="1" cap="all"/>
            </a:lvl1pPr>
          </a:lstStyle>
          <a:p>
            <a:r>
              <a:rPr lang="en-US" smtClean="0"/>
              <a:t>Click to edit Master title style</a:t>
            </a:r>
            <a:endParaRPr lang="en-US"/>
          </a:p>
        </p:txBody>
      </p:sp>
      <p:sp>
        <p:nvSpPr>
          <p:cNvPr id="3" name="Text Placeholder 2"/>
          <p:cNvSpPr>
            <a:spLocks noGrp="1"/>
          </p:cNvSpPr>
          <p:nvPr>
            <p:ph type="body" idx="1"/>
          </p:nvPr>
        </p:nvSpPr>
        <p:spPr>
          <a:xfrm>
            <a:off x="2961483" y="13952225"/>
            <a:ext cx="31866840" cy="7200898"/>
          </a:xfrm>
        </p:spPr>
        <p:txBody>
          <a:bodyPr anchor="b"/>
          <a:lstStyle>
            <a:lvl1pPr marL="0" indent="0">
              <a:buNone/>
              <a:defRPr sz="8800">
                <a:solidFill>
                  <a:schemeClr val="tx1">
                    <a:tint val="75000"/>
                  </a:schemeClr>
                </a:solidFill>
              </a:defRPr>
            </a:lvl1pPr>
            <a:lvl2pPr marL="2011680" indent="0">
              <a:buNone/>
              <a:defRPr sz="7900">
                <a:solidFill>
                  <a:schemeClr val="tx1">
                    <a:tint val="75000"/>
                  </a:schemeClr>
                </a:solidFill>
              </a:defRPr>
            </a:lvl2pPr>
            <a:lvl3pPr marL="4023360" indent="0">
              <a:buNone/>
              <a:defRPr sz="7000">
                <a:solidFill>
                  <a:schemeClr val="tx1">
                    <a:tint val="75000"/>
                  </a:schemeClr>
                </a:solidFill>
              </a:defRPr>
            </a:lvl3pPr>
            <a:lvl4pPr marL="6035040" indent="0">
              <a:buNone/>
              <a:defRPr sz="6200">
                <a:solidFill>
                  <a:schemeClr val="tx1">
                    <a:tint val="75000"/>
                  </a:schemeClr>
                </a:solidFill>
              </a:defRPr>
            </a:lvl4pPr>
            <a:lvl5pPr marL="8046720" indent="0">
              <a:buNone/>
              <a:defRPr sz="6200">
                <a:solidFill>
                  <a:schemeClr val="tx1">
                    <a:tint val="75000"/>
                  </a:schemeClr>
                </a:solidFill>
              </a:defRPr>
            </a:lvl5pPr>
            <a:lvl6pPr marL="10058400" indent="0">
              <a:buNone/>
              <a:defRPr sz="6200">
                <a:solidFill>
                  <a:schemeClr val="tx1">
                    <a:tint val="75000"/>
                  </a:schemeClr>
                </a:solidFill>
              </a:defRPr>
            </a:lvl6pPr>
            <a:lvl7pPr marL="12070080" indent="0">
              <a:buNone/>
              <a:defRPr sz="6200">
                <a:solidFill>
                  <a:schemeClr val="tx1">
                    <a:tint val="75000"/>
                  </a:schemeClr>
                </a:solidFill>
              </a:defRPr>
            </a:lvl7pPr>
            <a:lvl8pPr marL="14081760" indent="0">
              <a:buNone/>
              <a:defRPr sz="6200">
                <a:solidFill>
                  <a:schemeClr val="tx1">
                    <a:tint val="75000"/>
                  </a:schemeClr>
                </a:solidFill>
              </a:defRPr>
            </a:lvl8pPr>
            <a:lvl9pPr marL="16093440" indent="0">
              <a:buNone/>
              <a:defRPr sz="6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46D482C-9A3D-4862-98F1-E9D4716547B9}" type="datetimeFigureOut">
              <a:rPr lang="en-US" smtClean="0"/>
              <a:t>8/5/14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E6CB414-5687-49ED-9C7F-5277ED868995}" type="slidenum">
              <a:rPr lang="en-US" smtClean="0"/>
              <a:t>‹#›</a:t>
            </a:fld>
            <a:endParaRPr lang="en-US" dirty="0"/>
          </a:p>
        </p:txBody>
      </p:sp>
    </p:spTree>
    <p:extLst>
      <p:ext uri="{BB962C8B-B14F-4D97-AF65-F5344CB8AC3E}">
        <p14:creationId xmlns:p14="http://schemas.microsoft.com/office/powerpoint/2010/main" val="16689999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874520" y="7680963"/>
            <a:ext cx="16558260" cy="21724622"/>
          </a:xfrm>
        </p:spPr>
        <p:txBody>
          <a:bodyPr/>
          <a:lstStyle>
            <a:lvl1pPr>
              <a:defRPr sz="12300"/>
            </a:lvl1pPr>
            <a:lvl2pPr>
              <a:defRPr sz="10600"/>
            </a:lvl2pPr>
            <a:lvl3pPr>
              <a:defRPr sz="8800"/>
            </a:lvl3pPr>
            <a:lvl4pPr>
              <a:defRPr sz="7900"/>
            </a:lvl4pPr>
            <a:lvl5pPr>
              <a:defRPr sz="7900"/>
            </a:lvl5pPr>
            <a:lvl6pPr>
              <a:defRPr sz="7900"/>
            </a:lvl6pPr>
            <a:lvl7pPr>
              <a:defRPr sz="7900"/>
            </a:lvl7pPr>
            <a:lvl8pPr>
              <a:defRPr sz="7900"/>
            </a:lvl8pPr>
            <a:lvl9pPr>
              <a:defRPr sz="7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9057620" y="7680963"/>
            <a:ext cx="16558260" cy="21724622"/>
          </a:xfrm>
        </p:spPr>
        <p:txBody>
          <a:bodyPr/>
          <a:lstStyle>
            <a:lvl1pPr>
              <a:defRPr sz="12300"/>
            </a:lvl1pPr>
            <a:lvl2pPr>
              <a:defRPr sz="10600"/>
            </a:lvl2pPr>
            <a:lvl3pPr>
              <a:defRPr sz="8800"/>
            </a:lvl3pPr>
            <a:lvl4pPr>
              <a:defRPr sz="7900"/>
            </a:lvl4pPr>
            <a:lvl5pPr>
              <a:defRPr sz="7900"/>
            </a:lvl5pPr>
            <a:lvl6pPr>
              <a:defRPr sz="7900"/>
            </a:lvl6pPr>
            <a:lvl7pPr>
              <a:defRPr sz="7900"/>
            </a:lvl7pPr>
            <a:lvl8pPr>
              <a:defRPr sz="7900"/>
            </a:lvl8pPr>
            <a:lvl9pPr>
              <a:defRPr sz="7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46D482C-9A3D-4862-98F1-E9D4716547B9}" type="datetimeFigureOut">
              <a:rPr lang="en-US" smtClean="0"/>
              <a:t>8/5/14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E6CB414-5687-49ED-9C7F-5277ED868995}" type="slidenum">
              <a:rPr lang="en-US" smtClean="0"/>
              <a:t>‹#›</a:t>
            </a:fld>
            <a:endParaRPr lang="en-US" dirty="0"/>
          </a:p>
        </p:txBody>
      </p:sp>
    </p:spTree>
    <p:extLst>
      <p:ext uri="{BB962C8B-B14F-4D97-AF65-F5344CB8AC3E}">
        <p14:creationId xmlns:p14="http://schemas.microsoft.com/office/powerpoint/2010/main" val="22060191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874520" y="7368542"/>
            <a:ext cx="16564771" cy="3070858"/>
          </a:xfrm>
        </p:spPr>
        <p:txBody>
          <a:bodyPr anchor="b"/>
          <a:lstStyle>
            <a:lvl1pPr marL="0" indent="0">
              <a:buNone/>
              <a:defRPr sz="10600" b="1"/>
            </a:lvl1pPr>
            <a:lvl2pPr marL="2011680" indent="0">
              <a:buNone/>
              <a:defRPr sz="8800" b="1"/>
            </a:lvl2pPr>
            <a:lvl3pPr marL="4023360" indent="0">
              <a:buNone/>
              <a:defRPr sz="7900" b="1"/>
            </a:lvl3pPr>
            <a:lvl4pPr marL="6035040" indent="0">
              <a:buNone/>
              <a:defRPr sz="7000" b="1"/>
            </a:lvl4pPr>
            <a:lvl5pPr marL="8046720" indent="0">
              <a:buNone/>
              <a:defRPr sz="7000" b="1"/>
            </a:lvl5pPr>
            <a:lvl6pPr marL="10058400" indent="0">
              <a:buNone/>
              <a:defRPr sz="7000" b="1"/>
            </a:lvl6pPr>
            <a:lvl7pPr marL="12070080" indent="0">
              <a:buNone/>
              <a:defRPr sz="7000" b="1"/>
            </a:lvl7pPr>
            <a:lvl8pPr marL="14081760" indent="0">
              <a:buNone/>
              <a:defRPr sz="7000" b="1"/>
            </a:lvl8pPr>
            <a:lvl9pPr marL="16093440" indent="0">
              <a:buNone/>
              <a:defRPr sz="7000" b="1"/>
            </a:lvl9pPr>
          </a:lstStyle>
          <a:p>
            <a:pPr lvl="0"/>
            <a:r>
              <a:rPr lang="en-US" smtClean="0"/>
              <a:t>Click to edit Master text styles</a:t>
            </a:r>
          </a:p>
        </p:txBody>
      </p:sp>
      <p:sp>
        <p:nvSpPr>
          <p:cNvPr id="4" name="Content Placeholder 3"/>
          <p:cNvSpPr>
            <a:spLocks noGrp="1"/>
          </p:cNvSpPr>
          <p:nvPr>
            <p:ph sz="half" idx="2"/>
          </p:nvPr>
        </p:nvSpPr>
        <p:spPr>
          <a:xfrm>
            <a:off x="1874520" y="10439400"/>
            <a:ext cx="16564771" cy="18966182"/>
          </a:xfrm>
        </p:spPr>
        <p:txBody>
          <a:bodyPr/>
          <a:lstStyle>
            <a:lvl1pPr>
              <a:defRPr sz="10600"/>
            </a:lvl1pPr>
            <a:lvl2pPr>
              <a:defRPr sz="8800"/>
            </a:lvl2pPr>
            <a:lvl3pPr>
              <a:defRPr sz="7900"/>
            </a:lvl3pPr>
            <a:lvl4pPr>
              <a:defRPr sz="7000"/>
            </a:lvl4pPr>
            <a:lvl5pPr>
              <a:defRPr sz="7000"/>
            </a:lvl5pPr>
            <a:lvl6pPr>
              <a:defRPr sz="7000"/>
            </a:lvl6pPr>
            <a:lvl7pPr>
              <a:defRPr sz="7000"/>
            </a:lvl7pPr>
            <a:lvl8pPr>
              <a:defRPr sz="7000"/>
            </a:lvl8pPr>
            <a:lvl9pPr>
              <a:defRPr sz="7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19044604" y="7368542"/>
            <a:ext cx="16571278" cy="3070858"/>
          </a:xfrm>
        </p:spPr>
        <p:txBody>
          <a:bodyPr anchor="b"/>
          <a:lstStyle>
            <a:lvl1pPr marL="0" indent="0">
              <a:buNone/>
              <a:defRPr sz="10600" b="1"/>
            </a:lvl1pPr>
            <a:lvl2pPr marL="2011680" indent="0">
              <a:buNone/>
              <a:defRPr sz="8800" b="1"/>
            </a:lvl2pPr>
            <a:lvl3pPr marL="4023360" indent="0">
              <a:buNone/>
              <a:defRPr sz="7900" b="1"/>
            </a:lvl3pPr>
            <a:lvl4pPr marL="6035040" indent="0">
              <a:buNone/>
              <a:defRPr sz="7000" b="1"/>
            </a:lvl4pPr>
            <a:lvl5pPr marL="8046720" indent="0">
              <a:buNone/>
              <a:defRPr sz="7000" b="1"/>
            </a:lvl5pPr>
            <a:lvl6pPr marL="10058400" indent="0">
              <a:buNone/>
              <a:defRPr sz="7000" b="1"/>
            </a:lvl6pPr>
            <a:lvl7pPr marL="12070080" indent="0">
              <a:buNone/>
              <a:defRPr sz="7000" b="1"/>
            </a:lvl7pPr>
            <a:lvl8pPr marL="14081760" indent="0">
              <a:buNone/>
              <a:defRPr sz="7000" b="1"/>
            </a:lvl8pPr>
            <a:lvl9pPr marL="16093440" indent="0">
              <a:buNone/>
              <a:defRPr sz="7000" b="1"/>
            </a:lvl9pPr>
          </a:lstStyle>
          <a:p>
            <a:pPr lvl="0"/>
            <a:r>
              <a:rPr lang="en-US" smtClean="0"/>
              <a:t>Click to edit Master text styles</a:t>
            </a:r>
          </a:p>
        </p:txBody>
      </p:sp>
      <p:sp>
        <p:nvSpPr>
          <p:cNvPr id="6" name="Content Placeholder 5"/>
          <p:cNvSpPr>
            <a:spLocks noGrp="1"/>
          </p:cNvSpPr>
          <p:nvPr>
            <p:ph sz="quarter" idx="4"/>
          </p:nvPr>
        </p:nvSpPr>
        <p:spPr>
          <a:xfrm>
            <a:off x="19044604" y="10439400"/>
            <a:ext cx="16571278" cy="18966182"/>
          </a:xfrm>
        </p:spPr>
        <p:txBody>
          <a:bodyPr/>
          <a:lstStyle>
            <a:lvl1pPr>
              <a:defRPr sz="10600"/>
            </a:lvl1pPr>
            <a:lvl2pPr>
              <a:defRPr sz="8800"/>
            </a:lvl2pPr>
            <a:lvl3pPr>
              <a:defRPr sz="7900"/>
            </a:lvl3pPr>
            <a:lvl4pPr>
              <a:defRPr sz="7000"/>
            </a:lvl4pPr>
            <a:lvl5pPr>
              <a:defRPr sz="7000"/>
            </a:lvl5pPr>
            <a:lvl6pPr>
              <a:defRPr sz="7000"/>
            </a:lvl6pPr>
            <a:lvl7pPr>
              <a:defRPr sz="7000"/>
            </a:lvl7pPr>
            <a:lvl8pPr>
              <a:defRPr sz="7000"/>
            </a:lvl8pPr>
            <a:lvl9pPr>
              <a:defRPr sz="7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46D482C-9A3D-4862-98F1-E9D4716547B9}" type="datetimeFigureOut">
              <a:rPr lang="en-US" smtClean="0"/>
              <a:t>8/5/14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1E6CB414-5687-49ED-9C7F-5277ED868995}" type="slidenum">
              <a:rPr lang="en-US" smtClean="0"/>
              <a:t>‹#›</a:t>
            </a:fld>
            <a:endParaRPr lang="en-US" dirty="0"/>
          </a:p>
        </p:txBody>
      </p:sp>
    </p:spTree>
    <p:extLst>
      <p:ext uri="{BB962C8B-B14F-4D97-AF65-F5344CB8AC3E}">
        <p14:creationId xmlns:p14="http://schemas.microsoft.com/office/powerpoint/2010/main" val="347434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46D482C-9A3D-4862-98F1-E9D4716547B9}" type="datetimeFigureOut">
              <a:rPr lang="en-US" smtClean="0"/>
              <a:t>8/5/14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1E6CB414-5687-49ED-9C7F-5277ED868995}" type="slidenum">
              <a:rPr lang="en-US" smtClean="0"/>
              <a:t>‹#›</a:t>
            </a:fld>
            <a:endParaRPr lang="en-US" dirty="0"/>
          </a:p>
        </p:txBody>
      </p:sp>
    </p:spTree>
    <p:extLst>
      <p:ext uri="{BB962C8B-B14F-4D97-AF65-F5344CB8AC3E}">
        <p14:creationId xmlns:p14="http://schemas.microsoft.com/office/powerpoint/2010/main" val="29717317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46D482C-9A3D-4862-98F1-E9D4716547B9}" type="datetimeFigureOut">
              <a:rPr lang="en-US" smtClean="0"/>
              <a:t>8/5/14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1E6CB414-5687-49ED-9C7F-5277ED868995}" type="slidenum">
              <a:rPr lang="en-US" smtClean="0"/>
              <a:t>‹#›</a:t>
            </a:fld>
            <a:endParaRPr lang="en-US" dirty="0"/>
          </a:p>
        </p:txBody>
      </p:sp>
    </p:spTree>
    <p:extLst>
      <p:ext uri="{BB962C8B-B14F-4D97-AF65-F5344CB8AC3E}">
        <p14:creationId xmlns:p14="http://schemas.microsoft.com/office/powerpoint/2010/main" val="40639117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74522" y="1310640"/>
            <a:ext cx="12334083" cy="5577840"/>
          </a:xfrm>
        </p:spPr>
        <p:txBody>
          <a:bodyPr anchor="b"/>
          <a:lstStyle>
            <a:lvl1pPr algn="l">
              <a:defRPr sz="8800" b="1"/>
            </a:lvl1pPr>
          </a:lstStyle>
          <a:p>
            <a:r>
              <a:rPr lang="en-US" smtClean="0"/>
              <a:t>Click to edit Master title style</a:t>
            </a:r>
            <a:endParaRPr lang="en-US"/>
          </a:p>
        </p:txBody>
      </p:sp>
      <p:sp>
        <p:nvSpPr>
          <p:cNvPr id="3" name="Content Placeholder 2"/>
          <p:cNvSpPr>
            <a:spLocks noGrp="1"/>
          </p:cNvSpPr>
          <p:nvPr>
            <p:ph idx="1"/>
          </p:nvPr>
        </p:nvSpPr>
        <p:spPr>
          <a:xfrm>
            <a:off x="14657705" y="1310643"/>
            <a:ext cx="20958175" cy="28094942"/>
          </a:xfrm>
        </p:spPr>
        <p:txBody>
          <a:bodyPr/>
          <a:lstStyle>
            <a:lvl1pPr>
              <a:defRPr sz="14100"/>
            </a:lvl1pPr>
            <a:lvl2pPr>
              <a:defRPr sz="12300"/>
            </a:lvl2pPr>
            <a:lvl3pPr>
              <a:defRPr sz="10600"/>
            </a:lvl3pPr>
            <a:lvl4pPr>
              <a:defRPr sz="8800"/>
            </a:lvl4pPr>
            <a:lvl5pPr>
              <a:defRPr sz="8800"/>
            </a:lvl5pPr>
            <a:lvl6pPr>
              <a:defRPr sz="8800"/>
            </a:lvl6pPr>
            <a:lvl7pPr>
              <a:defRPr sz="8800"/>
            </a:lvl7pPr>
            <a:lvl8pPr>
              <a:defRPr sz="8800"/>
            </a:lvl8pPr>
            <a:lvl9pPr>
              <a:defRPr sz="8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874522" y="6888483"/>
            <a:ext cx="12334083" cy="22517102"/>
          </a:xfrm>
        </p:spPr>
        <p:txBody>
          <a:bodyPr/>
          <a:lstStyle>
            <a:lvl1pPr marL="0" indent="0">
              <a:buNone/>
              <a:defRPr sz="6200"/>
            </a:lvl1pPr>
            <a:lvl2pPr marL="2011680" indent="0">
              <a:buNone/>
              <a:defRPr sz="5300"/>
            </a:lvl2pPr>
            <a:lvl3pPr marL="4023360" indent="0">
              <a:buNone/>
              <a:defRPr sz="4400"/>
            </a:lvl3pPr>
            <a:lvl4pPr marL="6035040" indent="0">
              <a:buNone/>
              <a:defRPr sz="4000"/>
            </a:lvl4pPr>
            <a:lvl5pPr marL="8046720" indent="0">
              <a:buNone/>
              <a:defRPr sz="4000"/>
            </a:lvl5pPr>
            <a:lvl6pPr marL="10058400" indent="0">
              <a:buNone/>
              <a:defRPr sz="4000"/>
            </a:lvl6pPr>
            <a:lvl7pPr marL="12070080" indent="0">
              <a:buNone/>
              <a:defRPr sz="4000"/>
            </a:lvl7pPr>
            <a:lvl8pPr marL="14081760" indent="0">
              <a:buNone/>
              <a:defRPr sz="4000"/>
            </a:lvl8pPr>
            <a:lvl9pPr marL="16093440" indent="0">
              <a:buNone/>
              <a:defRPr sz="4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46D482C-9A3D-4862-98F1-E9D4716547B9}" type="datetimeFigureOut">
              <a:rPr lang="en-US" smtClean="0"/>
              <a:t>8/5/14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E6CB414-5687-49ED-9C7F-5277ED868995}" type="slidenum">
              <a:rPr lang="en-US" smtClean="0"/>
              <a:t>‹#›</a:t>
            </a:fld>
            <a:endParaRPr lang="en-US" dirty="0"/>
          </a:p>
        </p:txBody>
      </p:sp>
    </p:spTree>
    <p:extLst>
      <p:ext uri="{BB962C8B-B14F-4D97-AF65-F5344CB8AC3E}">
        <p14:creationId xmlns:p14="http://schemas.microsoft.com/office/powerpoint/2010/main" val="21566822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348381" y="23042880"/>
            <a:ext cx="22494240" cy="2720342"/>
          </a:xfrm>
        </p:spPr>
        <p:txBody>
          <a:bodyPr anchor="b"/>
          <a:lstStyle>
            <a:lvl1pPr algn="l">
              <a:defRPr sz="8800" b="1"/>
            </a:lvl1pPr>
          </a:lstStyle>
          <a:p>
            <a:r>
              <a:rPr lang="en-US" smtClean="0"/>
              <a:t>Click to edit Master title style</a:t>
            </a:r>
            <a:endParaRPr lang="en-US"/>
          </a:p>
        </p:txBody>
      </p:sp>
      <p:sp>
        <p:nvSpPr>
          <p:cNvPr id="3" name="Picture Placeholder 2"/>
          <p:cNvSpPr>
            <a:spLocks noGrp="1"/>
          </p:cNvSpPr>
          <p:nvPr>
            <p:ph type="pic" idx="1"/>
          </p:nvPr>
        </p:nvSpPr>
        <p:spPr>
          <a:xfrm>
            <a:off x="7348381" y="2941320"/>
            <a:ext cx="22494240" cy="19751040"/>
          </a:xfrm>
        </p:spPr>
        <p:txBody>
          <a:bodyPr/>
          <a:lstStyle>
            <a:lvl1pPr marL="0" indent="0">
              <a:buNone/>
              <a:defRPr sz="14100"/>
            </a:lvl1pPr>
            <a:lvl2pPr marL="2011680" indent="0">
              <a:buNone/>
              <a:defRPr sz="12300"/>
            </a:lvl2pPr>
            <a:lvl3pPr marL="4023360" indent="0">
              <a:buNone/>
              <a:defRPr sz="10600"/>
            </a:lvl3pPr>
            <a:lvl4pPr marL="6035040" indent="0">
              <a:buNone/>
              <a:defRPr sz="8800"/>
            </a:lvl4pPr>
            <a:lvl5pPr marL="8046720" indent="0">
              <a:buNone/>
              <a:defRPr sz="8800"/>
            </a:lvl5pPr>
            <a:lvl6pPr marL="10058400" indent="0">
              <a:buNone/>
              <a:defRPr sz="8800"/>
            </a:lvl6pPr>
            <a:lvl7pPr marL="12070080" indent="0">
              <a:buNone/>
              <a:defRPr sz="8800"/>
            </a:lvl7pPr>
            <a:lvl8pPr marL="14081760" indent="0">
              <a:buNone/>
              <a:defRPr sz="8800"/>
            </a:lvl8pPr>
            <a:lvl9pPr marL="16093440" indent="0">
              <a:buNone/>
              <a:defRPr sz="8800"/>
            </a:lvl9pPr>
          </a:lstStyle>
          <a:p>
            <a:endParaRPr lang="en-US" dirty="0"/>
          </a:p>
        </p:txBody>
      </p:sp>
      <p:sp>
        <p:nvSpPr>
          <p:cNvPr id="4" name="Text Placeholder 3"/>
          <p:cNvSpPr>
            <a:spLocks noGrp="1"/>
          </p:cNvSpPr>
          <p:nvPr>
            <p:ph type="body" sz="half" idx="2"/>
          </p:nvPr>
        </p:nvSpPr>
        <p:spPr>
          <a:xfrm>
            <a:off x="7348381" y="25763222"/>
            <a:ext cx="22494240" cy="3863338"/>
          </a:xfrm>
        </p:spPr>
        <p:txBody>
          <a:bodyPr/>
          <a:lstStyle>
            <a:lvl1pPr marL="0" indent="0">
              <a:buNone/>
              <a:defRPr sz="6200"/>
            </a:lvl1pPr>
            <a:lvl2pPr marL="2011680" indent="0">
              <a:buNone/>
              <a:defRPr sz="5300"/>
            </a:lvl2pPr>
            <a:lvl3pPr marL="4023360" indent="0">
              <a:buNone/>
              <a:defRPr sz="4400"/>
            </a:lvl3pPr>
            <a:lvl4pPr marL="6035040" indent="0">
              <a:buNone/>
              <a:defRPr sz="4000"/>
            </a:lvl4pPr>
            <a:lvl5pPr marL="8046720" indent="0">
              <a:buNone/>
              <a:defRPr sz="4000"/>
            </a:lvl5pPr>
            <a:lvl6pPr marL="10058400" indent="0">
              <a:buNone/>
              <a:defRPr sz="4000"/>
            </a:lvl6pPr>
            <a:lvl7pPr marL="12070080" indent="0">
              <a:buNone/>
              <a:defRPr sz="4000"/>
            </a:lvl7pPr>
            <a:lvl8pPr marL="14081760" indent="0">
              <a:buNone/>
              <a:defRPr sz="4000"/>
            </a:lvl8pPr>
            <a:lvl9pPr marL="16093440" indent="0">
              <a:buNone/>
              <a:defRPr sz="4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46D482C-9A3D-4862-98F1-E9D4716547B9}" type="datetimeFigureOut">
              <a:rPr lang="en-US" smtClean="0"/>
              <a:t>8/5/14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E6CB414-5687-49ED-9C7F-5277ED868995}" type="slidenum">
              <a:rPr lang="en-US" smtClean="0"/>
              <a:t>‹#›</a:t>
            </a:fld>
            <a:endParaRPr lang="en-US" dirty="0"/>
          </a:p>
        </p:txBody>
      </p:sp>
    </p:spTree>
    <p:extLst>
      <p:ext uri="{BB962C8B-B14F-4D97-AF65-F5344CB8AC3E}">
        <p14:creationId xmlns:p14="http://schemas.microsoft.com/office/powerpoint/2010/main" val="330304504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874520" y="1318262"/>
            <a:ext cx="33741360" cy="5486400"/>
          </a:xfrm>
          <a:prstGeom prst="rect">
            <a:avLst/>
          </a:prstGeom>
        </p:spPr>
        <p:txBody>
          <a:bodyPr vert="horz" lIns="402336" tIns="201168" rIns="402336" bIns="201168"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1874520" y="7680963"/>
            <a:ext cx="33741360" cy="21724622"/>
          </a:xfrm>
          <a:prstGeom prst="rect">
            <a:avLst/>
          </a:prstGeom>
        </p:spPr>
        <p:txBody>
          <a:bodyPr vert="horz" lIns="402336" tIns="201168" rIns="402336" bIns="201168"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1874520" y="30510482"/>
            <a:ext cx="8747760" cy="1752600"/>
          </a:xfrm>
          <a:prstGeom prst="rect">
            <a:avLst/>
          </a:prstGeom>
        </p:spPr>
        <p:txBody>
          <a:bodyPr vert="horz" lIns="402336" tIns="201168" rIns="402336" bIns="201168" rtlCol="0" anchor="ctr"/>
          <a:lstStyle>
            <a:lvl1pPr algn="l">
              <a:defRPr sz="5300">
                <a:solidFill>
                  <a:schemeClr val="tx1">
                    <a:tint val="75000"/>
                  </a:schemeClr>
                </a:solidFill>
              </a:defRPr>
            </a:lvl1pPr>
          </a:lstStyle>
          <a:p>
            <a:fld id="{746D482C-9A3D-4862-98F1-E9D4716547B9}" type="datetimeFigureOut">
              <a:rPr lang="en-US" smtClean="0"/>
              <a:t>8/5/14</a:t>
            </a:fld>
            <a:endParaRPr lang="en-US" dirty="0"/>
          </a:p>
        </p:txBody>
      </p:sp>
      <p:sp>
        <p:nvSpPr>
          <p:cNvPr id="5" name="Footer Placeholder 4"/>
          <p:cNvSpPr>
            <a:spLocks noGrp="1"/>
          </p:cNvSpPr>
          <p:nvPr>
            <p:ph type="ftr" sz="quarter" idx="3"/>
          </p:nvPr>
        </p:nvSpPr>
        <p:spPr>
          <a:xfrm>
            <a:off x="12809220" y="30510482"/>
            <a:ext cx="11871960" cy="1752600"/>
          </a:xfrm>
          <a:prstGeom prst="rect">
            <a:avLst/>
          </a:prstGeom>
        </p:spPr>
        <p:txBody>
          <a:bodyPr vert="horz" lIns="402336" tIns="201168" rIns="402336" bIns="201168" rtlCol="0" anchor="ctr"/>
          <a:lstStyle>
            <a:lvl1pPr algn="ctr">
              <a:defRPr sz="53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26868120" y="30510482"/>
            <a:ext cx="8747760" cy="1752600"/>
          </a:xfrm>
          <a:prstGeom prst="rect">
            <a:avLst/>
          </a:prstGeom>
        </p:spPr>
        <p:txBody>
          <a:bodyPr vert="horz" lIns="402336" tIns="201168" rIns="402336" bIns="201168" rtlCol="0" anchor="ctr"/>
          <a:lstStyle>
            <a:lvl1pPr algn="r">
              <a:defRPr sz="5300">
                <a:solidFill>
                  <a:schemeClr val="tx1">
                    <a:tint val="75000"/>
                  </a:schemeClr>
                </a:solidFill>
              </a:defRPr>
            </a:lvl1pPr>
          </a:lstStyle>
          <a:p>
            <a:fld id="{1E6CB414-5687-49ED-9C7F-5277ED868995}" type="slidenum">
              <a:rPr lang="en-US" smtClean="0"/>
              <a:t>‹#›</a:t>
            </a:fld>
            <a:endParaRPr lang="en-US" dirty="0"/>
          </a:p>
        </p:txBody>
      </p:sp>
    </p:spTree>
    <p:extLst>
      <p:ext uri="{BB962C8B-B14F-4D97-AF65-F5344CB8AC3E}">
        <p14:creationId xmlns:p14="http://schemas.microsoft.com/office/powerpoint/2010/main" val="19256099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023360" rtl="0" eaLnBrk="1" latinLnBrk="0" hangingPunct="1">
        <a:spcBef>
          <a:spcPct val="0"/>
        </a:spcBef>
        <a:buNone/>
        <a:defRPr sz="19400" kern="1200">
          <a:solidFill>
            <a:schemeClr val="tx1"/>
          </a:solidFill>
          <a:latin typeface="+mj-lt"/>
          <a:ea typeface="+mj-ea"/>
          <a:cs typeface="+mj-cs"/>
        </a:defRPr>
      </a:lvl1pPr>
    </p:titleStyle>
    <p:bodyStyle>
      <a:lvl1pPr marL="1508760" indent="-1508760" algn="l" defTabSz="4023360" rtl="0" eaLnBrk="1" latinLnBrk="0" hangingPunct="1">
        <a:spcBef>
          <a:spcPct val="20000"/>
        </a:spcBef>
        <a:buFont typeface="Arial" panose="020B0604020202020204" pitchFamily="34" charset="0"/>
        <a:buChar char="•"/>
        <a:defRPr sz="14100" kern="1200">
          <a:solidFill>
            <a:schemeClr val="tx1"/>
          </a:solidFill>
          <a:latin typeface="+mn-lt"/>
          <a:ea typeface="+mn-ea"/>
          <a:cs typeface="+mn-cs"/>
        </a:defRPr>
      </a:lvl1pPr>
      <a:lvl2pPr marL="3268980" indent="-1257300" algn="l" defTabSz="4023360" rtl="0" eaLnBrk="1" latinLnBrk="0" hangingPunct="1">
        <a:spcBef>
          <a:spcPct val="20000"/>
        </a:spcBef>
        <a:buFont typeface="Arial" panose="020B0604020202020204" pitchFamily="34" charset="0"/>
        <a:buChar char="–"/>
        <a:defRPr sz="12300" kern="1200">
          <a:solidFill>
            <a:schemeClr val="tx1"/>
          </a:solidFill>
          <a:latin typeface="+mn-lt"/>
          <a:ea typeface="+mn-ea"/>
          <a:cs typeface="+mn-cs"/>
        </a:defRPr>
      </a:lvl2pPr>
      <a:lvl3pPr marL="5029200" indent="-1005840" algn="l" defTabSz="4023360" rtl="0" eaLnBrk="1" latinLnBrk="0" hangingPunct="1">
        <a:spcBef>
          <a:spcPct val="20000"/>
        </a:spcBef>
        <a:buFont typeface="Arial" panose="020B0604020202020204" pitchFamily="34" charset="0"/>
        <a:buChar char="•"/>
        <a:defRPr sz="10600" kern="1200">
          <a:solidFill>
            <a:schemeClr val="tx1"/>
          </a:solidFill>
          <a:latin typeface="+mn-lt"/>
          <a:ea typeface="+mn-ea"/>
          <a:cs typeface="+mn-cs"/>
        </a:defRPr>
      </a:lvl3pPr>
      <a:lvl4pPr marL="7040880" indent="-1005840" algn="l" defTabSz="4023360" rtl="0" eaLnBrk="1" latinLnBrk="0" hangingPunct="1">
        <a:spcBef>
          <a:spcPct val="20000"/>
        </a:spcBef>
        <a:buFont typeface="Arial" panose="020B0604020202020204" pitchFamily="34" charset="0"/>
        <a:buChar char="–"/>
        <a:defRPr sz="8800" kern="1200">
          <a:solidFill>
            <a:schemeClr val="tx1"/>
          </a:solidFill>
          <a:latin typeface="+mn-lt"/>
          <a:ea typeface="+mn-ea"/>
          <a:cs typeface="+mn-cs"/>
        </a:defRPr>
      </a:lvl4pPr>
      <a:lvl5pPr marL="9052560" indent="-1005840" algn="l" defTabSz="4023360" rtl="0" eaLnBrk="1" latinLnBrk="0" hangingPunct="1">
        <a:spcBef>
          <a:spcPct val="20000"/>
        </a:spcBef>
        <a:buFont typeface="Arial" panose="020B0604020202020204" pitchFamily="34" charset="0"/>
        <a:buChar char="»"/>
        <a:defRPr sz="8800" kern="1200">
          <a:solidFill>
            <a:schemeClr val="tx1"/>
          </a:solidFill>
          <a:latin typeface="+mn-lt"/>
          <a:ea typeface="+mn-ea"/>
          <a:cs typeface="+mn-cs"/>
        </a:defRPr>
      </a:lvl5pPr>
      <a:lvl6pPr marL="11064240" indent="-1005840" algn="l" defTabSz="4023360" rtl="0" eaLnBrk="1" latinLnBrk="0" hangingPunct="1">
        <a:spcBef>
          <a:spcPct val="20000"/>
        </a:spcBef>
        <a:buFont typeface="Arial" panose="020B0604020202020204" pitchFamily="34" charset="0"/>
        <a:buChar char="•"/>
        <a:defRPr sz="8800" kern="1200">
          <a:solidFill>
            <a:schemeClr val="tx1"/>
          </a:solidFill>
          <a:latin typeface="+mn-lt"/>
          <a:ea typeface="+mn-ea"/>
          <a:cs typeface="+mn-cs"/>
        </a:defRPr>
      </a:lvl6pPr>
      <a:lvl7pPr marL="13075920" indent="-1005840" algn="l" defTabSz="4023360" rtl="0" eaLnBrk="1" latinLnBrk="0" hangingPunct="1">
        <a:spcBef>
          <a:spcPct val="20000"/>
        </a:spcBef>
        <a:buFont typeface="Arial" panose="020B0604020202020204" pitchFamily="34" charset="0"/>
        <a:buChar char="•"/>
        <a:defRPr sz="8800" kern="1200">
          <a:solidFill>
            <a:schemeClr val="tx1"/>
          </a:solidFill>
          <a:latin typeface="+mn-lt"/>
          <a:ea typeface="+mn-ea"/>
          <a:cs typeface="+mn-cs"/>
        </a:defRPr>
      </a:lvl7pPr>
      <a:lvl8pPr marL="15087600" indent="-1005840" algn="l" defTabSz="4023360" rtl="0" eaLnBrk="1" latinLnBrk="0" hangingPunct="1">
        <a:spcBef>
          <a:spcPct val="20000"/>
        </a:spcBef>
        <a:buFont typeface="Arial" panose="020B0604020202020204" pitchFamily="34" charset="0"/>
        <a:buChar char="•"/>
        <a:defRPr sz="8800" kern="1200">
          <a:solidFill>
            <a:schemeClr val="tx1"/>
          </a:solidFill>
          <a:latin typeface="+mn-lt"/>
          <a:ea typeface="+mn-ea"/>
          <a:cs typeface="+mn-cs"/>
        </a:defRPr>
      </a:lvl8pPr>
      <a:lvl9pPr marL="17099280" indent="-1005840" algn="l" defTabSz="4023360" rtl="0" eaLnBrk="1" latinLnBrk="0" hangingPunct="1">
        <a:spcBef>
          <a:spcPct val="20000"/>
        </a:spcBef>
        <a:buFont typeface="Arial" panose="020B0604020202020204" pitchFamily="34" charset="0"/>
        <a:buChar char="•"/>
        <a:defRPr sz="8800" kern="1200">
          <a:solidFill>
            <a:schemeClr val="tx1"/>
          </a:solidFill>
          <a:latin typeface="+mn-lt"/>
          <a:ea typeface="+mn-ea"/>
          <a:cs typeface="+mn-cs"/>
        </a:defRPr>
      </a:lvl9pPr>
    </p:bodyStyle>
    <p:otherStyle>
      <a:defPPr>
        <a:defRPr lang="en-US"/>
      </a:defPPr>
      <a:lvl1pPr marL="0" algn="l" defTabSz="4023360" rtl="0" eaLnBrk="1" latinLnBrk="0" hangingPunct="1">
        <a:defRPr sz="7900" kern="1200">
          <a:solidFill>
            <a:schemeClr val="tx1"/>
          </a:solidFill>
          <a:latin typeface="+mn-lt"/>
          <a:ea typeface="+mn-ea"/>
          <a:cs typeface="+mn-cs"/>
        </a:defRPr>
      </a:lvl1pPr>
      <a:lvl2pPr marL="2011680" algn="l" defTabSz="4023360" rtl="0" eaLnBrk="1" latinLnBrk="0" hangingPunct="1">
        <a:defRPr sz="7900" kern="1200">
          <a:solidFill>
            <a:schemeClr val="tx1"/>
          </a:solidFill>
          <a:latin typeface="+mn-lt"/>
          <a:ea typeface="+mn-ea"/>
          <a:cs typeface="+mn-cs"/>
        </a:defRPr>
      </a:lvl2pPr>
      <a:lvl3pPr marL="4023360" algn="l" defTabSz="4023360" rtl="0" eaLnBrk="1" latinLnBrk="0" hangingPunct="1">
        <a:defRPr sz="7900" kern="1200">
          <a:solidFill>
            <a:schemeClr val="tx1"/>
          </a:solidFill>
          <a:latin typeface="+mn-lt"/>
          <a:ea typeface="+mn-ea"/>
          <a:cs typeface="+mn-cs"/>
        </a:defRPr>
      </a:lvl3pPr>
      <a:lvl4pPr marL="6035040" algn="l" defTabSz="4023360" rtl="0" eaLnBrk="1" latinLnBrk="0" hangingPunct="1">
        <a:defRPr sz="7900" kern="1200">
          <a:solidFill>
            <a:schemeClr val="tx1"/>
          </a:solidFill>
          <a:latin typeface="+mn-lt"/>
          <a:ea typeface="+mn-ea"/>
          <a:cs typeface="+mn-cs"/>
        </a:defRPr>
      </a:lvl4pPr>
      <a:lvl5pPr marL="8046720" algn="l" defTabSz="4023360" rtl="0" eaLnBrk="1" latinLnBrk="0" hangingPunct="1">
        <a:defRPr sz="7900" kern="1200">
          <a:solidFill>
            <a:schemeClr val="tx1"/>
          </a:solidFill>
          <a:latin typeface="+mn-lt"/>
          <a:ea typeface="+mn-ea"/>
          <a:cs typeface="+mn-cs"/>
        </a:defRPr>
      </a:lvl5pPr>
      <a:lvl6pPr marL="10058400" algn="l" defTabSz="4023360" rtl="0" eaLnBrk="1" latinLnBrk="0" hangingPunct="1">
        <a:defRPr sz="7900" kern="1200">
          <a:solidFill>
            <a:schemeClr val="tx1"/>
          </a:solidFill>
          <a:latin typeface="+mn-lt"/>
          <a:ea typeface="+mn-ea"/>
          <a:cs typeface="+mn-cs"/>
        </a:defRPr>
      </a:lvl6pPr>
      <a:lvl7pPr marL="12070080" algn="l" defTabSz="4023360" rtl="0" eaLnBrk="1" latinLnBrk="0" hangingPunct="1">
        <a:defRPr sz="7900" kern="1200">
          <a:solidFill>
            <a:schemeClr val="tx1"/>
          </a:solidFill>
          <a:latin typeface="+mn-lt"/>
          <a:ea typeface="+mn-ea"/>
          <a:cs typeface="+mn-cs"/>
        </a:defRPr>
      </a:lvl7pPr>
      <a:lvl8pPr marL="14081760" algn="l" defTabSz="4023360" rtl="0" eaLnBrk="1" latinLnBrk="0" hangingPunct="1">
        <a:defRPr sz="7900" kern="1200">
          <a:solidFill>
            <a:schemeClr val="tx1"/>
          </a:solidFill>
          <a:latin typeface="+mn-lt"/>
          <a:ea typeface="+mn-ea"/>
          <a:cs typeface="+mn-cs"/>
        </a:defRPr>
      </a:lvl8pPr>
      <a:lvl9pPr marL="16093440" algn="l" defTabSz="4023360" rtl="0" eaLnBrk="1" latinLnBrk="0" hangingPunct="1">
        <a:defRPr sz="7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9" Type="http://schemas.openxmlformats.org/officeDocument/2006/relationships/image" Target="../media/image7.png"/><Relationship Id="rId20" Type="http://schemas.openxmlformats.org/officeDocument/2006/relationships/image" Target="../media/image18.png"/><Relationship Id="rId21" Type="http://schemas.openxmlformats.org/officeDocument/2006/relationships/image" Target="../media/image19.png"/><Relationship Id="rId22" Type="http://schemas.openxmlformats.org/officeDocument/2006/relationships/image" Target="../media/image20.png"/><Relationship Id="rId10" Type="http://schemas.openxmlformats.org/officeDocument/2006/relationships/image" Target="../media/image8.png"/><Relationship Id="rId11" Type="http://schemas.openxmlformats.org/officeDocument/2006/relationships/image" Target="../media/image9.png"/><Relationship Id="rId12" Type="http://schemas.openxmlformats.org/officeDocument/2006/relationships/image" Target="../media/image10.png"/><Relationship Id="rId13" Type="http://schemas.openxmlformats.org/officeDocument/2006/relationships/image" Target="../media/image11.png"/><Relationship Id="rId14" Type="http://schemas.openxmlformats.org/officeDocument/2006/relationships/image" Target="../media/image12.png"/><Relationship Id="rId15" Type="http://schemas.openxmlformats.org/officeDocument/2006/relationships/image" Target="../media/image13.png"/><Relationship Id="rId16" Type="http://schemas.openxmlformats.org/officeDocument/2006/relationships/image" Target="../media/image14.gif"/><Relationship Id="rId17" Type="http://schemas.openxmlformats.org/officeDocument/2006/relationships/image" Target="../media/image15.jpeg"/><Relationship Id="rId18" Type="http://schemas.openxmlformats.org/officeDocument/2006/relationships/image" Target="../media/image16.png"/><Relationship Id="rId19" Type="http://schemas.openxmlformats.org/officeDocument/2006/relationships/image" Target="../media/image17.png"/><Relationship Id="rId1" Type="http://schemas.openxmlformats.org/officeDocument/2006/relationships/slideLayout" Target="../slideLayouts/slideLayout5.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gif"/><Relationship Id="rId5" Type="http://schemas.openxmlformats.org/officeDocument/2006/relationships/image" Target="../media/image3.png"/><Relationship Id="rId6" Type="http://schemas.openxmlformats.org/officeDocument/2006/relationships/image" Target="../media/image4.png"/><Relationship Id="rId7" Type="http://schemas.openxmlformats.org/officeDocument/2006/relationships/image" Target="../media/image5.png"/><Relationship Id="rId8"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1" name="Straight Connector 50"/>
          <p:cNvCxnSpPr/>
          <p:nvPr/>
        </p:nvCxnSpPr>
        <p:spPr>
          <a:xfrm>
            <a:off x="25146000" y="4175760"/>
            <a:ext cx="0" cy="2889504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12496800" y="4023360"/>
            <a:ext cx="0" cy="2889504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Title 14"/>
          <p:cNvSpPr>
            <a:spLocks noGrp="1"/>
          </p:cNvSpPr>
          <p:nvPr>
            <p:ph type="title"/>
          </p:nvPr>
        </p:nvSpPr>
        <p:spPr>
          <a:xfrm>
            <a:off x="4466183" y="396240"/>
            <a:ext cx="33024217" cy="3627120"/>
          </a:xfrm>
        </p:spPr>
        <p:txBody>
          <a:bodyPr>
            <a:normAutofit/>
          </a:bodyPr>
          <a:lstStyle/>
          <a:p>
            <a:r>
              <a:rPr lang="en-US" sz="6700" dirty="0" smtClean="0"/>
              <a:t>Purification and Enzymatic Activity of Cfd1 and Nbp35</a:t>
            </a:r>
            <a:r>
              <a:rPr lang="en-US" sz="8800" dirty="0"/>
              <a:t/>
            </a:r>
            <a:br>
              <a:rPr lang="en-US" sz="8800" dirty="0"/>
            </a:br>
            <a:r>
              <a:rPr lang="en-US" sz="4800" u="sng" dirty="0" err="1" smtClean="0"/>
              <a:t>Mierzhati</a:t>
            </a:r>
            <a:r>
              <a:rPr lang="en-US" sz="4800" u="sng" dirty="0" smtClean="0"/>
              <a:t> </a:t>
            </a:r>
            <a:r>
              <a:rPr lang="en-US" sz="4800" u="sng" dirty="0" err="1" smtClean="0"/>
              <a:t>Mushajiang</a:t>
            </a:r>
            <a:r>
              <a:rPr lang="en-US" sz="4800" dirty="0" smtClean="0"/>
              <a:t>, </a:t>
            </a:r>
            <a:r>
              <a:rPr lang="en-US" sz="4800" dirty="0"/>
              <a:t>Eric Camire, </a:t>
            </a:r>
            <a:r>
              <a:rPr lang="en-US" sz="4800" dirty="0" smtClean="0"/>
              <a:t>and </a:t>
            </a:r>
            <a:r>
              <a:rPr lang="en-US" sz="4800" dirty="0"/>
              <a:t>Deborah </a:t>
            </a:r>
            <a:r>
              <a:rPr lang="en-US" sz="4800" dirty="0" smtClean="0"/>
              <a:t>Perlstein</a:t>
            </a:r>
            <a:br>
              <a:rPr lang="en-US" sz="4800" dirty="0" smtClean="0"/>
            </a:br>
            <a:r>
              <a:rPr lang="en-US" sz="3600" dirty="0" smtClean="0"/>
              <a:t>Department of Chemistry, Boston University, Boston MA 02215</a:t>
            </a:r>
            <a:endParaRPr lang="en-US" sz="4800" dirty="0"/>
          </a:p>
        </p:txBody>
      </p:sp>
      <p:sp>
        <p:nvSpPr>
          <p:cNvPr id="26" name="Rectangle 25"/>
          <p:cNvSpPr/>
          <p:nvPr/>
        </p:nvSpPr>
        <p:spPr>
          <a:xfrm>
            <a:off x="-42925" y="0"/>
            <a:ext cx="37609525" cy="365760"/>
          </a:xfrm>
          <a:prstGeom prst="rect">
            <a:avLst/>
          </a:prstGeom>
          <a:solidFill>
            <a:srgbClr val="D20000"/>
          </a:solidFill>
          <a:ln>
            <a:solidFill>
              <a:srgbClr val="D20000"/>
            </a:solidFill>
          </a:ln>
        </p:spPr>
        <p:style>
          <a:lnRef idx="2">
            <a:schemeClr val="accent1">
              <a:shade val="50000"/>
            </a:schemeClr>
          </a:lnRef>
          <a:fillRef idx="1">
            <a:schemeClr val="accent1"/>
          </a:fillRef>
          <a:effectRef idx="0">
            <a:schemeClr val="accent1"/>
          </a:effectRef>
          <a:fontRef idx="minor">
            <a:schemeClr val="lt1"/>
          </a:fontRef>
        </p:style>
        <p:txBody>
          <a:bodyPr lIns="402336" tIns="201168" rIns="402336" bIns="201168" rtlCol="0" anchor="ctr"/>
          <a:lstStyle/>
          <a:p>
            <a:pPr algn="ctr"/>
            <a:endParaRPr lang="en-US" dirty="0">
              <a:solidFill>
                <a:schemeClr val="bg1"/>
              </a:solidFill>
            </a:endParaRPr>
          </a:p>
        </p:txBody>
      </p:sp>
      <p:sp>
        <p:nvSpPr>
          <p:cNvPr id="27" name="Rectangle 26"/>
          <p:cNvSpPr/>
          <p:nvPr/>
        </p:nvSpPr>
        <p:spPr>
          <a:xfrm>
            <a:off x="-42925" y="32552640"/>
            <a:ext cx="37533325" cy="365760"/>
          </a:xfrm>
          <a:prstGeom prst="rect">
            <a:avLst/>
          </a:prstGeom>
          <a:solidFill>
            <a:srgbClr val="D20000"/>
          </a:solidFill>
          <a:ln>
            <a:solidFill>
              <a:srgbClr val="D20000"/>
            </a:solidFill>
          </a:ln>
        </p:spPr>
        <p:style>
          <a:lnRef idx="2">
            <a:schemeClr val="accent1">
              <a:shade val="50000"/>
            </a:schemeClr>
          </a:lnRef>
          <a:fillRef idx="1">
            <a:schemeClr val="accent1"/>
          </a:fillRef>
          <a:effectRef idx="0">
            <a:schemeClr val="accent1"/>
          </a:effectRef>
          <a:fontRef idx="minor">
            <a:schemeClr val="lt1"/>
          </a:fontRef>
        </p:style>
        <p:txBody>
          <a:bodyPr lIns="402336" tIns="201168" rIns="402336" bIns="201168" rtlCol="0" anchor="ctr"/>
          <a:lstStyle/>
          <a:p>
            <a:pPr algn="ctr"/>
            <a:endParaRPr lang="en-US" dirty="0">
              <a:solidFill>
                <a:srgbClr val="C00000"/>
              </a:solidFill>
            </a:endParaRPr>
          </a:p>
        </p:txBody>
      </p:sp>
      <p:sp>
        <p:nvSpPr>
          <p:cNvPr id="38" name="TextBox 37"/>
          <p:cNvSpPr txBox="1"/>
          <p:nvPr/>
        </p:nvSpPr>
        <p:spPr>
          <a:xfrm>
            <a:off x="0" y="19126200"/>
            <a:ext cx="12539724" cy="1945148"/>
          </a:xfrm>
          <a:prstGeom prst="rect">
            <a:avLst/>
          </a:prstGeom>
          <a:noFill/>
        </p:spPr>
        <p:txBody>
          <a:bodyPr wrap="square" lIns="402336" tIns="201168" rIns="402336" bIns="201168" rtlCol="0">
            <a:spAutoFit/>
          </a:bodyPr>
          <a:lstStyle/>
          <a:p>
            <a:pPr marL="342900" indent="-342900" algn="just">
              <a:buFont typeface="Arial"/>
              <a:buChar char="•"/>
            </a:pPr>
            <a:r>
              <a:rPr lang="en-US" sz="2000" dirty="0"/>
              <a:t>When mutations were made to the active site of </a:t>
            </a:r>
            <a:r>
              <a:rPr lang="en-US" sz="2000" b="1" dirty="0" smtClean="0"/>
              <a:t>Nbp35, </a:t>
            </a:r>
            <a:r>
              <a:rPr lang="en-US" sz="2000" dirty="0"/>
              <a:t>there was a significant decrease in the specific activity of the enzyme. </a:t>
            </a:r>
            <a:endParaRPr lang="en-US" sz="2000" dirty="0" smtClean="0"/>
          </a:p>
          <a:p>
            <a:pPr marL="342900" indent="-342900" algn="just">
              <a:buFont typeface="Arial"/>
              <a:buChar char="•"/>
            </a:pPr>
            <a:r>
              <a:rPr lang="en-US" sz="2000" dirty="0" smtClean="0"/>
              <a:t>However</a:t>
            </a:r>
            <a:r>
              <a:rPr lang="en-US" sz="2000" dirty="0"/>
              <a:t>, when mutations were made to active site of </a:t>
            </a:r>
            <a:r>
              <a:rPr lang="en-US" sz="2000" b="1" dirty="0"/>
              <a:t>Cfd1</a:t>
            </a:r>
            <a:r>
              <a:rPr lang="en-US" sz="2000" dirty="0"/>
              <a:t> there was not that much of a difference between the WT enzyme and the mutants. </a:t>
            </a:r>
            <a:endParaRPr lang="en-US" sz="2000" dirty="0" smtClean="0"/>
          </a:p>
          <a:p>
            <a:pPr marL="342900" indent="-342900" algn="just">
              <a:buFont typeface="Arial"/>
              <a:buChar char="•"/>
            </a:pPr>
            <a:r>
              <a:rPr lang="en-US" sz="2000" dirty="0" smtClean="0"/>
              <a:t>Both </a:t>
            </a:r>
            <a:r>
              <a:rPr lang="en-US" sz="2000" dirty="0"/>
              <a:t>proteins had higher </a:t>
            </a:r>
            <a:r>
              <a:rPr lang="en-US" sz="2000" dirty="0" smtClean="0"/>
              <a:t>molecular weight </a:t>
            </a:r>
            <a:r>
              <a:rPr lang="en-US" sz="2000" dirty="0"/>
              <a:t>contaminating bands when they were purified in </a:t>
            </a:r>
            <a:r>
              <a:rPr lang="en-US" sz="2000" dirty="0" smtClean="0"/>
              <a:t>gel.</a:t>
            </a:r>
            <a:endParaRPr lang="en-US" sz="2000" dirty="0"/>
          </a:p>
        </p:txBody>
      </p:sp>
      <p:sp>
        <p:nvSpPr>
          <p:cNvPr id="36" name="TextBox 35"/>
          <p:cNvSpPr txBox="1"/>
          <p:nvPr/>
        </p:nvSpPr>
        <p:spPr>
          <a:xfrm>
            <a:off x="25303902" y="27965400"/>
            <a:ext cx="12279373" cy="898708"/>
          </a:xfrm>
          <a:prstGeom prst="rect">
            <a:avLst/>
          </a:prstGeom>
          <a:noFill/>
        </p:spPr>
        <p:txBody>
          <a:bodyPr wrap="square" lIns="402336" tIns="201168" rIns="402336" bIns="201168" rtlCol="0">
            <a:spAutoFit/>
          </a:bodyPr>
          <a:lstStyle/>
          <a:p>
            <a:pPr algn="ctr"/>
            <a:r>
              <a:rPr lang="en-US" sz="3200" i="1" dirty="0" smtClean="0"/>
              <a:t>Acknowledgements:</a:t>
            </a:r>
            <a:endParaRPr lang="en-US" sz="3200" i="1" dirty="0"/>
          </a:p>
        </p:txBody>
      </p:sp>
      <p:pic>
        <p:nvPicPr>
          <p:cNvPr id="1033"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294910" y="28555690"/>
            <a:ext cx="1680890" cy="10099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ctangle 2"/>
          <p:cNvSpPr/>
          <p:nvPr/>
        </p:nvSpPr>
        <p:spPr>
          <a:xfrm>
            <a:off x="3523705" y="4861560"/>
            <a:ext cx="5544094" cy="914400"/>
          </a:xfrm>
          <a:prstGeom prst="rect">
            <a:avLst/>
          </a:prstGeom>
          <a:solidFill>
            <a:srgbClr val="D20000"/>
          </a:solidFill>
          <a:ln>
            <a:solidFill>
              <a:srgbClr val="D2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b="1" dirty="0" smtClean="0"/>
              <a:t>ABSTRACT</a:t>
            </a:r>
            <a:endParaRPr lang="en-US" sz="4800" b="1" dirty="0"/>
          </a:p>
        </p:txBody>
      </p:sp>
      <p:sp>
        <p:nvSpPr>
          <p:cNvPr id="4" name="Rectangle 3"/>
          <p:cNvSpPr/>
          <p:nvPr/>
        </p:nvSpPr>
        <p:spPr>
          <a:xfrm>
            <a:off x="304800" y="6629400"/>
            <a:ext cx="11848486" cy="4154983"/>
          </a:xfrm>
          <a:prstGeom prst="rect">
            <a:avLst/>
          </a:prstGeom>
        </p:spPr>
        <p:txBody>
          <a:bodyPr wrap="square">
            <a:spAutoFit/>
          </a:bodyPr>
          <a:lstStyle/>
          <a:p>
            <a:pPr algn="just"/>
            <a:r>
              <a:rPr lang="en-US" sz="2400" dirty="0"/>
              <a:t>The Cytosolic Iron-Sulfur Cluster Assembly (CIA) pathway consists of eight proteins responsible for </a:t>
            </a:r>
            <a:r>
              <a:rPr lang="en-US" sz="2400" dirty="0" smtClean="0"/>
              <a:t>Iron-Sulfur </a:t>
            </a:r>
            <a:r>
              <a:rPr lang="en-US" sz="2400" dirty="0"/>
              <a:t>cluster assembly and transfer to extramitochondrial apo-protein targets. </a:t>
            </a:r>
            <a:r>
              <a:rPr lang="en-US" sz="2400" dirty="0" smtClean="0"/>
              <a:t> Cfd1 and Nbp35 are two of these proteins that are responsible for assembling and transferring Iron-Sulfur clusters. Unlike other CIA proteins they also possess the ability to hydrolyze ATP. When both of them were purified in our lab, there are co-purified contaminants. It is unclear that if these co-purified contaminants contribute background activity to ATP hydrolysis. Therefore it has been my job to purify these proteins further and asses the affect of increased purity on ATPase activity by using an enzymatic readout of ATP hydrolysis. We found that most effective method for removing contaminants from Cfd1 and Nbp35 is using Co resin. Our results also suggest that co-purified contaminants are not </a:t>
            </a:r>
            <a:r>
              <a:rPr lang="en-US" sz="2400" dirty="0" err="1" smtClean="0"/>
              <a:t>ATPases</a:t>
            </a:r>
            <a:r>
              <a:rPr lang="en-US" sz="2400" dirty="0" smtClean="0"/>
              <a:t>.</a:t>
            </a:r>
            <a:endParaRPr lang="en-US" sz="2400" dirty="0"/>
          </a:p>
        </p:txBody>
      </p:sp>
      <p:sp>
        <p:nvSpPr>
          <p:cNvPr id="43" name="Rectangle 42"/>
          <p:cNvSpPr/>
          <p:nvPr/>
        </p:nvSpPr>
        <p:spPr>
          <a:xfrm>
            <a:off x="3505200" y="11353800"/>
            <a:ext cx="5544094" cy="914400"/>
          </a:xfrm>
          <a:prstGeom prst="rect">
            <a:avLst/>
          </a:prstGeom>
          <a:solidFill>
            <a:srgbClr val="D20000"/>
          </a:solidFill>
          <a:ln>
            <a:solidFill>
              <a:srgbClr val="D2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b="1" dirty="0" smtClean="0"/>
              <a:t>BACKGROUND</a:t>
            </a:r>
            <a:endParaRPr lang="en-US" sz="4800" b="1" dirty="0"/>
          </a:p>
        </p:txBody>
      </p:sp>
      <p:pic>
        <p:nvPicPr>
          <p:cNvPr id="5" name="Picture 4" descr="http://www.bu.edu/chemistry/files/2010/10/boston_univ_rgb.gi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925965" y="762000"/>
            <a:ext cx="4017635" cy="1802275"/>
          </a:xfrm>
          <a:prstGeom prst="rect">
            <a:avLst/>
          </a:prstGeom>
          <a:noFill/>
          <a:extLst>
            <a:ext uri="{909E8E84-426E-40dd-AFC4-6F175D3DCCD1}">
              <a14:hiddenFill xmlns:a14="http://schemas.microsoft.com/office/drawing/2010/main">
                <a:solidFill>
                  <a:srgbClr val="FFFFFF"/>
                </a:solidFill>
              </a14:hiddenFill>
            </a:ext>
          </a:extLst>
        </p:spPr>
      </p:pic>
      <p:sp>
        <p:nvSpPr>
          <p:cNvPr id="45" name="TextBox 44"/>
          <p:cNvSpPr txBox="1"/>
          <p:nvPr/>
        </p:nvSpPr>
        <p:spPr>
          <a:xfrm>
            <a:off x="457200" y="26822400"/>
            <a:ext cx="11447277" cy="5269135"/>
          </a:xfrm>
          <a:prstGeom prst="rect">
            <a:avLst/>
          </a:prstGeom>
          <a:noFill/>
        </p:spPr>
        <p:txBody>
          <a:bodyPr wrap="square" lIns="402336" tIns="201168" rIns="402336" bIns="201168" rtlCol="0">
            <a:spAutoFit/>
          </a:bodyPr>
          <a:lstStyle/>
          <a:p>
            <a:pPr algn="just"/>
            <a:r>
              <a:rPr lang="en-US" sz="3600" i="1" u="sng" dirty="0" smtClean="0"/>
              <a:t>Methods:</a:t>
            </a:r>
          </a:p>
          <a:p>
            <a:pPr algn="just"/>
            <a:endParaRPr lang="en-US" sz="2000" dirty="0" smtClean="0"/>
          </a:p>
          <a:p>
            <a:pPr algn="just"/>
            <a:endParaRPr lang="en-US" sz="2000" dirty="0" smtClean="0"/>
          </a:p>
          <a:p>
            <a:pPr algn="just"/>
            <a:r>
              <a:rPr lang="en-US" sz="2000" dirty="0" smtClean="0"/>
              <a:t>To test whether the contaminants are ATPase or not, we used two different methods for Cfd1 and Nbp35 respectively. </a:t>
            </a:r>
          </a:p>
          <a:p>
            <a:pPr marL="342900" indent="-342900" algn="just">
              <a:buFont typeface="Arial"/>
              <a:buChar char="•"/>
            </a:pPr>
            <a:endParaRPr lang="en-US" sz="2000" dirty="0" smtClean="0"/>
          </a:p>
          <a:p>
            <a:pPr marL="342900" indent="-342900" algn="just">
              <a:buFont typeface="Arial"/>
              <a:buChar char="•"/>
            </a:pPr>
            <a:endParaRPr lang="en-US" sz="2000" dirty="0" smtClean="0"/>
          </a:p>
          <a:p>
            <a:pPr marL="342900" indent="-342900" algn="just">
              <a:buFont typeface="Arial"/>
              <a:buChar char="•"/>
            </a:pPr>
            <a:r>
              <a:rPr lang="en-US" sz="2000" dirty="0" smtClean="0"/>
              <a:t> For </a:t>
            </a:r>
            <a:r>
              <a:rPr lang="en-US" sz="2000" b="1" dirty="0" smtClean="0"/>
              <a:t>Cfd1</a:t>
            </a:r>
            <a:r>
              <a:rPr lang="en-US" sz="2000" dirty="0" smtClean="0"/>
              <a:t>, we inserted a cleavable site into our protein, then cut off the affinity tag and purified it.</a:t>
            </a:r>
          </a:p>
          <a:p>
            <a:pPr marL="342900" indent="-342900" algn="just">
              <a:buFont typeface="Arial"/>
              <a:buChar char="•"/>
            </a:pPr>
            <a:endParaRPr lang="en-US" sz="2000" dirty="0"/>
          </a:p>
          <a:p>
            <a:pPr marL="342900" indent="-342900" algn="just">
              <a:buFont typeface="Arial"/>
              <a:buChar char="•"/>
            </a:pPr>
            <a:endParaRPr lang="en-US" sz="2000" dirty="0" smtClean="0"/>
          </a:p>
          <a:p>
            <a:pPr algn="just"/>
            <a:r>
              <a:rPr lang="en-US" sz="2000" dirty="0" smtClean="0"/>
              <a:t> </a:t>
            </a:r>
          </a:p>
          <a:p>
            <a:pPr marL="342900" indent="-342900" algn="just">
              <a:buFont typeface="Arial"/>
              <a:buChar char="•"/>
            </a:pPr>
            <a:r>
              <a:rPr lang="en-US" sz="2000" dirty="0" smtClean="0"/>
              <a:t>For </a:t>
            </a:r>
            <a:r>
              <a:rPr lang="en-US" sz="2000" b="1" dirty="0" smtClean="0"/>
              <a:t>Nbp35, </a:t>
            </a:r>
            <a:r>
              <a:rPr lang="en-US" sz="2000" dirty="0" smtClean="0"/>
              <a:t>we used two different resin, Ni VS Co, in purification.</a:t>
            </a:r>
            <a:endParaRPr lang="en-US" sz="2000" b="1" dirty="0"/>
          </a:p>
          <a:p>
            <a:pPr marL="342900" indent="-342900" algn="just">
              <a:buFont typeface="Arial"/>
              <a:buChar char="•"/>
            </a:pPr>
            <a:endParaRPr lang="en-US" sz="2000" dirty="0" smtClean="0"/>
          </a:p>
          <a:p>
            <a:pPr marL="342900" indent="-342900" algn="just">
              <a:buFont typeface="Arial"/>
              <a:buChar char="•"/>
            </a:pPr>
            <a:endParaRPr lang="en-US" sz="2000" dirty="0" smtClean="0"/>
          </a:p>
          <a:p>
            <a:pPr algn="just"/>
            <a:endParaRPr lang="en-US" sz="2000" dirty="0"/>
          </a:p>
        </p:txBody>
      </p:sp>
      <p:sp>
        <p:nvSpPr>
          <p:cNvPr id="49" name="Rectangle 48"/>
          <p:cNvSpPr/>
          <p:nvPr/>
        </p:nvSpPr>
        <p:spPr>
          <a:xfrm>
            <a:off x="15944306" y="4861560"/>
            <a:ext cx="5544094" cy="914400"/>
          </a:xfrm>
          <a:prstGeom prst="rect">
            <a:avLst/>
          </a:prstGeom>
          <a:solidFill>
            <a:srgbClr val="D20000"/>
          </a:solidFill>
          <a:ln>
            <a:solidFill>
              <a:srgbClr val="D2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b="1" dirty="0" smtClean="0"/>
              <a:t>Experiments</a:t>
            </a:r>
            <a:endParaRPr lang="en-US" sz="4800" b="1" dirty="0"/>
          </a:p>
        </p:txBody>
      </p:sp>
      <p:sp>
        <p:nvSpPr>
          <p:cNvPr id="52" name="TextBox 51"/>
          <p:cNvSpPr txBox="1"/>
          <p:nvPr/>
        </p:nvSpPr>
        <p:spPr>
          <a:xfrm>
            <a:off x="14782800" y="13182600"/>
            <a:ext cx="9525000" cy="646331"/>
          </a:xfrm>
          <a:prstGeom prst="rect">
            <a:avLst/>
          </a:prstGeom>
          <a:noFill/>
        </p:spPr>
        <p:txBody>
          <a:bodyPr wrap="square" rtlCol="0">
            <a:spAutoFit/>
          </a:bodyPr>
          <a:lstStyle/>
          <a:p>
            <a:r>
              <a:rPr lang="en-US" sz="3600" i="1" u="sng" dirty="0" smtClean="0"/>
              <a:t>TEV insertion and TEV protease</a:t>
            </a:r>
            <a:endParaRPr lang="en-US" sz="3600" i="1" u="sng" dirty="0"/>
          </a:p>
        </p:txBody>
      </p:sp>
      <p:sp>
        <p:nvSpPr>
          <p:cNvPr id="73" name="TextBox 72"/>
          <p:cNvSpPr txBox="1"/>
          <p:nvPr/>
        </p:nvSpPr>
        <p:spPr>
          <a:xfrm>
            <a:off x="13022215" y="11932182"/>
            <a:ext cx="11514185" cy="1329595"/>
          </a:xfrm>
          <a:prstGeom prst="rect">
            <a:avLst/>
          </a:prstGeom>
          <a:noFill/>
        </p:spPr>
        <p:txBody>
          <a:bodyPr wrap="square" lIns="402336" tIns="201168" rIns="402336" bIns="201168" rtlCol="0">
            <a:spAutoFit/>
          </a:bodyPr>
          <a:lstStyle/>
          <a:p>
            <a:pPr algn="just"/>
            <a:r>
              <a:rPr lang="en-US" sz="2000" dirty="0" smtClean="0"/>
              <a:t>His tags are genetically inserted to our targeted proteins and have binding affinity to nickel and cobalt resins. After washing multiple times to get rid of other proteins, we could elute our targeted protein with high concentration of imidazole.</a:t>
            </a:r>
            <a:endParaRPr lang="en-US" sz="2000" dirty="0"/>
          </a:p>
        </p:txBody>
      </p:sp>
      <p:sp>
        <p:nvSpPr>
          <p:cNvPr id="74" name="Rectangle 73"/>
          <p:cNvSpPr/>
          <p:nvPr/>
        </p:nvSpPr>
        <p:spPr>
          <a:xfrm>
            <a:off x="28232100" y="23622000"/>
            <a:ext cx="5544094" cy="914400"/>
          </a:xfrm>
          <a:prstGeom prst="rect">
            <a:avLst/>
          </a:prstGeom>
          <a:solidFill>
            <a:srgbClr val="D20000"/>
          </a:solidFill>
          <a:ln>
            <a:solidFill>
              <a:srgbClr val="D2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b="1" dirty="0" smtClean="0"/>
              <a:t>CONCLUSIONS</a:t>
            </a:r>
            <a:endParaRPr lang="en-US" sz="4800" b="1" dirty="0"/>
          </a:p>
        </p:txBody>
      </p:sp>
      <p:sp>
        <p:nvSpPr>
          <p:cNvPr id="75" name="TextBox 74"/>
          <p:cNvSpPr txBox="1"/>
          <p:nvPr/>
        </p:nvSpPr>
        <p:spPr>
          <a:xfrm>
            <a:off x="26517600" y="6096000"/>
            <a:ext cx="9525000" cy="646331"/>
          </a:xfrm>
          <a:prstGeom prst="rect">
            <a:avLst/>
          </a:prstGeom>
          <a:noFill/>
        </p:spPr>
        <p:txBody>
          <a:bodyPr wrap="square" rtlCol="0">
            <a:spAutoFit/>
          </a:bodyPr>
          <a:lstStyle/>
          <a:p>
            <a:pPr algn="ctr"/>
            <a:r>
              <a:rPr lang="en-US" sz="3600" i="1" u="sng" dirty="0" smtClean="0"/>
              <a:t>5mM ATP </a:t>
            </a:r>
            <a:r>
              <a:rPr lang="en-US" sz="3600" i="1" u="sng" dirty="0"/>
              <a:t>S</a:t>
            </a:r>
            <a:r>
              <a:rPr lang="en-US" sz="3600" i="1" u="sng" dirty="0" smtClean="0"/>
              <a:t>pecific </a:t>
            </a:r>
            <a:r>
              <a:rPr lang="en-US" sz="3600" i="1" u="sng" dirty="0"/>
              <a:t>A</a:t>
            </a:r>
            <a:r>
              <a:rPr lang="en-US" sz="3600" i="1" u="sng" dirty="0" smtClean="0"/>
              <a:t>ctivity</a:t>
            </a:r>
            <a:endParaRPr lang="en-US" sz="3600" i="1" u="sng" dirty="0"/>
          </a:p>
        </p:txBody>
      </p:sp>
      <p:sp>
        <p:nvSpPr>
          <p:cNvPr id="76" name="Rectangle 75"/>
          <p:cNvSpPr/>
          <p:nvPr/>
        </p:nvSpPr>
        <p:spPr>
          <a:xfrm>
            <a:off x="28270200" y="4876800"/>
            <a:ext cx="5544094" cy="914400"/>
          </a:xfrm>
          <a:prstGeom prst="rect">
            <a:avLst/>
          </a:prstGeom>
          <a:solidFill>
            <a:srgbClr val="D20000"/>
          </a:solidFill>
          <a:ln>
            <a:solidFill>
              <a:srgbClr val="D2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b="1" dirty="0" smtClean="0"/>
              <a:t>RESULTS </a:t>
            </a:r>
            <a:endParaRPr lang="en-US" sz="4800" b="1" dirty="0"/>
          </a:p>
        </p:txBody>
      </p:sp>
      <p:sp>
        <p:nvSpPr>
          <p:cNvPr id="78" name="TextBox 77"/>
          <p:cNvSpPr txBox="1"/>
          <p:nvPr/>
        </p:nvSpPr>
        <p:spPr>
          <a:xfrm>
            <a:off x="25679400" y="11125200"/>
            <a:ext cx="11514185" cy="1021818"/>
          </a:xfrm>
          <a:prstGeom prst="rect">
            <a:avLst/>
          </a:prstGeom>
          <a:noFill/>
        </p:spPr>
        <p:txBody>
          <a:bodyPr wrap="square" lIns="402336" tIns="201168" rIns="402336" bIns="201168" rtlCol="0">
            <a:spAutoFit/>
          </a:bodyPr>
          <a:lstStyle/>
          <a:p>
            <a:r>
              <a:rPr lang="en-US" sz="2000" dirty="0" smtClean="0"/>
              <a:t>Since both Cfd1 and Nbp35 are </a:t>
            </a:r>
            <a:r>
              <a:rPr lang="en-US" sz="2000" dirty="0" err="1" smtClean="0"/>
              <a:t>ATPases</a:t>
            </a:r>
            <a:r>
              <a:rPr lang="en-US" sz="2000" dirty="0" smtClean="0"/>
              <a:t>, we can monitor the specific activity through an </a:t>
            </a:r>
            <a:r>
              <a:rPr lang="en-US" sz="2000" dirty="0"/>
              <a:t>assay that couples ADP production to NADH oxidation that can be monitored at 340 nm using the UV-</a:t>
            </a:r>
            <a:r>
              <a:rPr lang="en-US" sz="2000" dirty="0" smtClean="0"/>
              <a:t>Vis.</a:t>
            </a:r>
            <a:endParaRPr lang="en-US" sz="2000" dirty="0"/>
          </a:p>
        </p:txBody>
      </p:sp>
      <p:sp>
        <p:nvSpPr>
          <p:cNvPr id="89" name="TextBox 88"/>
          <p:cNvSpPr txBox="1"/>
          <p:nvPr/>
        </p:nvSpPr>
        <p:spPr>
          <a:xfrm>
            <a:off x="13182600" y="25222200"/>
            <a:ext cx="11514184" cy="1021818"/>
          </a:xfrm>
          <a:prstGeom prst="rect">
            <a:avLst/>
          </a:prstGeom>
          <a:noFill/>
        </p:spPr>
        <p:txBody>
          <a:bodyPr wrap="square" lIns="402336" tIns="201168" rIns="402336" bIns="201168" rtlCol="0">
            <a:spAutoFit/>
          </a:bodyPr>
          <a:lstStyle/>
          <a:p>
            <a:pPr algn="just"/>
            <a:r>
              <a:rPr lang="en-US" sz="2000" dirty="0" smtClean="0"/>
              <a:t>After cutting off the His tag from </a:t>
            </a:r>
            <a:r>
              <a:rPr lang="en-US" sz="2000" b="1" dirty="0" smtClean="0"/>
              <a:t>Cfd1</a:t>
            </a:r>
            <a:r>
              <a:rPr lang="en-US" sz="2000" dirty="0" smtClean="0"/>
              <a:t> and purify it again, we were able to remove the middle contaminating band.</a:t>
            </a:r>
            <a:endParaRPr lang="en-US" sz="2000" dirty="0"/>
          </a:p>
        </p:txBody>
      </p:sp>
      <p:sp>
        <p:nvSpPr>
          <p:cNvPr id="92" name="TextBox 91"/>
          <p:cNvSpPr txBox="1"/>
          <p:nvPr/>
        </p:nvSpPr>
        <p:spPr>
          <a:xfrm>
            <a:off x="13335000" y="31013400"/>
            <a:ext cx="11168145" cy="1021818"/>
          </a:xfrm>
          <a:prstGeom prst="rect">
            <a:avLst/>
          </a:prstGeom>
          <a:noFill/>
        </p:spPr>
        <p:txBody>
          <a:bodyPr wrap="square" lIns="402336" tIns="201168" rIns="402336" bIns="201168" rtlCol="0">
            <a:spAutoFit/>
          </a:bodyPr>
          <a:lstStyle/>
          <a:p>
            <a:pPr algn="just"/>
            <a:r>
              <a:rPr lang="en-US" sz="2000" dirty="0" smtClean="0"/>
              <a:t>For purifying </a:t>
            </a:r>
            <a:r>
              <a:rPr lang="en-US" sz="2000" b="1" dirty="0" smtClean="0"/>
              <a:t>Nbp35</a:t>
            </a:r>
            <a:r>
              <a:rPr lang="en-US" sz="2000" dirty="0" smtClean="0"/>
              <a:t>, we used both nickel and cobalt resin. By using cobalt resin, we were able to remove all of the contaminating bands from Nbp35.</a:t>
            </a:r>
            <a:endParaRPr lang="en-US" sz="2000" dirty="0"/>
          </a:p>
        </p:txBody>
      </p:sp>
      <p:sp>
        <p:nvSpPr>
          <p:cNvPr id="94" name="TextBox 93"/>
          <p:cNvSpPr txBox="1"/>
          <p:nvPr/>
        </p:nvSpPr>
        <p:spPr>
          <a:xfrm>
            <a:off x="25679400" y="24612600"/>
            <a:ext cx="11447277" cy="3422475"/>
          </a:xfrm>
          <a:prstGeom prst="rect">
            <a:avLst/>
          </a:prstGeom>
          <a:noFill/>
        </p:spPr>
        <p:txBody>
          <a:bodyPr wrap="square" lIns="402336" tIns="201168" rIns="402336" bIns="201168" rtlCol="0">
            <a:spAutoFit/>
          </a:bodyPr>
          <a:lstStyle/>
          <a:p>
            <a:pPr algn="just"/>
            <a:endParaRPr lang="en-US" sz="3600" i="1" u="sng" dirty="0" smtClean="0"/>
          </a:p>
          <a:p>
            <a:pPr marL="342900" indent="-342900" algn="just">
              <a:buFont typeface="Wingdings" panose="05000000000000000000" pitchFamily="2" charset="2"/>
              <a:buChar char="§"/>
            </a:pPr>
            <a:r>
              <a:rPr lang="en-US" sz="2000" dirty="0" smtClean="0"/>
              <a:t>Cfd1 was successfully expressed and purified from </a:t>
            </a:r>
            <a:r>
              <a:rPr lang="en-US" sz="2000" i="1" dirty="0" smtClean="0"/>
              <a:t>E</a:t>
            </a:r>
            <a:r>
              <a:rPr lang="en-US" sz="2000" dirty="0" smtClean="0"/>
              <a:t>. coli after inserting TEV site and by cutting off the affinity tag, we were able to remove the middle contaminating band. </a:t>
            </a:r>
          </a:p>
          <a:p>
            <a:pPr marL="342900" indent="-342900" algn="just">
              <a:buFont typeface="Wingdings" panose="05000000000000000000" pitchFamily="2" charset="2"/>
              <a:buChar char="§"/>
            </a:pPr>
            <a:r>
              <a:rPr lang="en-US" sz="2000" dirty="0" smtClean="0"/>
              <a:t>Using Cobalt resin has successfully removed all contaminants from Nbp35.</a:t>
            </a:r>
          </a:p>
          <a:p>
            <a:pPr marL="342900" indent="-342900" algn="just">
              <a:buFont typeface="Wingdings" panose="05000000000000000000" pitchFamily="2" charset="2"/>
              <a:buChar char="§"/>
            </a:pPr>
            <a:r>
              <a:rPr lang="en-US" sz="2000" dirty="0" smtClean="0"/>
              <a:t>5mM ATP specific activity of Nbp35 has increased after purifying with cobalt resin, indicates that co-purified contaminants do not hydrolyze ATP. </a:t>
            </a:r>
            <a:endParaRPr lang="en-US" sz="2000" dirty="0"/>
          </a:p>
          <a:p>
            <a:pPr marL="342900" indent="-342900" algn="just">
              <a:buFont typeface="Wingdings" panose="05000000000000000000" pitchFamily="2" charset="2"/>
              <a:buChar char="§"/>
            </a:pPr>
            <a:r>
              <a:rPr lang="en-US" sz="2000" dirty="0" smtClean="0"/>
              <a:t>Current work is focused on optimizing expression and purification using Co resin, and using Co resin to purify Cfd1. </a:t>
            </a:r>
          </a:p>
          <a:p>
            <a:pPr algn="just"/>
            <a:endParaRPr lang="en-US" sz="2000" dirty="0"/>
          </a:p>
        </p:txBody>
      </p:sp>
      <p:sp>
        <p:nvSpPr>
          <p:cNvPr id="34" name="TextBox 33"/>
          <p:cNvSpPr txBox="1"/>
          <p:nvPr/>
        </p:nvSpPr>
        <p:spPr>
          <a:xfrm>
            <a:off x="28498800" y="30251400"/>
            <a:ext cx="5822930" cy="492443"/>
          </a:xfrm>
          <a:prstGeom prst="rect">
            <a:avLst/>
          </a:prstGeom>
          <a:noFill/>
        </p:spPr>
        <p:txBody>
          <a:bodyPr wrap="square" rtlCol="0">
            <a:spAutoFit/>
          </a:bodyPr>
          <a:lstStyle/>
          <a:p>
            <a:r>
              <a:rPr lang="en-US" sz="2600" dirty="0" smtClean="0"/>
              <a:t>* </a:t>
            </a:r>
            <a:r>
              <a:rPr lang="en-US" sz="2600" dirty="0" err="1" smtClean="0"/>
              <a:t>Perlstein</a:t>
            </a:r>
            <a:r>
              <a:rPr lang="en-US" sz="2600" dirty="0" smtClean="0"/>
              <a:t> group, Chemistry department, </a:t>
            </a:r>
            <a:endParaRPr lang="en-US" sz="2600" dirty="0"/>
          </a:p>
        </p:txBody>
      </p:sp>
      <p:sp>
        <p:nvSpPr>
          <p:cNvPr id="18" name="AutoShape 8" descr="https://mail.google.com/mail/u/1/?ui=2&amp;ik=ae43b3dfb0&amp;view=att&amp;th=1462454fece60fe5&amp;attid=0.1&amp;disp=emb&amp;zw&amp;atsh=1"/>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20" name="AutoShape 10" descr="https://mail.google.com/mail/u/1/?ui=2&amp;ik=ae43b3dfb0&amp;view=att&amp;th=1462454fece60fe5&amp;attid=0.1&amp;disp=emb&amp;zw&amp;atsh=1"/>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109" name="TextBox 108"/>
          <p:cNvSpPr txBox="1"/>
          <p:nvPr/>
        </p:nvSpPr>
        <p:spPr>
          <a:xfrm>
            <a:off x="1524000" y="12801600"/>
            <a:ext cx="9525000" cy="646331"/>
          </a:xfrm>
          <a:prstGeom prst="rect">
            <a:avLst/>
          </a:prstGeom>
          <a:noFill/>
        </p:spPr>
        <p:txBody>
          <a:bodyPr wrap="square" rtlCol="0">
            <a:spAutoFit/>
          </a:bodyPr>
          <a:lstStyle/>
          <a:p>
            <a:pPr algn="ctr"/>
            <a:r>
              <a:rPr lang="en-US" sz="3600" i="1" u="sng" dirty="0" smtClean="0"/>
              <a:t>Specific Activity of Cfd1 and Nbp35 </a:t>
            </a:r>
            <a:endParaRPr lang="en-US" sz="3600" i="1" u="sng" dirty="0"/>
          </a:p>
        </p:txBody>
      </p:sp>
      <p:sp>
        <p:nvSpPr>
          <p:cNvPr id="110" name="TextBox 109"/>
          <p:cNvSpPr txBox="1"/>
          <p:nvPr/>
        </p:nvSpPr>
        <p:spPr>
          <a:xfrm>
            <a:off x="6781800" y="13944600"/>
            <a:ext cx="4436735" cy="461665"/>
          </a:xfrm>
          <a:prstGeom prst="rect">
            <a:avLst/>
          </a:prstGeom>
          <a:noFill/>
        </p:spPr>
        <p:txBody>
          <a:bodyPr wrap="square" rtlCol="0">
            <a:spAutoFit/>
          </a:bodyPr>
          <a:lstStyle/>
          <a:p>
            <a:r>
              <a:rPr lang="en-US" sz="2400" b="1" dirty="0" smtClean="0"/>
              <a:t>           Cfd1 specific activity </a:t>
            </a:r>
            <a:endParaRPr lang="en-US" sz="2400" b="1" dirty="0"/>
          </a:p>
        </p:txBody>
      </p:sp>
      <p:pic>
        <p:nvPicPr>
          <p:cNvPr id="16" name="Picture 15" descr="cfd1 specific activity.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96000" y="14630400"/>
            <a:ext cx="3501350" cy="4038600"/>
          </a:xfrm>
          <a:prstGeom prst="rect">
            <a:avLst/>
          </a:prstGeom>
        </p:spPr>
      </p:pic>
      <p:pic>
        <p:nvPicPr>
          <p:cNvPr id="21" name="Picture 20" descr="cfd1 gel pic.png"/>
          <p:cNvPicPr>
            <a:picLocks noChangeAspect="1"/>
          </p:cNvPicPr>
          <p:nvPr/>
        </p:nvPicPr>
        <p:blipFill rotWithShape="1">
          <a:blip r:embed="rId6">
            <a:extLst>
              <a:ext uri="{28A0092B-C50C-407E-A947-70E740481C1C}">
                <a14:useLocalDpi xmlns:a14="http://schemas.microsoft.com/office/drawing/2010/main" val="0"/>
              </a:ext>
            </a:extLst>
          </a:blip>
          <a:srcRect l="-18426" t="-36397" r="72492" b="36397"/>
          <a:stretch/>
        </p:blipFill>
        <p:spPr>
          <a:xfrm>
            <a:off x="8915400" y="12801600"/>
            <a:ext cx="1676400" cy="5638800"/>
          </a:xfrm>
          <a:prstGeom prst="rect">
            <a:avLst/>
          </a:prstGeom>
        </p:spPr>
      </p:pic>
      <p:pic>
        <p:nvPicPr>
          <p:cNvPr id="28" name="Picture 27" descr="nbp35 specific activity.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63536" y="14630400"/>
            <a:ext cx="3303208" cy="3962400"/>
          </a:xfrm>
          <a:prstGeom prst="rect">
            <a:avLst/>
          </a:prstGeom>
        </p:spPr>
      </p:pic>
      <p:pic>
        <p:nvPicPr>
          <p:cNvPr id="29" name="Picture 28" descr="nbp35 gel pic.png"/>
          <p:cNvPicPr>
            <a:picLocks noChangeAspect="1"/>
          </p:cNvPicPr>
          <p:nvPr/>
        </p:nvPicPr>
        <p:blipFill rotWithShape="1">
          <a:blip r:embed="rId8">
            <a:extLst>
              <a:ext uri="{28A0092B-C50C-407E-A947-70E740481C1C}">
                <a14:useLocalDpi xmlns:a14="http://schemas.microsoft.com/office/drawing/2010/main" val="0"/>
              </a:ext>
            </a:extLst>
          </a:blip>
          <a:srcRect r="62720"/>
          <a:stretch/>
        </p:blipFill>
        <p:spPr>
          <a:xfrm>
            <a:off x="3581400" y="14706600"/>
            <a:ext cx="1306743" cy="4191000"/>
          </a:xfrm>
          <a:prstGeom prst="rect">
            <a:avLst/>
          </a:prstGeom>
        </p:spPr>
      </p:pic>
      <p:sp>
        <p:nvSpPr>
          <p:cNvPr id="31" name="TextBox 30"/>
          <p:cNvSpPr txBox="1"/>
          <p:nvPr/>
        </p:nvSpPr>
        <p:spPr>
          <a:xfrm>
            <a:off x="762000" y="13868400"/>
            <a:ext cx="3352800" cy="461665"/>
          </a:xfrm>
          <a:prstGeom prst="rect">
            <a:avLst/>
          </a:prstGeom>
          <a:noFill/>
        </p:spPr>
        <p:txBody>
          <a:bodyPr wrap="square" rtlCol="0">
            <a:spAutoFit/>
          </a:bodyPr>
          <a:lstStyle/>
          <a:p>
            <a:r>
              <a:rPr lang="en-US" sz="2400" b="1" dirty="0" smtClean="0"/>
              <a:t>Nbp35 specific activity</a:t>
            </a:r>
            <a:endParaRPr lang="en-US" sz="2400" b="1" dirty="0"/>
          </a:p>
        </p:txBody>
      </p:sp>
      <p:sp>
        <p:nvSpPr>
          <p:cNvPr id="32" name="TextBox 31"/>
          <p:cNvSpPr txBox="1"/>
          <p:nvPr/>
        </p:nvSpPr>
        <p:spPr>
          <a:xfrm flipH="1">
            <a:off x="14478000" y="5943600"/>
            <a:ext cx="9372600" cy="646331"/>
          </a:xfrm>
          <a:prstGeom prst="rect">
            <a:avLst/>
          </a:prstGeom>
          <a:noFill/>
        </p:spPr>
        <p:txBody>
          <a:bodyPr wrap="square" rtlCol="0">
            <a:spAutoFit/>
          </a:bodyPr>
          <a:lstStyle/>
          <a:p>
            <a:r>
              <a:rPr lang="en-US" sz="3600" i="1" u="sng" dirty="0" smtClean="0"/>
              <a:t>Affinity Chromatography and His Tags</a:t>
            </a:r>
            <a:endParaRPr lang="en-US" sz="3600" i="1" u="sng" dirty="0"/>
          </a:p>
        </p:txBody>
      </p:sp>
      <p:sp>
        <p:nvSpPr>
          <p:cNvPr id="33" name="TextBox 32"/>
          <p:cNvSpPr txBox="1"/>
          <p:nvPr/>
        </p:nvSpPr>
        <p:spPr>
          <a:xfrm>
            <a:off x="15938050" y="8360565"/>
            <a:ext cx="184666" cy="1308050"/>
          </a:xfrm>
          <a:prstGeom prst="rect">
            <a:avLst/>
          </a:prstGeom>
          <a:noFill/>
        </p:spPr>
        <p:txBody>
          <a:bodyPr wrap="none" rtlCol="0">
            <a:spAutoFit/>
          </a:bodyPr>
          <a:lstStyle/>
          <a:p>
            <a:endParaRPr lang="en-US" dirty="0"/>
          </a:p>
        </p:txBody>
      </p:sp>
      <p:pic>
        <p:nvPicPr>
          <p:cNvPr id="35" name="Picture 34" descr="his tags.png"/>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2953999" y="7010400"/>
            <a:ext cx="4417437" cy="4876800"/>
          </a:xfrm>
          <a:prstGeom prst="rect">
            <a:avLst/>
          </a:prstGeom>
        </p:spPr>
      </p:pic>
      <p:sp>
        <p:nvSpPr>
          <p:cNvPr id="112" name="Can 111"/>
          <p:cNvSpPr/>
          <p:nvPr/>
        </p:nvSpPr>
        <p:spPr>
          <a:xfrm>
            <a:off x="20421600" y="7696200"/>
            <a:ext cx="2057400" cy="2971800"/>
          </a:xfrm>
          <a:prstGeom prst="ca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Rectangle 36"/>
          <p:cNvSpPr/>
          <p:nvPr/>
        </p:nvSpPr>
        <p:spPr>
          <a:xfrm>
            <a:off x="21259800" y="10668000"/>
            <a:ext cx="381000" cy="6858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Oval 39"/>
          <p:cNvSpPr/>
          <p:nvPr/>
        </p:nvSpPr>
        <p:spPr>
          <a:xfrm>
            <a:off x="20497800" y="9906000"/>
            <a:ext cx="1905000" cy="6858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t>Ni</a:t>
            </a:r>
            <a:endParaRPr lang="en-US" sz="2400" dirty="0"/>
          </a:p>
        </p:txBody>
      </p:sp>
      <p:sp>
        <p:nvSpPr>
          <p:cNvPr id="41" name="Rectangle 40"/>
          <p:cNvSpPr/>
          <p:nvPr/>
        </p:nvSpPr>
        <p:spPr>
          <a:xfrm>
            <a:off x="20421600" y="9067800"/>
            <a:ext cx="533400" cy="30480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2000" dirty="0" smtClean="0"/>
              <a:t>His</a:t>
            </a:r>
            <a:endParaRPr lang="en-US" sz="2000" dirty="0"/>
          </a:p>
        </p:txBody>
      </p:sp>
      <p:sp>
        <p:nvSpPr>
          <p:cNvPr id="42" name="Rectangle 41"/>
          <p:cNvSpPr/>
          <p:nvPr/>
        </p:nvSpPr>
        <p:spPr>
          <a:xfrm>
            <a:off x="20955000" y="8991600"/>
            <a:ext cx="914400" cy="45720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400" dirty="0" smtClean="0"/>
              <a:t>Targeted protein</a:t>
            </a:r>
            <a:endParaRPr lang="en-US" sz="1400" dirty="0"/>
          </a:p>
        </p:txBody>
      </p:sp>
      <p:pic>
        <p:nvPicPr>
          <p:cNvPr id="47" name="Picture 46" descr="tev purification.png"/>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4173200" y="14554200"/>
            <a:ext cx="8686800" cy="4516121"/>
          </a:xfrm>
          <a:prstGeom prst="rect">
            <a:avLst/>
          </a:prstGeom>
        </p:spPr>
      </p:pic>
      <p:sp>
        <p:nvSpPr>
          <p:cNvPr id="48" name="Rectangle 47"/>
          <p:cNvSpPr/>
          <p:nvPr/>
        </p:nvSpPr>
        <p:spPr>
          <a:xfrm>
            <a:off x="21183600" y="19126200"/>
            <a:ext cx="990600" cy="30480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2000" dirty="0" smtClean="0"/>
              <a:t>cfd1</a:t>
            </a:r>
            <a:endParaRPr lang="en-US" sz="2000" dirty="0"/>
          </a:p>
        </p:txBody>
      </p:sp>
      <p:sp>
        <p:nvSpPr>
          <p:cNvPr id="57" name="TextBox 56"/>
          <p:cNvSpPr txBox="1"/>
          <p:nvPr/>
        </p:nvSpPr>
        <p:spPr>
          <a:xfrm>
            <a:off x="16383000" y="26136600"/>
            <a:ext cx="5562600" cy="646331"/>
          </a:xfrm>
          <a:prstGeom prst="rect">
            <a:avLst/>
          </a:prstGeom>
          <a:noFill/>
        </p:spPr>
        <p:txBody>
          <a:bodyPr wrap="square" rtlCol="0">
            <a:spAutoFit/>
          </a:bodyPr>
          <a:lstStyle/>
          <a:p>
            <a:r>
              <a:rPr lang="en-US" sz="3600" i="1" dirty="0" smtClean="0"/>
              <a:t>        </a:t>
            </a:r>
            <a:r>
              <a:rPr lang="en-US" sz="3600" i="1" u="sng" dirty="0" smtClean="0"/>
              <a:t>Ni Resin vs. Co resin</a:t>
            </a:r>
            <a:endParaRPr lang="en-US" sz="3600" i="1" u="sng" dirty="0"/>
          </a:p>
        </p:txBody>
      </p:sp>
      <p:pic>
        <p:nvPicPr>
          <p:cNvPr id="58" name="Picture 57" descr="co purifcication.png"/>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3716000" y="27432000"/>
            <a:ext cx="3962400" cy="3401568"/>
          </a:xfrm>
          <a:prstGeom prst="rect">
            <a:avLst/>
          </a:prstGeom>
        </p:spPr>
      </p:pic>
      <p:sp>
        <p:nvSpPr>
          <p:cNvPr id="60" name="TextBox 59"/>
          <p:cNvSpPr txBox="1"/>
          <p:nvPr/>
        </p:nvSpPr>
        <p:spPr>
          <a:xfrm>
            <a:off x="15011400" y="26974800"/>
            <a:ext cx="609600" cy="533400"/>
          </a:xfrm>
          <a:prstGeom prst="rect">
            <a:avLst/>
          </a:prstGeom>
          <a:noFill/>
        </p:spPr>
        <p:txBody>
          <a:bodyPr wrap="square" rtlCol="0">
            <a:spAutoFit/>
          </a:bodyPr>
          <a:lstStyle/>
          <a:p>
            <a:r>
              <a:rPr lang="en-US" sz="2800" b="1" u="sng" dirty="0" smtClean="0"/>
              <a:t>Co</a:t>
            </a:r>
            <a:endParaRPr lang="en-US" sz="2800" b="1" u="sng" dirty="0"/>
          </a:p>
        </p:txBody>
      </p:sp>
      <p:sp>
        <p:nvSpPr>
          <p:cNvPr id="62" name="TextBox 61"/>
          <p:cNvSpPr txBox="1"/>
          <p:nvPr/>
        </p:nvSpPr>
        <p:spPr>
          <a:xfrm>
            <a:off x="16306800" y="26974800"/>
            <a:ext cx="741372" cy="523220"/>
          </a:xfrm>
          <a:prstGeom prst="rect">
            <a:avLst/>
          </a:prstGeom>
          <a:noFill/>
        </p:spPr>
        <p:txBody>
          <a:bodyPr wrap="square" rtlCol="0">
            <a:spAutoFit/>
          </a:bodyPr>
          <a:lstStyle/>
          <a:p>
            <a:r>
              <a:rPr lang="en-US" sz="2800" b="1" u="sng" dirty="0" smtClean="0"/>
              <a:t>Ni</a:t>
            </a:r>
            <a:endParaRPr lang="en-US" sz="2800" b="1" u="sng" dirty="0"/>
          </a:p>
        </p:txBody>
      </p:sp>
      <p:pic>
        <p:nvPicPr>
          <p:cNvPr id="63" name="Picture 62" descr="atpase mechanisim.png"/>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26974800" y="7239000"/>
            <a:ext cx="8569569" cy="3276600"/>
          </a:xfrm>
          <a:prstGeom prst="rect">
            <a:avLst/>
          </a:prstGeom>
        </p:spPr>
      </p:pic>
      <p:pic>
        <p:nvPicPr>
          <p:cNvPr id="64" name="Picture 63" descr="co specific activity.png"/>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25679400" y="18592800"/>
            <a:ext cx="6553200" cy="4762742"/>
          </a:xfrm>
          <a:prstGeom prst="rect">
            <a:avLst/>
          </a:prstGeom>
        </p:spPr>
      </p:pic>
      <p:pic>
        <p:nvPicPr>
          <p:cNvPr id="65" name="Picture 64" descr="teved atp activity.png"/>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25222200" y="12725400"/>
            <a:ext cx="6894278" cy="5867400"/>
          </a:xfrm>
          <a:prstGeom prst="rect">
            <a:avLst/>
          </a:prstGeom>
        </p:spPr>
      </p:pic>
      <p:pic>
        <p:nvPicPr>
          <p:cNvPr id="71" name="Picture 70" descr="nsf_logo.png"/>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27889200" y="28803600"/>
            <a:ext cx="1371600" cy="1143000"/>
          </a:xfrm>
          <a:prstGeom prst="rect">
            <a:avLst/>
          </a:prstGeom>
        </p:spPr>
      </p:pic>
      <p:pic>
        <p:nvPicPr>
          <p:cNvPr id="72" name="Picture 71" descr="master_logo.gif"/>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30175200" y="29032200"/>
            <a:ext cx="2514600" cy="762000"/>
          </a:xfrm>
          <a:prstGeom prst="rect">
            <a:avLst/>
          </a:prstGeom>
        </p:spPr>
      </p:pic>
      <p:pic>
        <p:nvPicPr>
          <p:cNvPr id="79" name="Picture 78" descr="IMAGlogo_redbl_50.jpg"/>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33299400" y="29032200"/>
            <a:ext cx="1752600" cy="835152"/>
          </a:xfrm>
          <a:prstGeom prst="rect">
            <a:avLst/>
          </a:prstGeom>
        </p:spPr>
      </p:pic>
      <p:pic>
        <p:nvPicPr>
          <p:cNvPr id="80" name="Picture 79" descr="NI.png"/>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22555200" y="28575000"/>
            <a:ext cx="1368669" cy="2259390"/>
          </a:xfrm>
          <a:prstGeom prst="rect">
            <a:avLst/>
          </a:prstGeom>
        </p:spPr>
      </p:pic>
      <p:pic>
        <p:nvPicPr>
          <p:cNvPr id="81" name="Picture 80" descr="co.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20116800" y="28575000"/>
            <a:ext cx="1295400" cy="2126615"/>
          </a:xfrm>
          <a:prstGeom prst="rect">
            <a:avLst/>
          </a:prstGeom>
        </p:spPr>
      </p:pic>
      <p:pic>
        <p:nvPicPr>
          <p:cNvPr id="114" name="Picture 113" descr="cfd1.png"/>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28879800" y="8153399"/>
            <a:ext cx="2351470" cy="533401"/>
          </a:xfrm>
          <a:prstGeom prst="rect">
            <a:avLst/>
          </a:prstGeom>
        </p:spPr>
      </p:pic>
      <p:pic>
        <p:nvPicPr>
          <p:cNvPr id="117" name="Picture 116" descr="Slide10.png"/>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304800" y="21107400"/>
            <a:ext cx="11976757" cy="4724400"/>
          </a:xfrm>
          <a:prstGeom prst="rect">
            <a:avLst/>
          </a:prstGeom>
        </p:spPr>
      </p:pic>
      <p:pic>
        <p:nvPicPr>
          <p:cNvPr id="128" name="Picture 127" descr="cfd1 gel pic.png"/>
          <p:cNvPicPr>
            <a:picLocks noChangeAspect="1"/>
          </p:cNvPicPr>
          <p:nvPr/>
        </p:nvPicPr>
        <p:blipFill rotWithShape="1">
          <a:blip r:embed="rId6">
            <a:extLst>
              <a:ext uri="{28A0092B-C50C-407E-A947-70E740481C1C}">
                <a14:useLocalDpi xmlns:a14="http://schemas.microsoft.com/office/drawing/2010/main" val="0"/>
              </a:ext>
            </a:extLst>
          </a:blip>
          <a:srcRect l="62506" t="-10863" b="10863"/>
          <a:stretch/>
        </p:blipFill>
        <p:spPr>
          <a:xfrm>
            <a:off x="10515600" y="14401800"/>
            <a:ext cx="1066800" cy="4114800"/>
          </a:xfrm>
          <a:prstGeom prst="rect">
            <a:avLst/>
          </a:prstGeom>
        </p:spPr>
      </p:pic>
      <p:sp>
        <p:nvSpPr>
          <p:cNvPr id="119" name="Left Arrow 118"/>
          <p:cNvSpPr/>
          <p:nvPr/>
        </p:nvSpPr>
        <p:spPr>
          <a:xfrm>
            <a:off x="4953000" y="16535400"/>
            <a:ext cx="990600" cy="304800"/>
          </a:xfrm>
          <a:prstGeom prst="lef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200" dirty="0" smtClean="0"/>
              <a:t>Nbp35</a:t>
            </a:r>
            <a:endParaRPr lang="en-US" sz="1200" dirty="0"/>
          </a:p>
        </p:txBody>
      </p:sp>
      <p:sp>
        <p:nvSpPr>
          <p:cNvPr id="120" name="TextBox 119"/>
          <p:cNvSpPr txBox="1"/>
          <p:nvPr/>
        </p:nvSpPr>
        <p:spPr>
          <a:xfrm>
            <a:off x="838200" y="25984200"/>
            <a:ext cx="10287000" cy="1015663"/>
          </a:xfrm>
          <a:prstGeom prst="rect">
            <a:avLst/>
          </a:prstGeom>
          <a:noFill/>
        </p:spPr>
        <p:txBody>
          <a:bodyPr wrap="square" rtlCol="0">
            <a:spAutoFit/>
          </a:bodyPr>
          <a:lstStyle/>
          <a:p>
            <a:pPr marL="342900" indent="-342900">
              <a:buFont typeface="Arial"/>
              <a:buChar char="•"/>
            </a:pPr>
            <a:r>
              <a:rPr lang="en-US" sz="2000" dirty="0" smtClean="0"/>
              <a:t>If contaminants were non </a:t>
            </a:r>
            <a:r>
              <a:rPr lang="en-US" sz="2000" dirty="0" err="1" smtClean="0"/>
              <a:t>ATPases</a:t>
            </a:r>
            <a:r>
              <a:rPr lang="en-US" sz="2000" dirty="0" smtClean="0"/>
              <a:t>, increasing purity would increase the specific activity.</a:t>
            </a:r>
          </a:p>
          <a:p>
            <a:pPr marL="342900" indent="-342900">
              <a:buFont typeface="Arial"/>
              <a:buChar char="•"/>
            </a:pPr>
            <a:endParaRPr lang="en-US" sz="2000" dirty="0"/>
          </a:p>
          <a:p>
            <a:pPr marL="342900" indent="-342900">
              <a:buFont typeface="Arial"/>
              <a:buChar char="•"/>
            </a:pPr>
            <a:r>
              <a:rPr lang="en-US" sz="2000" dirty="0" smtClean="0"/>
              <a:t>If contaminants were </a:t>
            </a:r>
            <a:r>
              <a:rPr lang="en-US" sz="2000" dirty="0" err="1" smtClean="0"/>
              <a:t>ATPases</a:t>
            </a:r>
            <a:r>
              <a:rPr lang="en-US" sz="2000" dirty="0" smtClean="0"/>
              <a:t>, increasing purity would decrease the specific activity. </a:t>
            </a:r>
            <a:endParaRPr lang="en-US" sz="2000" dirty="0"/>
          </a:p>
        </p:txBody>
      </p:sp>
      <p:sp>
        <p:nvSpPr>
          <p:cNvPr id="121" name="Rectangle 120"/>
          <p:cNvSpPr/>
          <p:nvPr/>
        </p:nvSpPr>
        <p:spPr>
          <a:xfrm>
            <a:off x="15011400" y="16306800"/>
            <a:ext cx="533400" cy="53340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22" name="Rectangle 121"/>
          <p:cNvSpPr/>
          <p:nvPr/>
        </p:nvSpPr>
        <p:spPr>
          <a:xfrm>
            <a:off x="15544800" y="16306800"/>
            <a:ext cx="533400" cy="53340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123" name="TextBox 122"/>
          <p:cNvSpPr txBox="1"/>
          <p:nvPr/>
        </p:nvSpPr>
        <p:spPr>
          <a:xfrm>
            <a:off x="17145000" y="17754600"/>
            <a:ext cx="2514600" cy="400110"/>
          </a:xfrm>
          <a:prstGeom prst="rect">
            <a:avLst/>
          </a:prstGeom>
          <a:noFill/>
        </p:spPr>
        <p:txBody>
          <a:bodyPr wrap="square" rtlCol="0">
            <a:spAutoFit/>
          </a:bodyPr>
          <a:lstStyle/>
          <a:p>
            <a:r>
              <a:rPr lang="en-US" sz="2000" b="1" dirty="0" smtClean="0"/>
              <a:t>TEV Protease + time</a:t>
            </a:r>
            <a:endParaRPr lang="en-US" sz="2000" b="1" dirty="0"/>
          </a:p>
        </p:txBody>
      </p:sp>
      <p:pic>
        <p:nvPicPr>
          <p:cNvPr id="124" name="Picture 123" descr="tev purification.png"/>
          <p:cNvPicPr>
            <a:picLocks noChangeAspect="1"/>
          </p:cNvPicPr>
          <p:nvPr/>
        </p:nvPicPr>
        <p:blipFill rotWithShape="1">
          <a:blip r:embed="rId22">
            <a:extLst>
              <a:ext uri="{28A0092B-C50C-407E-A947-70E740481C1C}">
                <a14:useLocalDpi xmlns:a14="http://schemas.microsoft.com/office/drawing/2010/main" val="0"/>
              </a:ext>
            </a:extLst>
          </a:blip>
          <a:srcRect r="22537"/>
          <a:stretch/>
        </p:blipFill>
        <p:spPr>
          <a:xfrm>
            <a:off x="14935200" y="21183600"/>
            <a:ext cx="5410200" cy="3990023"/>
          </a:xfrm>
          <a:prstGeom prst="rect">
            <a:avLst/>
          </a:prstGeom>
        </p:spPr>
      </p:pic>
      <p:sp>
        <p:nvSpPr>
          <p:cNvPr id="125" name="Left Arrow 124"/>
          <p:cNvSpPr/>
          <p:nvPr/>
        </p:nvSpPr>
        <p:spPr>
          <a:xfrm>
            <a:off x="20116800" y="23012400"/>
            <a:ext cx="1295400" cy="381000"/>
          </a:xfrm>
          <a:prstGeom prst="lef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800" dirty="0" smtClean="0"/>
              <a:t>cfd1</a:t>
            </a:r>
            <a:endParaRPr lang="en-US" sz="1800" dirty="0"/>
          </a:p>
        </p:txBody>
      </p:sp>
      <p:sp>
        <p:nvSpPr>
          <p:cNvPr id="126" name="Right Arrow 125"/>
          <p:cNvSpPr/>
          <p:nvPr/>
        </p:nvSpPr>
        <p:spPr>
          <a:xfrm>
            <a:off x="13944600" y="23393400"/>
            <a:ext cx="1219200" cy="457200"/>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800" dirty="0" smtClean="0"/>
              <a:t>TEV</a:t>
            </a:r>
            <a:endParaRPr lang="en-US" sz="1800" dirty="0"/>
          </a:p>
        </p:txBody>
      </p:sp>
      <p:sp>
        <p:nvSpPr>
          <p:cNvPr id="127" name="TextBox 126"/>
          <p:cNvSpPr txBox="1"/>
          <p:nvPr/>
        </p:nvSpPr>
        <p:spPr>
          <a:xfrm>
            <a:off x="13487400" y="19583400"/>
            <a:ext cx="9525000" cy="1938992"/>
          </a:xfrm>
          <a:prstGeom prst="rect">
            <a:avLst/>
          </a:prstGeom>
          <a:noFill/>
        </p:spPr>
        <p:txBody>
          <a:bodyPr wrap="square" rtlCol="0">
            <a:spAutoFit/>
          </a:bodyPr>
          <a:lstStyle/>
          <a:p>
            <a:pPr marL="342900" indent="-342900">
              <a:buFont typeface="Arial"/>
              <a:buChar char="•"/>
            </a:pPr>
            <a:r>
              <a:rPr lang="en-US" sz="2000" dirty="0"/>
              <a:t> </a:t>
            </a:r>
            <a:r>
              <a:rPr lang="en-US" sz="2000" dirty="0" smtClean="0"/>
              <a:t>TEV protease recognition site was genetically inserted to our protein.</a:t>
            </a:r>
          </a:p>
          <a:p>
            <a:pPr marL="342900" indent="-342900">
              <a:buFont typeface="Arial"/>
              <a:buChar char="•"/>
            </a:pPr>
            <a:r>
              <a:rPr lang="en-US" sz="2000" dirty="0" smtClean="0"/>
              <a:t> Affinity </a:t>
            </a:r>
            <a:r>
              <a:rPr lang="en-US" sz="2000" dirty="0"/>
              <a:t>chromatography </a:t>
            </a:r>
            <a:r>
              <a:rPr lang="en-US" sz="2000" dirty="0" smtClean="0"/>
              <a:t>method was used </a:t>
            </a:r>
            <a:r>
              <a:rPr lang="en-US" sz="2000" dirty="0"/>
              <a:t>to purify His-TEV-Cfd1. </a:t>
            </a:r>
            <a:endParaRPr lang="en-US" sz="2000" dirty="0" smtClean="0"/>
          </a:p>
          <a:p>
            <a:pPr marL="342900" indent="-342900">
              <a:buFont typeface="Arial"/>
              <a:buChar char="•"/>
            </a:pPr>
            <a:r>
              <a:rPr lang="en-US" sz="2000" dirty="0" smtClean="0"/>
              <a:t> To </a:t>
            </a:r>
            <a:r>
              <a:rPr lang="en-US" sz="2000" dirty="0"/>
              <a:t>remove the His tag, purified Cfd1 was incubated with TEV protease over </a:t>
            </a:r>
            <a:r>
              <a:rPr lang="en-US" sz="2000" dirty="0" smtClean="0"/>
              <a:t>night.</a:t>
            </a:r>
          </a:p>
          <a:p>
            <a:pPr marL="342900" indent="-342900">
              <a:buFont typeface="Arial"/>
              <a:buChar char="•"/>
            </a:pPr>
            <a:r>
              <a:rPr lang="en-US" sz="2000" dirty="0" smtClean="0"/>
              <a:t> Flow though was collected in next morning, and run it on the gel.</a:t>
            </a:r>
          </a:p>
          <a:p>
            <a:pPr marL="342900" indent="-342900">
              <a:buFont typeface="Arial"/>
              <a:buChar char="•"/>
            </a:pPr>
            <a:endParaRPr lang="en-US" sz="2000" dirty="0" smtClean="0"/>
          </a:p>
          <a:p>
            <a:pPr marL="342900" indent="-342900">
              <a:buFont typeface="Arial"/>
              <a:buChar char="•"/>
            </a:pPr>
            <a:endParaRPr lang="en-US" sz="2000" dirty="0"/>
          </a:p>
        </p:txBody>
      </p:sp>
      <p:graphicFrame>
        <p:nvGraphicFramePr>
          <p:cNvPr id="1024" name="Table 1023"/>
          <p:cNvGraphicFramePr>
            <a:graphicFrameLocks noGrp="1"/>
          </p:cNvGraphicFramePr>
          <p:nvPr>
            <p:extLst>
              <p:ext uri="{D42A27DB-BD31-4B8C-83A1-F6EECF244321}">
                <p14:modId xmlns:p14="http://schemas.microsoft.com/office/powerpoint/2010/main" val="325794066"/>
              </p:ext>
            </p:extLst>
          </p:nvPr>
        </p:nvGraphicFramePr>
        <p:xfrm>
          <a:off x="32689800" y="13716000"/>
          <a:ext cx="2854960" cy="2697480"/>
        </p:xfrm>
        <a:graphic>
          <a:graphicData uri="http://schemas.openxmlformats.org/drawingml/2006/table">
            <a:tbl>
              <a:tblPr firstRow="1" bandRow="1">
                <a:tableStyleId>{5C22544A-7EE6-4342-B048-85BDC9FD1C3A}</a:tableStyleId>
              </a:tblPr>
              <a:tblGrid>
                <a:gridCol w="1427480"/>
                <a:gridCol w="1427480"/>
              </a:tblGrid>
              <a:tr h="431800">
                <a:tc>
                  <a:txBody>
                    <a:bodyPr/>
                    <a:lstStyle/>
                    <a:p>
                      <a:endParaRPr lang="en-US" dirty="0"/>
                    </a:p>
                  </a:txBody>
                  <a:tcPr/>
                </a:tc>
                <a:tc>
                  <a:txBody>
                    <a:bodyPr/>
                    <a:lstStyle/>
                    <a:p>
                      <a:r>
                        <a:rPr lang="en-US" sz="2000" dirty="0" smtClean="0"/>
                        <a:t>5mM</a:t>
                      </a:r>
                      <a:r>
                        <a:rPr lang="en-US" sz="2000" baseline="0" dirty="0" smtClean="0"/>
                        <a:t> ATP</a:t>
                      </a:r>
                    </a:p>
                    <a:p>
                      <a:r>
                        <a:rPr lang="en-US" sz="2000" baseline="0" dirty="0" smtClean="0"/>
                        <a:t>Specific </a:t>
                      </a:r>
                    </a:p>
                    <a:p>
                      <a:r>
                        <a:rPr lang="en-US" sz="2000" baseline="0" dirty="0" smtClean="0"/>
                        <a:t>Activity</a:t>
                      </a:r>
                      <a:endParaRPr lang="en-US" sz="2000" dirty="0" smtClean="0"/>
                    </a:p>
                  </a:txBody>
                  <a:tcPr/>
                </a:tc>
              </a:tr>
              <a:tr h="431800">
                <a:tc>
                  <a:txBody>
                    <a:bodyPr/>
                    <a:lstStyle/>
                    <a:p>
                      <a:r>
                        <a:rPr lang="en-US" sz="2000" dirty="0" smtClean="0"/>
                        <a:t>His-TEV-Cfd1</a:t>
                      </a:r>
                      <a:endParaRPr lang="en-US" sz="2000" dirty="0"/>
                    </a:p>
                  </a:txBody>
                  <a:tcPr/>
                </a:tc>
                <a:tc>
                  <a:txBody>
                    <a:bodyPr/>
                    <a:lstStyle/>
                    <a:p>
                      <a:r>
                        <a:rPr lang="en-US" sz="2000" dirty="0" smtClean="0"/>
                        <a:t>22.4nmol/min/mg</a:t>
                      </a:r>
                      <a:endParaRPr lang="en-US" sz="2000" dirty="0"/>
                    </a:p>
                  </a:txBody>
                  <a:tcPr/>
                </a:tc>
              </a:tr>
              <a:tr h="431800">
                <a:tc>
                  <a:txBody>
                    <a:bodyPr/>
                    <a:lstStyle/>
                    <a:p>
                      <a:r>
                        <a:rPr lang="en-US" sz="2000" dirty="0" smtClean="0"/>
                        <a:t>Cfd1</a:t>
                      </a:r>
                      <a:endParaRPr lang="en-US" sz="2000" dirty="0"/>
                    </a:p>
                  </a:txBody>
                  <a:tcPr/>
                </a:tc>
                <a:tc>
                  <a:txBody>
                    <a:bodyPr/>
                    <a:lstStyle/>
                    <a:p>
                      <a:r>
                        <a:rPr lang="en-US" sz="2000" dirty="0" smtClean="0"/>
                        <a:t>24.6nmol/min/mg</a:t>
                      </a:r>
                      <a:endParaRPr lang="en-US" sz="2000" dirty="0"/>
                    </a:p>
                  </a:txBody>
                  <a:tcPr/>
                </a:tc>
              </a:tr>
            </a:tbl>
          </a:graphicData>
        </a:graphic>
      </p:graphicFrame>
      <p:graphicFrame>
        <p:nvGraphicFramePr>
          <p:cNvPr id="1025" name="Table 1024"/>
          <p:cNvGraphicFramePr>
            <a:graphicFrameLocks noGrp="1"/>
          </p:cNvGraphicFramePr>
          <p:nvPr>
            <p:extLst>
              <p:ext uri="{D42A27DB-BD31-4B8C-83A1-F6EECF244321}">
                <p14:modId xmlns:p14="http://schemas.microsoft.com/office/powerpoint/2010/main" val="1060994387"/>
              </p:ext>
            </p:extLst>
          </p:nvPr>
        </p:nvGraphicFramePr>
        <p:xfrm>
          <a:off x="32918400" y="19354800"/>
          <a:ext cx="2743200" cy="2407920"/>
        </p:xfrm>
        <a:graphic>
          <a:graphicData uri="http://schemas.openxmlformats.org/drawingml/2006/table">
            <a:tbl>
              <a:tblPr firstRow="1" bandRow="1">
                <a:tableStyleId>{5C22544A-7EE6-4342-B048-85BDC9FD1C3A}</a:tableStyleId>
              </a:tblPr>
              <a:tblGrid>
                <a:gridCol w="1371600"/>
                <a:gridCol w="1371600"/>
              </a:tblGrid>
              <a:tr h="990600">
                <a:tc>
                  <a:txBody>
                    <a:bodyPr/>
                    <a:lstStyle/>
                    <a:p>
                      <a:r>
                        <a:rPr lang="en-US" sz="2000" dirty="0" smtClean="0"/>
                        <a:t>Nbp35 purified with</a:t>
                      </a:r>
                      <a:endParaRPr lang="en-US" sz="2000" dirty="0"/>
                    </a:p>
                  </a:txBody>
                  <a:tcPr/>
                </a:tc>
                <a:tc>
                  <a:txBody>
                    <a:bodyPr/>
                    <a:lstStyle/>
                    <a:p>
                      <a:r>
                        <a:rPr lang="en-US" sz="2000" dirty="0" smtClean="0"/>
                        <a:t>5mM ATP</a:t>
                      </a:r>
                    </a:p>
                    <a:p>
                      <a:r>
                        <a:rPr lang="en-US" sz="2000" dirty="0" smtClean="0"/>
                        <a:t>Specific</a:t>
                      </a:r>
                    </a:p>
                    <a:p>
                      <a:r>
                        <a:rPr lang="en-US" sz="2000" dirty="0" smtClean="0"/>
                        <a:t>Activity</a:t>
                      </a:r>
                      <a:endParaRPr lang="en-US" sz="2000" dirty="0"/>
                    </a:p>
                  </a:txBody>
                  <a:tcPr/>
                </a:tc>
              </a:tr>
              <a:tr h="609600">
                <a:tc>
                  <a:txBody>
                    <a:bodyPr/>
                    <a:lstStyle/>
                    <a:p>
                      <a:r>
                        <a:rPr lang="en-US" sz="2000" dirty="0" smtClean="0"/>
                        <a:t>Ni resin</a:t>
                      </a:r>
                      <a:endParaRPr lang="en-US" sz="2000" dirty="0"/>
                    </a:p>
                  </a:txBody>
                  <a:tcPr/>
                </a:tc>
                <a:tc>
                  <a:txBody>
                    <a:bodyPr/>
                    <a:lstStyle/>
                    <a:p>
                      <a:r>
                        <a:rPr lang="en-US" sz="2000" dirty="0" smtClean="0"/>
                        <a:t>163nmol/min/mg</a:t>
                      </a:r>
                      <a:endParaRPr lang="en-US" sz="2000" dirty="0"/>
                    </a:p>
                  </a:txBody>
                  <a:tcPr/>
                </a:tc>
              </a:tr>
              <a:tr h="622522">
                <a:tc>
                  <a:txBody>
                    <a:bodyPr/>
                    <a:lstStyle/>
                    <a:p>
                      <a:r>
                        <a:rPr lang="en-US" sz="2000" dirty="0" smtClean="0"/>
                        <a:t>Co Resin</a:t>
                      </a:r>
                      <a:endParaRPr lang="en-US" sz="2000" dirty="0"/>
                    </a:p>
                  </a:txBody>
                  <a:tcPr/>
                </a:tc>
                <a:tc>
                  <a:txBody>
                    <a:bodyPr/>
                    <a:lstStyle/>
                    <a:p>
                      <a:r>
                        <a:rPr lang="en-US" sz="2000" dirty="0" smtClean="0"/>
                        <a:t>217nmol/min/mg</a:t>
                      </a:r>
                      <a:endParaRPr lang="en-US" sz="2000" dirty="0"/>
                    </a:p>
                  </a:txBody>
                  <a:tcPr/>
                </a:tc>
              </a:tr>
            </a:tbl>
          </a:graphicData>
        </a:graphic>
      </p:graphicFrame>
      <p:sp>
        <p:nvSpPr>
          <p:cNvPr id="1031" name="Left Arrow 1030"/>
          <p:cNvSpPr/>
          <p:nvPr/>
        </p:nvSpPr>
        <p:spPr>
          <a:xfrm>
            <a:off x="11277600" y="16535400"/>
            <a:ext cx="838200" cy="381000"/>
          </a:xfrm>
          <a:prstGeom prst="lef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200" dirty="0" smtClean="0"/>
              <a:t>Cfd1</a:t>
            </a:r>
            <a:endParaRPr lang="en-US" sz="1200" dirty="0"/>
          </a:p>
        </p:txBody>
      </p:sp>
      <p:sp>
        <p:nvSpPr>
          <p:cNvPr id="1032" name="TextBox 1031"/>
          <p:cNvSpPr txBox="1"/>
          <p:nvPr/>
        </p:nvSpPr>
        <p:spPr>
          <a:xfrm>
            <a:off x="22326600" y="19126200"/>
            <a:ext cx="1676400" cy="338554"/>
          </a:xfrm>
          <a:prstGeom prst="rect">
            <a:avLst/>
          </a:prstGeom>
          <a:noFill/>
        </p:spPr>
        <p:txBody>
          <a:bodyPr wrap="square" rtlCol="0">
            <a:spAutoFit/>
          </a:bodyPr>
          <a:lstStyle/>
          <a:p>
            <a:r>
              <a:rPr lang="en-US" sz="1600" dirty="0" smtClean="0"/>
              <a:t>(flow thorough)</a:t>
            </a:r>
            <a:endParaRPr lang="en-US" sz="1600" dirty="0"/>
          </a:p>
        </p:txBody>
      </p:sp>
      <p:graphicFrame>
        <p:nvGraphicFramePr>
          <p:cNvPr id="1034" name="Table 1033"/>
          <p:cNvGraphicFramePr>
            <a:graphicFrameLocks noGrp="1"/>
          </p:cNvGraphicFramePr>
          <p:nvPr>
            <p:extLst>
              <p:ext uri="{D42A27DB-BD31-4B8C-83A1-F6EECF244321}">
                <p14:modId xmlns:p14="http://schemas.microsoft.com/office/powerpoint/2010/main" val="139014945"/>
              </p:ext>
            </p:extLst>
          </p:nvPr>
        </p:nvGraphicFramePr>
        <p:xfrm>
          <a:off x="21640800" y="21259800"/>
          <a:ext cx="3276600" cy="1172497"/>
        </p:xfrm>
        <a:graphic>
          <a:graphicData uri="http://schemas.openxmlformats.org/drawingml/2006/table">
            <a:tbl>
              <a:tblPr firstRow="1" bandRow="1">
                <a:tableStyleId>{5C22544A-7EE6-4342-B048-85BDC9FD1C3A}</a:tableStyleId>
              </a:tblPr>
              <a:tblGrid>
                <a:gridCol w="1638300"/>
                <a:gridCol w="1638300"/>
              </a:tblGrid>
              <a:tr h="533400">
                <a:tc>
                  <a:txBody>
                    <a:bodyPr/>
                    <a:lstStyle/>
                    <a:p>
                      <a:r>
                        <a:rPr lang="en-US" sz="2000" dirty="0" smtClean="0"/>
                        <a:t>1</a:t>
                      </a:r>
                      <a:endParaRPr lang="en-US" sz="2000" dirty="0"/>
                    </a:p>
                  </a:txBody>
                  <a:tcPr/>
                </a:tc>
                <a:tc>
                  <a:txBody>
                    <a:bodyPr/>
                    <a:lstStyle/>
                    <a:p>
                      <a:r>
                        <a:rPr lang="en-US" sz="2000" dirty="0" smtClean="0"/>
                        <a:t>2</a:t>
                      </a:r>
                      <a:endParaRPr lang="en-US" sz="2000" dirty="0"/>
                    </a:p>
                  </a:txBody>
                  <a:tcPr/>
                </a:tc>
              </a:tr>
              <a:tr h="639097">
                <a:tc>
                  <a:txBody>
                    <a:bodyPr/>
                    <a:lstStyle/>
                    <a:p>
                      <a:r>
                        <a:rPr lang="en-US" sz="2000" dirty="0" smtClean="0"/>
                        <a:t>His-TEV-Cfd1</a:t>
                      </a:r>
                      <a:endParaRPr lang="en-US" sz="2000" dirty="0"/>
                    </a:p>
                  </a:txBody>
                  <a:tcPr/>
                </a:tc>
                <a:tc>
                  <a:txBody>
                    <a:bodyPr/>
                    <a:lstStyle/>
                    <a:p>
                      <a:r>
                        <a:rPr lang="en-US" sz="2000" dirty="0" smtClean="0"/>
                        <a:t>Cfd1</a:t>
                      </a:r>
                      <a:endParaRPr lang="en-US" sz="2000" dirty="0"/>
                    </a:p>
                  </a:txBody>
                  <a:tcPr/>
                </a:tc>
              </a:tr>
            </a:tbl>
          </a:graphicData>
        </a:graphic>
      </p:graphicFrame>
      <p:sp>
        <p:nvSpPr>
          <p:cNvPr id="1036" name="TextBox 1035"/>
          <p:cNvSpPr txBox="1"/>
          <p:nvPr/>
        </p:nvSpPr>
        <p:spPr>
          <a:xfrm>
            <a:off x="15849600" y="21488400"/>
            <a:ext cx="301660" cy="369332"/>
          </a:xfrm>
          <a:prstGeom prst="rect">
            <a:avLst/>
          </a:prstGeom>
          <a:noFill/>
        </p:spPr>
        <p:txBody>
          <a:bodyPr wrap="none" rtlCol="0">
            <a:spAutoFit/>
          </a:bodyPr>
          <a:lstStyle/>
          <a:p>
            <a:r>
              <a:rPr lang="en-US" sz="1800" dirty="0" smtClean="0"/>
              <a:t>1</a:t>
            </a:r>
            <a:endParaRPr lang="en-US" sz="1800" dirty="0"/>
          </a:p>
        </p:txBody>
      </p:sp>
      <p:sp>
        <p:nvSpPr>
          <p:cNvPr id="1038" name="TextBox 1037"/>
          <p:cNvSpPr txBox="1"/>
          <p:nvPr/>
        </p:nvSpPr>
        <p:spPr>
          <a:xfrm>
            <a:off x="19126200" y="21488400"/>
            <a:ext cx="301660" cy="369332"/>
          </a:xfrm>
          <a:prstGeom prst="rect">
            <a:avLst/>
          </a:prstGeom>
          <a:noFill/>
        </p:spPr>
        <p:txBody>
          <a:bodyPr wrap="none" rtlCol="0">
            <a:spAutoFit/>
          </a:bodyPr>
          <a:lstStyle/>
          <a:p>
            <a:r>
              <a:rPr lang="en-US" sz="1800" dirty="0" smtClean="0"/>
              <a:t>2</a:t>
            </a:r>
            <a:endParaRPr lang="en-US" sz="1800" dirty="0"/>
          </a:p>
        </p:txBody>
      </p:sp>
      <p:sp>
        <p:nvSpPr>
          <p:cNvPr id="1039" name="Rectangle 1038"/>
          <p:cNvSpPr/>
          <p:nvPr/>
        </p:nvSpPr>
        <p:spPr>
          <a:xfrm>
            <a:off x="21717000" y="16306800"/>
            <a:ext cx="685800" cy="53340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2000" dirty="0" smtClean="0"/>
              <a:t>TEV</a:t>
            </a:r>
            <a:endParaRPr lang="en-US" sz="2000" dirty="0"/>
          </a:p>
        </p:txBody>
      </p:sp>
      <p:sp>
        <p:nvSpPr>
          <p:cNvPr id="1040" name="TextBox 1039"/>
          <p:cNvSpPr txBox="1"/>
          <p:nvPr/>
        </p:nvSpPr>
        <p:spPr>
          <a:xfrm>
            <a:off x="25527000" y="31089600"/>
            <a:ext cx="8305800" cy="461665"/>
          </a:xfrm>
          <a:prstGeom prst="rect">
            <a:avLst/>
          </a:prstGeom>
          <a:noFill/>
        </p:spPr>
        <p:txBody>
          <a:bodyPr wrap="square" rtlCol="0">
            <a:spAutoFit/>
          </a:bodyPr>
          <a:lstStyle/>
          <a:p>
            <a:r>
              <a:rPr lang="en-US" sz="1200" dirty="0" smtClean="0"/>
              <a:t>Reference: photo adapted from KPL, Inc. </a:t>
            </a:r>
          </a:p>
          <a:p>
            <a:endParaRPr lang="en-US" sz="1200" dirty="0"/>
          </a:p>
        </p:txBody>
      </p:sp>
    </p:spTree>
    <p:extLst>
      <p:ext uri="{BB962C8B-B14F-4D97-AF65-F5344CB8AC3E}">
        <p14:creationId xmlns:p14="http://schemas.microsoft.com/office/powerpoint/2010/main" val="468899346"/>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3927</TotalTime>
  <Words>732</Words>
  <Application>Microsoft Macintosh PowerPoint</Application>
  <PresentationFormat>Custom</PresentationFormat>
  <Paragraphs>83</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Purification and Enzymatic Activity of Cfd1 and Nbp35 Mierzhati Mushajiang, Eric Camire, and Deborah Perlstein Department of Chemistry, Boston University, Boston MA 02215</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Amanda</dc:creator>
  <cp:lastModifiedBy>John K. Snyder</cp:lastModifiedBy>
  <cp:revision>159</cp:revision>
  <cp:lastPrinted>2014-08-05T18:03:21Z</cp:lastPrinted>
  <dcterms:created xsi:type="dcterms:W3CDTF">2014-05-19T01:08:27Z</dcterms:created>
  <dcterms:modified xsi:type="dcterms:W3CDTF">2014-08-06T00:12:37Z</dcterms:modified>
</cp:coreProperties>
</file>