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wdp" ContentType="image/vnd.ms-photo"/>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handoutMasterIdLst>
    <p:handoutMasterId r:id="rId3"/>
  </p:handoutMasterIdLst>
  <p:sldIdLst>
    <p:sldId id="256" r:id="rId2"/>
  </p:sldIdLst>
  <p:sldSz cx="42794238" cy="30267275"/>
  <p:notesSz cx="42329100" cy="29806900"/>
  <p:defaultTextStyle>
    <a:defPPr>
      <a:defRPr lang="en-US"/>
    </a:defPPr>
    <a:lvl1pPr algn="l" rtl="0" fontAlgn="base">
      <a:spcBef>
        <a:spcPct val="0"/>
      </a:spcBef>
      <a:spcAft>
        <a:spcPct val="0"/>
      </a:spcAft>
      <a:defRPr sz="2600" kern="1200">
        <a:solidFill>
          <a:schemeClr val="tx1"/>
        </a:solidFill>
        <a:latin typeface="Times" charset="0"/>
        <a:ea typeface="ＭＳ Ｐゴシック" charset="0"/>
        <a:cs typeface="ＭＳ Ｐゴシック" charset="0"/>
      </a:defRPr>
    </a:lvl1pPr>
    <a:lvl2pPr marL="457200" algn="l" rtl="0" fontAlgn="base">
      <a:spcBef>
        <a:spcPct val="0"/>
      </a:spcBef>
      <a:spcAft>
        <a:spcPct val="0"/>
      </a:spcAft>
      <a:defRPr sz="2600" kern="1200">
        <a:solidFill>
          <a:schemeClr val="tx1"/>
        </a:solidFill>
        <a:latin typeface="Times" charset="0"/>
        <a:ea typeface="ＭＳ Ｐゴシック" charset="0"/>
        <a:cs typeface="ＭＳ Ｐゴシック" charset="0"/>
      </a:defRPr>
    </a:lvl2pPr>
    <a:lvl3pPr marL="914400" algn="l" rtl="0" fontAlgn="base">
      <a:spcBef>
        <a:spcPct val="0"/>
      </a:spcBef>
      <a:spcAft>
        <a:spcPct val="0"/>
      </a:spcAft>
      <a:defRPr sz="2600" kern="1200">
        <a:solidFill>
          <a:schemeClr val="tx1"/>
        </a:solidFill>
        <a:latin typeface="Times" charset="0"/>
        <a:ea typeface="ＭＳ Ｐゴシック" charset="0"/>
        <a:cs typeface="ＭＳ Ｐゴシック" charset="0"/>
      </a:defRPr>
    </a:lvl3pPr>
    <a:lvl4pPr marL="1371600" algn="l" rtl="0" fontAlgn="base">
      <a:spcBef>
        <a:spcPct val="0"/>
      </a:spcBef>
      <a:spcAft>
        <a:spcPct val="0"/>
      </a:spcAft>
      <a:defRPr sz="2600" kern="1200">
        <a:solidFill>
          <a:schemeClr val="tx1"/>
        </a:solidFill>
        <a:latin typeface="Times" charset="0"/>
        <a:ea typeface="ＭＳ Ｐゴシック" charset="0"/>
        <a:cs typeface="ＭＳ Ｐゴシック" charset="0"/>
      </a:defRPr>
    </a:lvl4pPr>
    <a:lvl5pPr marL="1828800" algn="l" rtl="0" fontAlgn="base">
      <a:spcBef>
        <a:spcPct val="0"/>
      </a:spcBef>
      <a:spcAft>
        <a:spcPct val="0"/>
      </a:spcAft>
      <a:defRPr sz="2600" kern="1200">
        <a:solidFill>
          <a:schemeClr val="tx1"/>
        </a:solidFill>
        <a:latin typeface="Times" charset="0"/>
        <a:ea typeface="ＭＳ Ｐゴシック" charset="0"/>
        <a:cs typeface="ＭＳ Ｐゴシック" charset="0"/>
      </a:defRPr>
    </a:lvl5pPr>
    <a:lvl6pPr marL="2286000" algn="l" defTabSz="457200" rtl="0" eaLnBrk="1" latinLnBrk="0" hangingPunct="1">
      <a:defRPr sz="2600" kern="1200">
        <a:solidFill>
          <a:schemeClr val="tx1"/>
        </a:solidFill>
        <a:latin typeface="Times" charset="0"/>
        <a:ea typeface="ＭＳ Ｐゴシック" charset="0"/>
        <a:cs typeface="ＭＳ Ｐゴシック" charset="0"/>
      </a:defRPr>
    </a:lvl6pPr>
    <a:lvl7pPr marL="2743200" algn="l" defTabSz="457200" rtl="0" eaLnBrk="1" latinLnBrk="0" hangingPunct="1">
      <a:defRPr sz="2600" kern="1200">
        <a:solidFill>
          <a:schemeClr val="tx1"/>
        </a:solidFill>
        <a:latin typeface="Times" charset="0"/>
        <a:ea typeface="ＭＳ Ｐゴシック" charset="0"/>
        <a:cs typeface="ＭＳ Ｐゴシック" charset="0"/>
      </a:defRPr>
    </a:lvl7pPr>
    <a:lvl8pPr marL="3200400" algn="l" defTabSz="457200" rtl="0" eaLnBrk="1" latinLnBrk="0" hangingPunct="1">
      <a:defRPr sz="2600" kern="1200">
        <a:solidFill>
          <a:schemeClr val="tx1"/>
        </a:solidFill>
        <a:latin typeface="Times" charset="0"/>
        <a:ea typeface="ＭＳ Ｐゴシック" charset="0"/>
        <a:cs typeface="ＭＳ Ｐゴシック" charset="0"/>
      </a:defRPr>
    </a:lvl8pPr>
    <a:lvl9pPr marL="3657600" algn="l" defTabSz="457200" rtl="0" eaLnBrk="1" latinLnBrk="0" hangingPunct="1">
      <a:defRPr sz="2600" kern="1200">
        <a:solidFill>
          <a:schemeClr val="tx1"/>
        </a:solidFill>
        <a:latin typeface="Times"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11453" userDrawn="1">
          <p15:clr>
            <a:srgbClr val="A4A3A4"/>
          </p15:clr>
        </p15:guide>
        <p15:guide id="2" pos="6903" userDrawn="1">
          <p15:clr>
            <a:srgbClr val="A4A3A4"/>
          </p15:clr>
        </p15:guide>
        <p15:guide id="3" orient="horz" pos="3677" userDrawn="1">
          <p15:clr>
            <a:srgbClr val="A4A3A4"/>
          </p15:clr>
        </p15:guide>
        <p15:guide id="4" pos="15591" userDrawn="1">
          <p15:clr>
            <a:srgbClr val="A4A3A4"/>
          </p15:clr>
        </p15:guide>
        <p15:guide id="5" orient="horz" pos="17894">
          <p15:clr>
            <a:srgbClr val="A4A3A4"/>
          </p15:clr>
        </p15:guide>
        <p15:guide id="6" pos="10047" userDrawn="1">
          <p15:clr>
            <a:srgbClr val="A4A3A4"/>
          </p15:clr>
        </p15:guide>
        <p15:guide id="7" pos="2451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E4E6CF"/>
    <a:srgbClr val="CC0099"/>
    <a:srgbClr val="E4E6CE"/>
    <a:srgbClr val="CFA865"/>
    <a:srgbClr val="C6D9C3"/>
    <a:srgbClr val="0432FF"/>
    <a:srgbClr val="A66BD3"/>
    <a:srgbClr val="FF00FF"/>
    <a:srgbClr val="EF1F1D"/>
    <a:srgbClr val="16931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8025" autoAdjust="0"/>
    <p:restoredTop sz="99446" autoAdjust="0"/>
  </p:normalViewPr>
  <p:slideViewPr>
    <p:cSldViewPr snapToGrid="0" showGuides="1">
      <p:cViewPr>
        <p:scale>
          <a:sx n="114" d="100"/>
          <a:sy n="114" d="100"/>
        </p:scale>
        <p:origin x="-12176" y="-12368"/>
      </p:cViewPr>
      <p:guideLst>
        <p:guide orient="horz" pos="11453"/>
        <p:guide pos="6903"/>
        <p:guide orient="horz" pos="3677"/>
        <p:guide pos="15591"/>
        <p:guide orient="horz" pos="17894"/>
        <p:guide pos="10047"/>
        <p:guide pos="24516"/>
      </p:guideLst>
    </p:cSldViewPr>
  </p:slideViewPr>
  <p:outlineViewPr>
    <p:cViewPr>
      <p:scale>
        <a:sx n="33" d="100"/>
        <a:sy n="33" d="100"/>
      </p:scale>
      <p:origin x="288" y="0"/>
    </p:cViewPr>
  </p:outlineViewPr>
  <p:notesTextViewPr>
    <p:cViewPr>
      <p:scale>
        <a:sx n="33" d="100"/>
        <a:sy n="33"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handoutMaster" Target="handoutMasters/handout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18346738" cy="1490663"/>
          </a:xfrm>
          <a:prstGeom prst="rect">
            <a:avLst/>
          </a:prstGeom>
          <a:noFill/>
          <a:ln w="9525">
            <a:noFill/>
            <a:miter lim="800000"/>
            <a:headEnd/>
            <a:tailEnd/>
          </a:ln>
          <a:effectLst/>
        </p:spPr>
        <p:txBody>
          <a:bodyPr vert="horz" wrap="square" lIns="406003" tIns="203001" rIns="406003" bIns="203001" numCol="1" anchor="t" anchorCtr="0" compatLnSpc="1">
            <a:prstTxWarp prst="textNoShape">
              <a:avLst/>
            </a:prstTxWarp>
          </a:bodyPr>
          <a:lstStyle>
            <a:lvl1pPr defTabSz="4059238" eaLnBrk="0" hangingPunct="0">
              <a:defRPr sz="5300">
                <a:latin typeface="Times" pitchFamily="-111" charset="0"/>
                <a:ea typeface="ＭＳ Ｐゴシック" pitchFamily="-111" charset="-128"/>
                <a:cs typeface="ＭＳ Ｐゴシック" pitchFamily="-111" charset="-128"/>
              </a:defRPr>
            </a:lvl1pPr>
          </a:lstStyle>
          <a:p>
            <a:pPr>
              <a:defRPr/>
            </a:pPr>
            <a:endParaRPr lang="en-US"/>
          </a:p>
        </p:txBody>
      </p:sp>
      <p:sp>
        <p:nvSpPr>
          <p:cNvPr id="11267" name="Rectangle 3"/>
          <p:cNvSpPr>
            <a:spLocks noGrp="1" noChangeArrowheads="1"/>
          </p:cNvSpPr>
          <p:nvPr>
            <p:ph type="dt" sz="quarter" idx="1"/>
          </p:nvPr>
        </p:nvSpPr>
        <p:spPr bwMode="auto">
          <a:xfrm>
            <a:off x="23972838" y="0"/>
            <a:ext cx="18346737" cy="1490663"/>
          </a:xfrm>
          <a:prstGeom prst="rect">
            <a:avLst/>
          </a:prstGeom>
          <a:noFill/>
          <a:ln w="9525">
            <a:noFill/>
            <a:miter lim="800000"/>
            <a:headEnd/>
            <a:tailEnd/>
          </a:ln>
          <a:effectLst/>
        </p:spPr>
        <p:txBody>
          <a:bodyPr vert="horz" wrap="square" lIns="406003" tIns="203001" rIns="406003" bIns="203001" numCol="1" anchor="t" anchorCtr="0" compatLnSpc="1">
            <a:prstTxWarp prst="textNoShape">
              <a:avLst/>
            </a:prstTxWarp>
          </a:bodyPr>
          <a:lstStyle>
            <a:lvl1pPr algn="r" defTabSz="4059238" eaLnBrk="0" hangingPunct="0">
              <a:defRPr sz="5300">
                <a:latin typeface="Times" pitchFamily="-111" charset="0"/>
                <a:ea typeface="ＭＳ Ｐゴシック" pitchFamily="-111" charset="-128"/>
                <a:cs typeface="ＭＳ Ｐゴシック" pitchFamily="-111" charset="-128"/>
              </a:defRPr>
            </a:lvl1pPr>
          </a:lstStyle>
          <a:p>
            <a:pPr>
              <a:defRPr/>
            </a:pPr>
            <a:endParaRPr lang="en-US"/>
          </a:p>
        </p:txBody>
      </p:sp>
      <p:sp>
        <p:nvSpPr>
          <p:cNvPr id="11268" name="Rectangle 4"/>
          <p:cNvSpPr>
            <a:spLocks noGrp="1" noChangeArrowheads="1"/>
          </p:cNvSpPr>
          <p:nvPr>
            <p:ph type="ftr" sz="quarter" idx="2"/>
          </p:nvPr>
        </p:nvSpPr>
        <p:spPr bwMode="auto">
          <a:xfrm>
            <a:off x="0" y="28311475"/>
            <a:ext cx="18346738" cy="1489075"/>
          </a:xfrm>
          <a:prstGeom prst="rect">
            <a:avLst/>
          </a:prstGeom>
          <a:noFill/>
          <a:ln w="9525">
            <a:noFill/>
            <a:miter lim="800000"/>
            <a:headEnd/>
            <a:tailEnd/>
          </a:ln>
          <a:effectLst/>
        </p:spPr>
        <p:txBody>
          <a:bodyPr vert="horz" wrap="square" lIns="406003" tIns="203001" rIns="406003" bIns="203001" numCol="1" anchor="b" anchorCtr="0" compatLnSpc="1">
            <a:prstTxWarp prst="textNoShape">
              <a:avLst/>
            </a:prstTxWarp>
          </a:bodyPr>
          <a:lstStyle>
            <a:lvl1pPr defTabSz="4059238" eaLnBrk="0" hangingPunct="0">
              <a:defRPr sz="5300">
                <a:latin typeface="Times" pitchFamily="-111" charset="0"/>
                <a:ea typeface="ＭＳ Ｐゴシック" pitchFamily="-111" charset="-128"/>
                <a:cs typeface="ＭＳ Ｐゴシック" pitchFamily="-111" charset="-128"/>
              </a:defRPr>
            </a:lvl1pPr>
          </a:lstStyle>
          <a:p>
            <a:pPr>
              <a:defRPr/>
            </a:pPr>
            <a:endParaRPr lang="en-US"/>
          </a:p>
        </p:txBody>
      </p:sp>
      <p:sp>
        <p:nvSpPr>
          <p:cNvPr id="11269" name="Rectangle 5"/>
          <p:cNvSpPr>
            <a:spLocks noGrp="1" noChangeArrowheads="1"/>
          </p:cNvSpPr>
          <p:nvPr>
            <p:ph type="sldNum" sz="quarter" idx="3"/>
          </p:nvPr>
        </p:nvSpPr>
        <p:spPr bwMode="auto">
          <a:xfrm>
            <a:off x="23972838" y="28311475"/>
            <a:ext cx="18346737" cy="1489075"/>
          </a:xfrm>
          <a:prstGeom prst="rect">
            <a:avLst/>
          </a:prstGeom>
          <a:noFill/>
          <a:ln w="9525">
            <a:noFill/>
            <a:miter lim="800000"/>
            <a:headEnd/>
            <a:tailEnd/>
          </a:ln>
          <a:effectLst/>
        </p:spPr>
        <p:txBody>
          <a:bodyPr vert="horz" wrap="square" lIns="406003" tIns="203001" rIns="406003" bIns="203001" numCol="1" anchor="b" anchorCtr="0" compatLnSpc="1">
            <a:prstTxWarp prst="textNoShape">
              <a:avLst/>
            </a:prstTxWarp>
          </a:bodyPr>
          <a:lstStyle>
            <a:lvl1pPr algn="r" defTabSz="4059238" eaLnBrk="0" hangingPunct="0">
              <a:defRPr sz="5300"/>
            </a:lvl1pPr>
          </a:lstStyle>
          <a:p>
            <a:pPr>
              <a:defRPr/>
            </a:pPr>
            <a:fld id="{D94D2279-AEF9-3645-9F07-BD11B0C87975}" type="slidenum">
              <a:rPr lang="en-US"/>
              <a:pPr>
                <a:defRPr/>
              </a:pPr>
              <a:t>‹#›</a:t>
            </a:fld>
            <a:endParaRPr lang="en-US"/>
          </a:p>
        </p:txBody>
      </p:sp>
    </p:spTree>
    <p:extLst>
      <p:ext uri="{BB962C8B-B14F-4D97-AF65-F5344CB8AC3E}">
        <p14:creationId xmlns:p14="http://schemas.microsoft.com/office/powerpoint/2010/main" val="273137188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09925" y="9402792"/>
            <a:ext cx="36374388" cy="6487210"/>
          </a:xfrm>
        </p:spPr>
        <p:txBody>
          <a:bodyPr/>
          <a:lstStyle/>
          <a:p>
            <a:r>
              <a:rPr lang="en-US" smtClean="0"/>
              <a:t>Click to edit Master title style</a:t>
            </a:r>
            <a:endParaRPr lang="en-US"/>
          </a:p>
        </p:txBody>
      </p:sp>
      <p:sp>
        <p:nvSpPr>
          <p:cNvPr id="3" name="Subtitle 2"/>
          <p:cNvSpPr>
            <a:spLocks noGrp="1"/>
          </p:cNvSpPr>
          <p:nvPr>
            <p:ph type="subTitle" idx="1"/>
          </p:nvPr>
        </p:nvSpPr>
        <p:spPr>
          <a:xfrm>
            <a:off x="6419850" y="17151138"/>
            <a:ext cx="29954538" cy="7735607"/>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4E88E35-6ED0-0A4E-B1B0-7707038F448C}" type="slidenum">
              <a:rPr lang="en-US"/>
              <a:pPr>
                <a:defRPr/>
              </a:pPr>
              <a:t>‹#›</a:t>
            </a:fld>
            <a:endParaRPr lang="en-US"/>
          </a:p>
        </p:txBody>
      </p:sp>
    </p:spTree>
    <p:extLst>
      <p:ext uri="{BB962C8B-B14F-4D97-AF65-F5344CB8AC3E}">
        <p14:creationId xmlns:p14="http://schemas.microsoft.com/office/powerpoint/2010/main" val="12332522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6C6A7B0-28DE-1E48-9FA4-F395120F3E44}" type="slidenum">
              <a:rPr lang="en-US"/>
              <a:pPr>
                <a:defRPr/>
              </a:pPr>
              <a:t>‹#›</a:t>
            </a:fld>
            <a:endParaRPr lang="en-US"/>
          </a:p>
        </p:txBody>
      </p:sp>
    </p:spTree>
    <p:extLst>
      <p:ext uri="{BB962C8B-B14F-4D97-AF65-F5344CB8AC3E}">
        <p14:creationId xmlns:p14="http://schemas.microsoft.com/office/powerpoint/2010/main" val="2258901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491113" y="2691062"/>
            <a:ext cx="9093200" cy="2421318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09925" y="2691062"/>
            <a:ext cx="27128788" cy="2421318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EDA4A56-65DF-B940-9156-7FF541DD48B1}" type="slidenum">
              <a:rPr lang="en-US"/>
              <a:pPr>
                <a:defRPr/>
              </a:pPr>
              <a:t>‹#›</a:t>
            </a:fld>
            <a:endParaRPr lang="en-US"/>
          </a:p>
        </p:txBody>
      </p:sp>
    </p:spTree>
    <p:extLst>
      <p:ext uri="{BB962C8B-B14F-4D97-AF65-F5344CB8AC3E}">
        <p14:creationId xmlns:p14="http://schemas.microsoft.com/office/powerpoint/2010/main" val="3781985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4AAA7D4-8D48-5B47-959F-5B0E4CAF1377}" type="slidenum">
              <a:rPr lang="en-US"/>
              <a:pPr>
                <a:defRPr/>
              </a:pPr>
              <a:t>‹#›</a:t>
            </a:fld>
            <a:endParaRPr lang="en-US"/>
          </a:p>
        </p:txBody>
      </p:sp>
    </p:spTree>
    <p:extLst>
      <p:ext uri="{BB962C8B-B14F-4D97-AF65-F5344CB8AC3E}">
        <p14:creationId xmlns:p14="http://schemas.microsoft.com/office/powerpoint/2010/main" val="1505769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79789" y="19448890"/>
            <a:ext cx="36375975" cy="6012691"/>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379789" y="12827924"/>
            <a:ext cx="36375975" cy="6620966"/>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A331F0-1518-2E4A-859F-4F4117391FC4}" type="slidenum">
              <a:rPr lang="en-US"/>
              <a:pPr>
                <a:defRPr/>
              </a:pPr>
              <a:t>‹#›</a:t>
            </a:fld>
            <a:endParaRPr lang="en-US"/>
          </a:p>
        </p:txBody>
      </p:sp>
    </p:spTree>
    <p:extLst>
      <p:ext uri="{BB962C8B-B14F-4D97-AF65-F5344CB8AC3E}">
        <p14:creationId xmlns:p14="http://schemas.microsoft.com/office/powerpoint/2010/main" val="3882651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209925" y="8743562"/>
            <a:ext cx="18110200" cy="1816068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1472525" y="8743562"/>
            <a:ext cx="18111788" cy="1816068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A9EA42F-A820-794E-928F-A0013FCEDD72}" type="slidenum">
              <a:rPr lang="en-US"/>
              <a:pPr>
                <a:defRPr/>
              </a:pPr>
              <a:t>‹#›</a:t>
            </a:fld>
            <a:endParaRPr lang="en-US"/>
          </a:p>
        </p:txBody>
      </p:sp>
    </p:spTree>
    <p:extLst>
      <p:ext uri="{BB962C8B-B14F-4D97-AF65-F5344CB8AC3E}">
        <p14:creationId xmlns:p14="http://schemas.microsoft.com/office/powerpoint/2010/main" val="1982598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39950" y="1211774"/>
            <a:ext cx="38514338" cy="5044546"/>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39951" y="6775425"/>
            <a:ext cx="18908713" cy="2823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39951" y="9598650"/>
            <a:ext cx="18908713" cy="1743935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1739226" y="6775425"/>
            <a:ext cx="18915063" cy="2823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1739226" y="9598650"/>
            <a:ext cx="18915063" cy="1743935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2CCB7DD-85FC-9A43-B5A9-37B4BC5E079A}" type="slidenum">
              <a:rPr lang="en-US"/>
              <a:pPr>
                <a:defRPr/>
              </a:pPr>
              <a:t>‹#›</a:t>
            </a:fld>
            <a:endParaRPr lang="en-US"/>
          </a:p>
        </p:txBody>
      </p:sp>
    </p:spTree>
    <p:extLst>
      <p:ext uri="{BB962C8B-B14F-4D97-AF65-F5344CB8AC3E}">
        <p14:creationId xmlns:p14="http://schemas.microsoft.com/office/powerpoint/2010/main" val="2784258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26A61CF-3296-5440-84C9-CFB0F840581A}" type="slidenum">
              <a:rPr lang="en-US"/>
              <a:pPr>
                <a:defRPr/>
              </a:pPr>
              <a:t>‹#›</a:t>
            </a:fld>
            <a:endParaRPr lang="en-US"/>
          </a:p>
        </p:txBody>
      </p:sp>
    </p:spTree>
    <p:extLst>
      <p:ext uri="{BB962C8B-B14F-4D97-AF65-F5344CB8AC3E}">
        <p14:creationId xmlns:p14="http://schemas.microsoft.com/office/powerpoint/2010/main" val="3540671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F98FCB3-99BF-BE43-96F4-C9F0C1765016}" type="slidenum">
              <a:rPr lang="en-US"/>
              <a:pPr>
                <a:defRPr/>
              </a:pPr>
              <a:t>‹#›</a:t>
            </a:fld>
            <a:endParaRPr lang="en-US"/>
          </a:p>
        </p:txBody>
      </p:sp>
    </p:spTree>
    <p:extLst>
      <p:ext uri="{BB962C8B-B14F-4D97-AF65-F5344CB8AC3E}">
        <p14:creationId xmlns:p14="http://schemas.microsoft.com/office/powerpoint/2010/main" val="2735478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39950" y="1205405"/>
            <a:ext cx="14079538" cy="512894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6730664" y="1205405"/>
            <a:ext cx="23923625" cy="2583259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39950" y="6334345"/>
            <a:ext cx="14079538" cy="2070365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FC06797-2052-2742-BDCA-E2A82E895F4F}" type="slidenum">
              <a:rPr lang="en-US"/>
              <a:pPr>
                <a:defRPr/>
              </a:pPr>
              <a:t>‹#›</a:t>
            </a:fld>
            <a:endParaRPr lang="en-US"/>
          </a:p>
        </p:txBody>
      </p:sp>
    </p:spTree>
    <p:extLst>
      <p:ext uri="{BB962C8B-B14F-4D97-AF65-F5344CB8AC3E}">
        <p14:creationId xmlns:p14="http://schemas.microsoft.com/office/powerpoint/2010/main" val="2039516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8351" y="21187730"/>
            <a:ext cx="25676225" cy="249998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388351" y="2703800"/>
            <a:ext cx="25676225" cy="1816068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8388351" y="23687710"/>
            <a:ext cx="25676225" cy="35525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CA9D2D-ACA4-2547-A986-24CFF3F7C68B}" type="slidenum">
              <a:rPr lang="en-US"/>
              <a:pPr>
                <a:defRPr/>
              </a:pPr>
              <a:t>‹#›</a:t>
            </a:fld>
            <a:endParaRPr lang="en-US"/>
          </a:p>
        </p:txBody>
      </p:sp>
    </p:spTree>
    <p:extLst>
      <p:ext uri="{BB962C8B-B14F-4D97-AF65-F5344CB8AC3E}">
        <p14:creationId xmlns:p14="http://schemas.microsoft.com/office/powerpoint/2010/main" val="7028724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96ADB4"/>
            </a:gs>
            <a:gs pos="100000">
              <a:srgbClr val="96B991"/>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9925" y="2690813"/>
            <a:ext cx="36374388"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416884" tIns="208442" rIns="416884" bIns="208442"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209925" y="8743950"/>
            <a:ext cx="36374388" cy="1816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416884" tIns="208442" rIns="416884" bIns="208442"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3209925" y="27576463"/>
            <a:ext cx="8915400" cy="2019300"/>
          </a:xfrm>
          <a:prstGeom prst="rect">
            <a:avLst/>
          </a:prstGeom>
          <a:noFill/>
          <a:ln w="9525">
            <a:noFill/>
            <a:miter lim="800000"/>
            <a:headEnd/>
            <a:tailEnd/>
          </a:ln>
          <a:effectLst/>
        </p:spPr>
        <p:txBody>
          <a:bodyPr vert="horz" wrap="square" lIns="416884" tIns="208442" rIns="416884" bIns="208442" numCol="1" anchor="t" anchorCtr="0" compatLnSpc="1">
            <a:prstTxWarp prst="textNoShape">
              <a:avLst/>
            </a:prstTxWarp>
          </a:bodyPr>
          <a:lstStyle>
            <a:lvl1pPr eaLnBrk="0" hangingPunct="0">
              <a:defRPr sz="6500">
                <a:latin typeface="Times" pitchFamily="-111" charset="0"/>
                <a:ea typeface="ＭＳ Ｐゴシック" pitchFamily="-111" charset="-128"/>
                <a:cs typeface="ＭＳ Ｐゴシック" pitchFamily="-111" charset="-128"/>
              </a:defRPr>
            </a:lvl1pPr>
          </a:lstStyle>
          <a:p>
            <a:pPr>
              <a:defRPr/>
            </a:pPr>
            <a:endParaRPr lang="en-US"/>
          </a:p>
        </p:txBody>
      </p:sp>
      <p:sp>
        <p:nvSpPr>
          <p:cNvPr id="1029" name="Rectangle 5"/>
          <p:cNvSpPr>
            <a:spLocks noGrp="1" noChangeArrowheads="1"/>
          </p:cNvSpPr>
          <p:nvPr>
            <p:ph type="ftr" sz="quarter" idx="3"/>
          </p:nvPr>
        </p:nvSpPr>
        <p:spPr bwMode="auto">
          <a:xfrm>
            <a:off x="14620875" y="27576463"/>
            <a:ext cx="13552488" cy="2019300"/>
          </a:xfrm>
          <a:prstGeom prst="rect">
            <a:avLst/>
          </a:prstGeom>
          <a:noFill/>
          <a:ln w="9525">
            <a:noFill/>
            <a:miter lim="800000"/>
            <a:headEnd/>
            <a:tailEnd/>
          </a:ln>
          <a:effectLst/>
        </p:spPr>
        <p:txBody>
          <a:bodyPr vert="horz" wrap="square" lIns="416884" tIns="208442" rIns="416884" bIns="208442" numCol="1" anchor="t" anchorCtr="0" compatLnSpc="1">
            <a:prstTxWarp prst="textNoShape">
              <a:avLst/>
            </a:prstTxWarp>
          </a:bodyPr>
          <a:lstStyle>
            <a:lvl1pPr algn="ctr" eaLnBrk="0" hangingPunct="0">
              <a:defRPr sz="6500">
                <a:latin typeface="Times" pitchFamily="-111" charset="0"/>
                <a:ea typeface="ＭＳ Ｐゴシック" pitchFamily="-111" charset="-128"/>
                <a:cs typeface="ＭＳ Ｐゴシック" pitchFamily="-111" charset="-128"/>
              </a:defRPr>
            </a:lvl1pPr>
          </a:lstStyle>
          <a:p>
            <a:pPr>
              <a:defRPr/>
            </a:pPr>
            <a:endParaRPr lang="en-US"/>
          </a:p>
        </p:txBody>
      </p:sp>
      <p:sp>
        <p:nvSpPr>
          <p:cNvPr id="1030" name="Rectangle 6"/>
          <p:cNvSpPr>
            <a:spLocks noGrp="1" noChangeArrowheads="1"/>
          </p:cNvSpPr>
          <p:nvPr>
            <p:ph type="sldNum" sz="quarter" idx="4"/>
          </p:nvPr>
        </p:nvSpPr>
        <p:spPr bwMode="auto">
          <a:xfrm>
            <a:off x="30668913" y="27576463"/>
            <a:ext cx="8915400" cy="2019300"/>
          </a:xfrm>
          <a:prstGeom prst="rect">
            <a:avLst/>
          </a:prstGeom>
          <a:noFill/>
          <a:ln w="9525">
            <a:noFill/>
            <a:miter lim="800000"/>
            <a:headEnd/>
            <a:tailEnd/>
          </a:ln>
          <a:effectLst/>
        </p:spPr>
        <p:txBody>
          <a:bodyPr vert="horz" wrap="square" lIns="416884" tIns="208442" rIns="416884" bIns="208442" numCol="1" anchor="t" anchorCtr="0" compatLnSpc="1">
            <a:prstTxWarp prst="textNoShape">
              <a:avLst/>
            </a:prstTxWarp>
          </a:bodyPr>
          <a:lstStyle>
            <a:lvl1pPr algn="r" eaLnBrk="0" hangingPunct="0">
              <a:defRPr sz="6500"/>
            </a:lvl1pPr>
          </a:lstStyle>
          <a:p>
            <a:pPr>
              <a:defRPr/>
            </a:pPr>
            <a:fld id="{5B906121-40B6-A541-A5EA-A48B6444F2A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67188" rtl="0" eaLnBrk="0" fontAlgn="base" hangingPunct="0">
        <a:spcBef>
          <a:spcPct val="0"/>
        </a:spcBef>
        <a:spcAft>
          <a:spcPct val="0"/>
        </a:spcAft>
        <a:defRPr sz="20000">
          <a:solidFill>
            <a:schemeClr val="tx2"/>
          </a:solidFill>
          <a:latin typeface="+mj-lt"/>
          <a:ea typeface="ＭＳ Ｐゴシック" pitchFamily="-108" charset="-128"/>
          <a:cs typeface="ＭＳ Ｐゴシック" pitchFamily="-108" charset="-128"/>
        </a:defRPr>
      </a:lvl1pPr>
      <a:lvl2pPr algn="ctr" defTabSz="4167188" rtl="0" eaLnBrk="0" fontAlgn="base" hangingPunct="0">
        <a:spcBef>
          <a:spcPct val="0"/>
        </a:spcBef>
        <a:spcAft>
          <a:spcPct val="0"/>
        </a:spcAft>
        <a:defRPr sz="20000">
          <a:solidFill>
            <a:schemeClr val="tx2"/>
          </a:solidFill>
          <a:latin typeface="Times" pitchFamily="-108" charset="0"/>
          <a:ea typeface="ＭＳ Ｐゴシック" pitchFamily="-108" charset="-128"/>
          <a:cs typeface="ＭＳ Ｐゴシック" pitchFamily="-108" charset="-128"/>
        </a:defRPr>
      </a:lvl2pPr>
      <a:lvl3pPr algn="ctr" defTabSz="4167188" rtl="0" eaLnBrk="0" fontAlgn="base" hangingPunct="0">
        <a:spcBef>
          <a:spcPct val="0"/>
        </a:spcBef>
        <a:spcAft>
          <a:spcPct val="0"/>
        </a:spcAft>
        <a:defRPr sz="20000">
          <a:solidFill>
            <a:schemeClr val="tx2"/>
          </a:solidFill>
          <a:latin typeface="Times" pitchFamily="-108" charset="0"/>
          <a:ea typeface="ＭＳ Ｐゴシック" pitchFamily="-108" charset="-128"/>
          <a:cs typeface="ＭＳ Ｐゴシック" pitchFamily="-108" charset="-128"/>
        </a:defRPr>
      </a:lvl3pPr>
      <a:lvl4pPr algn="ctr" defTabSz="4167188" rtl="0" eaLnBrk="0" fontAlgn="base" hangingPunct="0">
        <a:spcBef>
          <a:spcPct val="0"/>
        </a:spcBef>
        <a:spcAft>
          <a:spcPct val="0"/>
        </a:spcAft>
        <a:defRPr sz="20000">
          <a:solidFill>
            <a:schemeClr val="tx2"/>
          </a:solidFill>
          <a:latin typeface="Times" pitchFamily="-108" charset="0"/>
          <a:ea typeface="ＭＳ Ｐゴシック" pitchFamily="-108" charset="-128"/>
          <a:cs typeface="ＭＳ Ｐゴシック" pitchFamily="-108" charset="-128"/>
        </a:defRPr>
      </a:lvl4pPr>
      <a:lvl5pPr algn="ctr" defTabSz="4167188" rtl="0" eaLnBrk="0" fontAlgn="base" hangingPunct="0">
        <a:spcBef>
          <a:spcPct val="0"/>
        </a:spcBef>
        <a:spcAft>
          <a:spcPct val="0"/>
        </a:spcAft>
        <a:defRPr sz="20000">
          <a:solidFill>
            <a:schemeClr val="tx2"/>
          </a:solidFill>
          <a:latin typeface="Times" pitchFamily="-108" charset="0"/>
          <a:ea typeface="ＭＳ Ｐゴシック" pitchFamily="-108" charset="-128"/>
          <a:cs typeface="ＭＳ Ｐゴシック" pitchFamily="-108" charset="-128"/>
        </a:defRPr>
      </a:lvl5pPr>
      <a:lvl6pPr marL="457200" algn="ctr" defTabSz="4167188" rtl="0" fontAlgn="base">
        <a:spcBef>
          <a:spcPct val="0"/>
        </a:spcBef>
        <a:spcAft>
          <a:spcPct val="0"/>
        </a:spcAft>
        <a:defRPr sz="20000">
          <a:solidFill>
            <a:schemeClr val="tx2"/>
          </a:solidFill>
          <a:latin typeface="Times" pitchFamily="-108" charset="0"/>
        </a:defRPr>
      </a:lvl6pPr>
      <a:lvl7pPr marL="914400" algn="ctr" defTabSz="4167188" rtl="0" fontAlgn="base">
        <a:spcBef>
          <a:spcPct val="0"/>
        </a:spcBef>
        <a:spcAft>
          <a:spcPct val="0"/>
        </a:spcAft>
        <a:defRPr sz="20000">
          <a:solidFill>
            <a:schemeClr val="tx2"/>
          </a:solidFill>
          <a:latin typeface="Times" pitchFamily="-108" charset="0"/>
        </a:defRPr>
      </a:lvl7pPr>
      <a:lvl8pPr marL="1371600" algn="ctr" defTabSz="4167188" rtl="0" fontAlgn="base">
        <a:spcBef>
          <a:spcPct val="0"/>
        </a:spcBef>
        <a:spcAft>
          <a:spcPct val="0"/>
        </a:spcAft>
        <a:defRPr sz="20000">
          <a:solidFill>
            <a:schemeClr val="tx2"/>
          </a:solidFill>
          <a:latin typeface="Times" pitchFamily="-108" charset="0"/>
        </a:defRPr>
      </a:lvl8pPr>
      <a:lvl9pPr marL="1828800" algn="ctr" defTabSz="4167188" rtl="0" fontAlgn="base">
        <a:spcBef>
          <a:spcPct val="0"/>
        </a:spcBef>
        <a:spcAft>
          <a:spcPct val="0"/>
        </a:spcAft>
        <a:defRPr sz="20000">
          <a:solidFill>
            <a:schemeClr val="tx2"/>
          </a:solidFill>
          <a:latin typeface="Times" pitchFamily="-108" charset="0"/>
        </a:defRPr>
      </a:lvl9pPr>
    </p:titleStyle>
    <p:bodyStyle>
      <a:lvl1pPr marL="1562100" indent="-1562100" algn="l" defTabSz="4167188" rtl="0" eaLnBrk="0" fontAlgn="base" hangingPunct="0">
        <a:spcBef>
          <a:spcPct val="20000"/>
        </a:spcBef>
        <a:spcAft>
          <a:spcPct val="0"/>
        </a:spcAft>
        <a:buChar char="•"/>
        <a:defRPr sz="14800">
          <a:solidFill>
            <a:schemeClr val="tx1"/>
          </a:solidFill>
          <a:latin typeface="+mn-lt"/>
          <a:ea typeface="ＭＳ Ｐゴシック" pitchFamily="-108" charset="-128"/>
          <a:cs typeface="ＭＳ Ｐゴシック" pitchFamily="-108" charset="-128"/>
        </a:defRPr>
      </a:lvl1pPr>
      <a:lvl2pPr marL="3386138" indent="-1298575" algn="l" defTabSz="4167188" rtl="0" eaLnBrk="0" fontAlgn="base" hangingPunct="0">
        <a:spcBef>
          <a:spcPct val="20000"/>
        </a:spcBef>
        <a:spcAft>
          <a:spcPct val="0"/>
        </a:spcAft>
        <a:buChar char="–"/>
        <a:defRPr sz="12600">
          <a:solidFill>
            <a:schemeClr val="tx1"/>
          </a:solidFill>
          <a:latin typeface="+mn-lt"/>
          <a:ea typeface="ＭＳ Ｐゴシック" pitchFamily="-108" charset="-128"/>
        </a:defRPr>
      </a:lvl2pPr>
      <a:lvl3pPr marL="5210175" indent="-1042988" algn="l" defTabSz="4167188" rtl="0" eaLnBrk="0" fontAlgn="base" hangingPunct="0">
        <a:spcBef>
          <a:spcPct val="20000"/>
        </a:spcBef>
        <a:spcAft>
          <a:spcPct val="0"/>
        </a:spcAft>
        <a:buChar char="•"/>
        <a:defRPr sz="10900">
          <a:solidFill>
            <a:schemeClr val="tx1"/>
          </a:solidFill>
          <a:latin typeface="+mn-lt"/>
          <a:ea typeface="ＭＳ Ｐゴシック" pitchFamily="-108" charset="-128"/>
        </a:defRPr>
      </a:lvl3pPr>
      <a:lvl4pPr marL="7296150" indent="-1042988" algn="l" defTabSz="4167188" rtl="0" eaLnBrk="0" fontAlgn="base" hangingPunct="0">
        <a:spcBef>
          <a:spcPct val="20000"/>
        </a:spcBef>
        <a:spcAft>
          <a:spcPct val="0"/>
        </a:spcAft>
        <a:buChar char="–"/>
        <a:defRPr sz="9100">
          <a:solidFill>
            <a:schemeClr val="tx1"/>
          </a:solidFill>
          <a:latin typeface="+mn-lt"/>
          <a:ea typeface="ＭＳ Ｐゴシック" pitchFamily="-108" charset="-128"/>
        </a:defRPr>
      </a:lvl4pPr>
      <a:lvl5pPr marL="9377363" indent="-1036638" algn="l" defTabSz="4167188" rtl="0" eaLnBrk="0" fontAlgn="base" hangingPunct="0">
        <a:spcBef>
          <a:spcPct val="20000"/>
        </a:spcBef>
        <a:spcAft>
          <a:spcPct val="0"/>
        </a:spcAft>
        <a:buChar char="»"/>
        <a:defRPr sz="9100">
          <a:solidFill>
            <a:schemeClr val="tx1"/>
          </a:solidFill>
          <a:latin typeface="+mn-lt"/>
          <a:ea typeface="ＭＳ Ｐゴシック" pitchFamily="-108" charset="-128"/>
        </a:defRPr>
      </a:lvl5pPr>
      <a:lvl6pPr marL="9834563" indent="-1036638" algn="l" defTabSz="4167188" rtl="0" fontAlgn="base">
        <a:spcBef>
          <a:spcPct val="20000"/>
        </a:spcBef>
        <a:spcAft>
          <a:spcPct val="0"/>
        </a:spcAft>
        <a:buChar char="»"/>
        <a:defRPr sz="9100">
          <a:solidFill>
            <a:schemeClr val="tx1"/>
          </a:solidFill>
          <a:latin typeface="+mn-lt"/>
          <a:ea typeface="ＭＳ Ｐゴシック" pitchFamily="-108" charset="-128"/>
        </a:defRPr>
      </a:lvl6pPr>
      <a:lvl7pPr marL="10291763" indent="-1036638" algn="l" defTabSz="4167188" rtl="0" fontAlgn="base">
        <a:spcBef>
          <a:spcPct val="20000"/>
        </a:spcBef>
        <a:spcAft>
          <a:spcPct val="0"/>
        </a:spcAft>
        <a:buChar char="»"/>
        <a:defRPr sz="9100">
          <a:solidFill>
            <a:schemeClr val="tx1"/>
          </a:solidFill>
          <a:latin typeface="+mn-lt"/>
          <a:ea typeface="ＭＳ Ｐゴシック" pitchFamily="-108" charset="-128"/>
        </a:defRPr>
      </a:lvl7pPr>
      <a:lvl8pPr marL="10748963" indent="-1036638" algn="l" defTabSz="4167188" rtl="0" fontAlgn="base">
        <a:spcBef>
          <a:spcPct val="20000"/>
        </a:spcBef>
        <a:spcAft>
          <a:spcPct val="0"/>
        </a:spcAft>
        <a:buChar char="»"/>
        <a:defRPr sz="9100">
          <a:solidFill>
            <a:schemeClr val="tx1"/>
          </a:solidFill>
          <a:latin typeface="+mn-lt"/>
          <a:ea typeface="ＭＳ Ｐゴシック" pitchFamily="-108" charset="-128"/>
        </a:defRPr>
      </a:lvl8pPr>
      <a:lvl9pPr marL="11206163" indent="-1036638" algn="l" defTabSz="4167188" rtl="0" fontAlgn="base">
        <a:spcBef>
          <a:spcPct val="20000"/>
        </a:spcBef>
        <a:spcAft>
          <a:spcPct val="0"/>
        </a:spcAft>
        <a:buChar char="»"/>
        <a:defRPr sz="9100">
          <a:solidFill>
            <a:schemeClr val="tx1"/>
          </a:solidFill>
          <a:latin typeface="+mn-lt"/>
          <a:ea typeface="ＭＳ Ｐゴシック" pitchFamily="-108"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5.jpeg"/><Relationship Id="rId20" Type="http://schemas.openxmlformats.org/officeDocument/2006/relationships/image" Target="../media/image16.png"/><Relationship Id="rId21" Type="http://schemas.openxmlformats.org/officeDocument/2006/relationships/image" Target="../media/image17.png"/><Relationship Id="rId22" Type="http://schemas.openxmlformats.org/officeDocument/2006/relationships/image" Target="../media/image18.png"/><Relationship Id="rId23" Type="http://schemas.openxmlformats.org/officeDocument/2006/relationships/image" Target="../media/image19.emf"/><Relationship Id="rId24" Type="http://schemas.openxmlformats.org/officeDocument/2006/relationships/image" Target="../media/image20.png"/><Relationship Id="rId25" Type="http://schemas.openxmlformats.org/officeDocument/2006/relationships/image" Target="../media/image21.png"/><Relationship Id="rId26" Type="http://schemas.openxmlformats.org/officeDocument/2006/relationships/image" Target="../media/image22.jpeg"/><Relationship Id="rId27" Type="http://schemas.microsoft.com/office/2007/relationships/hdphoto" Target="../media/hdphoto1.wdp"/><Relationship Id="rId28" Type="http://schemas.openxmlformats.org/officeDocument/2006/relationships/image" Target="../media/image23.png"/><Relationship Id="rId29" Type="http://schemas.openxmlformats.org/officeDocument/2006/relationships/image" Target="../media/image24.png"/><Relationship Id="rId30" Type="http://schemas.openxmlformats.org/officeDocument/2006/relationships/image" Target="../media/image25.emf"/><Relationship Id="rId31" Type="http://schemas.openxmlformats.org/officeDocument/2006/relationships/image" Target="../media/image26.emf"/><Relationship Id="rId32" Type="http://schemas.openxmlformats.org/officeDocument/2006/relationships/image" Target="../media/image27.emf"/><Relationship Id="rId10" Type="http://schemas.openxmlformats.org/officeDocument/2006/relationships/image" Target="../media/image6.tiff"/><Relationship Id="rId11" Type="http://schemas.openxmlformats.org/officeDocument/2006/relationships/image" Target="../media/image7.tiff"/><Relationship Id="rId12" Type="http://schemas.openxmlformats.org/officeDocument/2006/relationships/image" Target="../media/image8.tiff"/><Relationship Id="rId13" Type="http://schemas.openxmlformats.org/officeDocument/2006/relationships/image" Target="../media/image9.tiff"/><Relationship Id="rId14" Type="http://schemas.openxmlformats.org/officeDocument/2006/relationships/image" Target="../media/image10.tiff"/><Relationship Id="rId15" Type="http://schemas.openxmlformats.org/officeDocument/2006/relationships/image" Target="../media/image11.tiff"/><Relationship Id="rId16" Type="http://schemas.openxmlformats.org/officeDocument/2006/relationships/image" Target="../media/image12.emf"/><Relationship Id="rId17" Type="http://schemas.openxmlformats.org/officeDocument/2006/relationships/image" Target="../media/image13.png"/><Relationship Id="rId18" Type="http://schemas.openxmlformats.org/officeDocument/2006/relationships/image" Target="../media/image14.png"/><Relationship Id="rId19" Type="http://schemas.openxmlformats.org/officeDocument/2006/relationships/image" Target="../media/image15.png"/><Relationship Id="rId1" Type="http://schemas.openxmlformats.org/officeDocument/2006/relationships/vmlDrawing" Target="../drawings/vmlDrawing1.vml"/><Relationship Id="rId2" Type="http://schemas.openxmlformats.org/officeDocument/2006/relationships/slideLayout" Target="../slideLayouts/slideLayout7.xml"/><Relationship Id="rId3" Type="http://schemas.openxmlformats.org/officeDocument/2006/relationships/oleObject" Target="../embeddings/oleObject1.bin"/><Relationship Id="rId4" Type="http://schemas.openxmlformats.org/officeDocument/2006/relationships/image" Target="../media/image1.wmf"/><Relationship Id="rId5" Type="http://schemas.openxmlformats.org/officeDocument/2006/relationships/hyperlink" Target="https://eosweb.larc.nasa.gov/project/dscovr/dscovr_table" TargetMode="External"/><Relationship Id="rId6" Type="http://schemas.openxmlformats.org/officeDocument/2006/relationships/image" Target="../media/image2.png"/><Relationship Id="rId7" Type="http://schemas.openxmlformats.org/officeDocument/2006/relationships/image" Target="../media/image3.png"/><Relationship Id="rId8"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C3D1D5"/>
            </a:gs>
            <a:gs pos="100000">
              <a:srgbClr val="C6D9C3"/>
            </a:gs>
          </a:gsLst>
          <a:lin ang="5400000" scaled="1"/>
        </a:gradFill>
        <a:effectLst/>
      </p:bgPr>
    </p:bg>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0" y="46038"/>
            <a:ext cx="42794238" cy="2431435"/>
          </a:xfrm>
          <a:prstGeom prst="rect">
            <a:avLst/>
          </a:prstGeom>
          <a:gradFill rotWithShape="0">
            <a:gsLst>
              <a:gs pos="0">
                <a:srgbClr val="FFEFD1"/>
              </a:gs>
              <a:gs pos="64999">
                <a:srgbClr val="F0EBD5"/>
              </a:gs>
              <a:gs pos="100000">
                <a:srgbClr val="D1C39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600">
                <a:solidFill>
                  <a:schemeClr val="tx1"/>
                </a:solidFill>
                <a:latin typeface="Times" charset="0"/>
                <a:ea typeface="ＭＳ Ｐゴシック" charset="0"/>
                <a:cs typeface="ＭＳ Ｐゴシック" charset="0"/>
              </a:defRPr>
            </a:lvl1pPr>
            <a:lvl2pPr marL="742950" indent="-285750" eaLnBrk="0" hangingPunct="0">
              <a:defRPr sz="2600">
                <a:solidFill>
                  <a:schemeClr val="tx1"/>
                </a:solidFill>
                <a:latin typeface="Times" charset="0"/>
                <a:ea typeface="ＭＳ Ｐゴシック" charset="0"/>
              </a:defRPr>
            </a:lvl2pPr>
            <a:lvl3pPr marL="1143000" indent="-228600" eaLnBrk="0" hangingPunct="0">
              <a:defRPr sz="2600">
                <a:solidFill>
                  <a:schemeClr val="tx1"/>
                </a:solidFill>
                <a:latin typeface="Times" charset="0"/>
                <a:ea typeface="ＭＳ Ｐゴシック" charset="0"/>
              </a:defRPr>
            </a:lvl3pPr>
            <a:lvl4pPr marL="1600200" indent="-228600" eaLnBrk="0" hangingPunct="0">
              <a:defRPr sz="2600">
                <a:solidFill>
                  <a:schemeClr val="tx1"/>
                </a:solidFill>
                <a:latin typeface="Times" charset="0"/>
                <a:ea typeface="ＭＳ Ｐゴシック" charset="0"/>
              </a:defRPr>
            </a:lvl4pPr>
            <a:lvl5pPr marL="2057400" indent="-228600" eaLnBrk="0" hangingPunct="0">
              <a:defRPr sz="2600">
                <a:solidFill>
                  <a:schemeClr val="tx1"/>
                </a:solidFill>
                <a:latin typeface="Times" charset="0"/>
                <a:ea typeface="ＭＳ Ｐゴシック" charset="0"/>
              </a:defRPr>
            </a:lvl5pPr>
            <a:lvl6pPr marL="2514600" indent="-228600" eaLnBrk="0" fontAlgn="base" hangingPunct="0">
              <a:spcBef>
                <a:spcPct val="0"/>
              </a:spcBef>
              <a:spcAft>
                <a:spcPct val="0"/>
              </a:spcAft>
              <a:defRPr sz="2600">
                <a:solidFill>
                  <a:schemeClr val="tx1"/>
                </a:solidFill>
                <a:latin typeface="Times" charset="0"/>
                <a:ea typeface="ＭＳ Ｐゴシック" charset="0"/>
              </a:defRPr>
            </a:lvl6pPr>
            <a:lvl7pPr marL="2971800" indent="-228600" eaLnBrk="0" fontAlgn="base" hangingPunct="0">
              <a:spcBef>
                <a:spcPct val="0"/>
              </a:spcBef>
              <a:spcAft>
                <a:spcPct val="0"/>
              </a:spcAft>
              <a:defRPr sz="2600">
                <a:solidFill>
                  <a:schemeClr val="tx1"/>
                </a:solidFill>
                <a:latin typeface="Times" charset="0"/>
                <a:ea typeface="ＭＳ Ｐゴシック" charset="0"/>
              </a:defRPr>
            </a:lvl7pPr>
            <a:lvl8pPr marL="3429000" indent="-228600" eaLnBrk="0" fontAlgn="base" hangingPunct="0">
              <a:spcBef>
                <a:spcPct val="0"/>
              </a:spcBef>
              <a:spcAft>
                <a:spcPct val="0"/>
              </a:spcAft>
              <a:defRPr sz="2600">
                <a:solidFill>
                  <a:schemeClr val="tx1"/>
                </a:solidFill>
                <a:latin typeface="Times" charset="0"/>
                <a:ea typeface="ＭＳ Ｐゴシック" charset="0"/>
              </a:defRPr>
            </a:lvl8pPr>
            <a:lvl9pPr marL="3886200" indent="-228600" eaLnBrk="0" fontAlgn="base" hangingPunct="0">
              <a:spcBef>
                <a:spcPct val="0"/>
              </a:spcBef>
              <a:spcAft>
                <a:spcPct val="0"/>
              </a:spcAft>
              <a:defRPr sz="2600">
                <a:solidFill>
                  <a:schemeClr val="tx1"/>
                </a:solidFill>
                <a:latin typeface="Times" charset="0"/>
                <a:ea typeface="ＭＳ Ｐゴシック" charset="0"/>
              </a:defRPr>
            </a:lvl9pPr>
          </a:lstStyle>
          <a:p>
            <a:pPr algn="ctr" eaLnBrk="1" hangingPunct="1"/>
            <a:r>
              <a:rPr lang="en-US" sz="5800" b="1" dirty="0">
                <a:solidFill>
                  <a:srgbClr val="008000"/>
                </a:solidFill>
              </a:rPr>
              <a:t>Vegetation Earth System Data Record from DSCOVR EPIC Observations </a:t>
            </a:r>
            <a:r>
              <a:rPr lang="en-US" altLang="zh-CN" sz="5800" b="1" dirty="0" smtClean="0">
                <a:solidFill>
                  <a:srgbClr val="008000"/>
                </a:solidFill>
              </a:rPr>
              <a:t> </a:t>
            </a:r>
          </a:p>
          <a:p>
            <a:pPr algn="ctr" eaLnBrk="1" hangingPunct="1"/>
            <a:r>
              <a:rPr lang="en-US" altLang="zh-CN" sz="4000" b="1" dirty="0" smtClean="0"/>
              <a:t>Yuri Knyazikhin</a:t>
            </a:r>
            <a:r>
              <a:rPr lang="en-US" altLang="zh-CN" sz="4000" b="1" baseline="30000" dirty="0" smtClean="0"/>
              <a:t>1</a:t>
            </a:r>
            <a:r>
              <a:rPr lang="en-US" altLang="zh-CN" sz="4000" dirty="0" smtClean="0"/>
              <a:t>, </a:t>
            </a:r>
            <a:r>
              <a:rPr lang="en-US" altLang="zh-CN" sz="4000" b="1" dirty="0" err="1"/>
              <a:t>Wanjuan</a:t>
            </a:r>
            <a:r>
              <a:rPr lang="en-US" altLang="zh-CN" sz="4000" b="1" dirty="0"/>
              <a:t> Song</a:t>
            </a:r>
            <a:r>
              <a:rPr lang="en-US" altLang="zh-CN" sz="4000" b="1" baseline="30000" dirty="0"/>
              <a:t>1,2</a:t>
            </a:r>
            <a:r>
              <a:rPr lang="en-US" altLang="zh-CN" sz="4000" dirty="0" smtClean="0"/>
              <a:t>, </a:t>
            </a:r>
            <a:r>
              <a:rPr lang="en-US" altLang="zh-CN" sz="4000" b="1" dirty="0" smtClean="0"/>
              <a:t>Bin Yang</a:t>
            </a:r>
            <a:r>
              <a:rPr lang="en-US" altLang="zh-CN" sz="4000" b="1" baseline="30000" dirty="0" smtClean="0"/>
              <a:t>1,3</a:t>
            </a:r>
            <a:r>
              <a:rPr lang="en-US" altLang="zh-CN" sz="4000" dirty="0" smtClean="0"/>
              <a:t>,</a:t>
            </a:r>
            <a:r>
              <a:rPr lang="en-US" altLang="zh-CN" sz="4000" b="1" dirty="0" smtClean="0"/>
              <a:t> </a:t>
            </a:r>
            <a:r>
              <a:rPr lang="en-US" altLang="zh-CN" sz="4000" b="1" dirty="0" err="1" smtClean="0"/>
              <a:t>Matti</a:t>
            </a:r>
            <a:r>
              <a:rPr lang="en-US" altLang="zh-CN" sz="4000" b="1" dirty="0" smtClean="0"/>
              <a:t> Mõttus</a:t>
            </a:r>
            <a:r>
              <a:rPr lang="en-US" altLang="zh-CN" sz="4000" b="1" baseline="30000" dirty="0" smtClean="0"/>
              <a:t>4</a:t>
            </a:r>
            <a:r>
              <a:rPr lang="en-US" altLang="zh-CN" sz="4000" dirty="0" smtClean="0"/>
              <a:t>,</a:t>
            </a:r>
            <a:r>
              <a:rPr lang="en-US" altLang="zh-CN" sz="4000" b="1" dirty="0" smtClean="0"/>
              <a:t> </a:t>
            </a:r>
            <a:r>
              <a:rPr lang="en-US" altLang="zh-CN" sz="4000" b="1" dirty="0" err="1" smtClean="0"/>
              <a:t>Miina</a:t>
            </a:r>
            <a:r>
              <a:rPr lang="en-US" altLang="zh-CN" sz="4000" b="1" dirty="0" smtClean="0"/>
              <a:t> Rautiainen</a:t>
            </a:r>
            <a:r>
              <a:rPr lang="en-US" altLang="zh-CN" sz="4000" b="1" baseline="30000" dirty="0" smtClean="0"/>
              <a:t>5</a:t>
            </a:r>
            <a:r>
              <a:rPr lang="en-US" altLang="zh-CN" sz="4000" dirty="0" smtClean="0"/>
              <a:t>,</a:t>
            </a:r>
            <a:r>
              <a:rPr lang="en-US" altLang="zh-CN" sz="4000" b="1" dirty="0" smtClean="0"/>
              <a:t> Pauline Stenberg</a:t>
            </a:r>
            <a:r>
              <a:rPr lang="en-US" altLang="zh-CN" sz="4000" b="1" baseline="30000" dirty="0" smtClean="0"/>
              <a:t>4</a:t>
            </a:r>
            <a:r>
              <a:rPr lang="en-US" altLang="zh-CN" sz="4000" dirty="0"/>
              <a:t>,</a:t>
            </a:r>
            <a:r>
              <a:rPr lang="en-US" altLang="zh-CN" sz="4000" b="1" dirty="0"/>
              <a:t> </a:t>
            </a:r>
            <a:r>
              <a:rPr lang="en-US" altLang="zh-CN" sz="4000" b="1" dirty="0" err="1"/>
              <a:t>Taejin</a:t>
            </a:r>
            <a:r>
              <a:rPr lang="en-US" altLang="zh-CN" sz="4000" b="1" dirty="0"/>
              <a:t> Park</a:t>
            </a:r>
            <a:r>
              <a:rPr lang="en-US" altLang="zh-CN" sz="4000" b="1" baseline="30000" dirty="0"/>
              <a:t>1</a:t>
            </a:r>
            <a:r>
              <a:rPr lang="en-US" altLang="zh-CN" sz="4000" dirty="0"/>
              <a:t>,</a:t>
            </a:r>
            <a:r>
              <a:rPr lang="en-US" altLang="zh-CN" sz="4000" b="1" dirty="0"/>
              <a:t> </a:t>
            </a:r>
            <a:r>
              <a:rPr lang="en-US" altLang="zh-CN" sz="4000" b="1" dirty="0" err="1"/>
              <a:t>Ranga</a:t>
            </a:r>
            <a:r>
              <a:rPr lang="en-US" altLang="zh-CN" sz="4000" b="1" dirty="0"/>
              <a:t> </a:t>
            </a:r>
            <a:r>
              <a:rPr lang="en-US" altLang="zh-CN" sz="4000" b="1" dirty="0" smtClean="0"/>
              <a:t>Myneni</a:t>
            </a:r>
            <a:r>
              <a:rPr lang="en-US" altLang="zh-CN" sz="4000" b="1" baseline="30000" dirty="0" smtClean="0"/>
              <a:t>1</a:t>
            </a:r>
            <a:r>
              <a:rPr lang="en-US" altLang="zh-CN" sz="4000" b="1" dirty="0" smtClean="0"/>
              <a:t> </a:t>
            </a:r>
            <a:endParaRPr lang="en-US" altLang="zh-CN" sz="4000" b="1" baseline="30000" dirty="0" smtClean="0"/>
          </a:p>
          <a:p>
            <a:pPr algn="ctr" eaLnBrk="1" hangingPunct="1"/>
            <a:r>
              <a:rPr lang="en-US" altLang="zh-CN" sz="3600" b="1" baseline="30000" dirty="0" smtClean="0"/>
              <a:t>1</a:t>
            </a:r>
            <a:r>
              <a:rPr lang="en-US" altLang="zh-CN" sz="3600" b="1" dirty="0" smtClean="0"/>
              <a:t>Boston University, MA; </a:t>
            </a:r>
            <a:r>
              <a:rPr lang="en-US" altLang="zh-CN" sz="3600" b="1" baseline="30000" dirty="0" smtClean="0"/>
              <a:t>2 </a:t>
            </a:r>
            <a:r>
              <a:rPr lang="en-US" altLang="zh-CN" sz="3600" b="1" dirty="0" smtClean="0"/>
              <a:t>Beijing Normal University, China; </a:t>
            </a:r>
            <a:r>
              <a:rPr lang="en-US" altLang="zh-CN" sz="3600" b="1" baseline="30000" dirty="0" smtClean="0"/>
              <a:t>3</a:t>
            </a:r>
            <a:r>
              <a:rPr lang="en-US" altLang="zh-CN" sz="3600" b="1" dirty="0" smtClean="0"/>
              <a:t> Hunan University, China; </a:t>
            </a:r>
            <a:r>
              <a:rPr lang="en-US" altLang="zh-CN" sz="3600" b="1" baseline="30000" dirty="0" smtClean="0"/>
              <a:t>4</a:t>
            </a:r>
            <a:r>
              <a:rPr lang="en-US" altLang="zh-CN" sz="3600" b="1" dirty="0" smtClean="0"/>
              <a:t>University of Helsinki, Finland; </a:t>
            </a:r>
            <a:r>
              <a:rPr lang="en-US" altLang="zh-CN" sz="3600" b="1" baseline="30000" dirty="0" smtClean="0"/>
              <a:t>5</a:t>
            </a:r>
            <a:r>
              <a:rPr lang="en-US" altLang="zh-CN" sz="3600" b="1" dirty="0" smtClean="0"/>
              <a:t>Aalto University, Finland</a:t>
            </a:r>
          </a:p>
          <a:p>
            <a:pPr algn="ctr" eaLnBrk="1" hangingPunct="1"/>
            <a:endParaRPr lang="en-US" sz="1800" b="1" dirty="0"/>
          </a:p>
        </p:txBody>
      </p:sp>
      <p:sp>
        <p:nvSpPr>
          <p:cNvPr id="14339" name="Rectangle 481"/>
          <p:cNvSpPr>
            <a:spLocks noChangeArrowheads="1"/>
          </p:cNvSpPr>
          <p:nvPr/>
        </p:nvSpPr>
        <p:spPr bwMode="auto">
          <a:xfrm>
            <a:off x="0" y="0"/>
            <a:ext cx="1841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endParaRPr lang="en-US"/>
          </a:p>
        </p:txBody>
      </p:sp>
      <p:sp>
        <p:nvSpPr>
          <p:cNvPr id="14341" name="Rectangle 647"/>
          <p:cNvSpPr>
            <a:spLocks noChangeArrowheads="1"/>
          </p:cNvSpPr>
          <p:nvPr/>
        </p:nvSpPr>
        <p:spPr bwMode="auto">
          <a:xfrm>
            <a:off x="0" y="0"/>
            <a:ext cx="1841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endParaRPr lang="en-US"/>
          </a:p>
        </p:txBody>
      </p:sp>
      <p:sp>
        <p:nvSpPr>
          <p:cNvPr id="14342" name="Rectangle 657"/>
          <p:cNvSpPr>
            <a:spLocks noChangeArrowheads="1"/>
          </p:cNvSpPr>
          <p:nvPr/>
        </p:nvSpPr>
        <p:spPr bwMode="auto">
          <a:xfrm>
            <a:off x="0" y="0"/>
            <a:ext cx="1841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endParaRPr lang="en-US"/>
          </a:p>
        </p:txBody>
      </p:sp>
      <p:sp>
        <p:nvSpPr>
          <p:cNvPr id="14343" name="Rectangle 659"/>
          <p:cNvSpPr>
            <a:spLocks noChangeArrowheads="1"/>
          </p:cNvSpPr>
          <p:nvPr/>
        </p:nvSpPr>
        <p:spPr bwMode="auto">
          <a:xfrm>
            <a:off x="0" y="0"/>
            <a:ext cx="1841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endParaRPr lang="en-US"/>
          </a:p>
        </p:txBody>
      </p:sp>
      <p:sp>
        <p:nvSpPr>
          <p:cNvPr id="14344" name="Rectangle 662"/>
          <p:cNvSpPr>
            <a:spLocks noChangeArrowheads="1"/>
          </p:cNvSpPr>
          <p:nvPr/>
        </p:nvSpPr>
        <p:spPr bwMode="auto">
          <a:xfrm>
            <a:off x="0" y="0"/>
            <a:ext cx="1841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endParaRPr lang="en-US"/>
          </a:p>
        </p:txBody>
      </p:sp>
      <p:sp>
        <p:nvSpPr>
          <p:cNvPr id="279" name="TextBox 278"/>
          <p:cNvSpPr txBox="1"/>
          <p:nvPr/>
        </p:nvSpPr>
        <p:spPr>
          <a:xfrm>
            <a:off x="-19050" y="2482429"/>
            <a:ext cx="42794237" cy="3323987"/>
          </a:xfrm>
          <a:prstGeom prst="rect">
            <a:avLst/>
          </a:prstGeom>
          <a:noFill/>
        </p:spPr>
        <p:txBody>
          <a:bodyPr wrap="square">
            <a:spAutoFit/>
          </a:bodyPr>
          <a:lstStyle>
            <a:lvl1pPr eaLnBrk="0" hangingPunct="0">
              <a:defRPr sz="2600">
                <a:solidFill>
                  <a:schemeClr val="tx1"/>
                </a:solidFill>
                <a:latin typeface="Times" charset="0"/>
                <a:ea typeface="ＭＳ Ｐゴシック" charset="0"/>
                <a:cs typeface="ＭＳ Ｐゴシック" charset="0"/>
              </a:defRPr>
            </a:lvl1pPr>
            <a:lvl2pPr marL="742950" indent="-285750" eaLnBrk="0" hangingPunct="0">
              <a:defRPr sz="2600">
                <a:solidFill>
                  <a:schemeClr val="tx1"/>
                </a:solidFill>
                <a:latin typeface="Times" charset="0"/>
                <a:ea typeface="ＭＳ Ｐゴシック" charset="0"/>
              </a:defRPr>
            </a:lvl2pPr>
            <a:lvl3pPr marL="1143000" indent="-228600" eaLnBrk="0" hangingPunct="0">
              <a:defRPr sz="2600">
                <a:solidFill>
                  <a:schemeClr val="tx1"/>
                </a:solidFill>
                <a:latin typeface="Times" charset="0"/>
                <a:ea typeface="ＭＳ Ｐゴシック" charset="0"/>
              </a:defRPr>
            </a:lvl3pPr>
            <a:lvl4pPr marL="1600200" indent="-228600" eaLnBrk="0" hangingPunct="0">
              <a:defRPr sz="2600">
                <a:solidFill>
                  <a:schemeClr val="tx1"/>
                </a:solidFill>
                <a:latin typeface="Times" charset="0"/>
                <a:ea typeface="ＭＳ Ｐゴシック" charset="0"/>
              </a:defRPr>
            </a:lvl4pPr>
            <a:lvl5pPr marL="2057400" indent="-228600" eaLnBrk="0" hangingPunct="0">
              <a:defRPr sz="2600">
                <a:solidFill>
                  <a:schemeClr val="tx1"/>
                </a:solidFill>
                <a:latin typeface="Times" charset="0"/>
                <a:ea typeface="ＭＳ Ｐゴシック" charset="0"/>
              </a:defRPr>
            </a:lvl5pPr>
            <a:lvl6pPr marL="2514600" indent="-228600" eaLnBrk="0" fontAlgn="base" hangingPunct="0">
              <a:spcBef>
                <a:spcPct val="0"/>
              </a:spcBef>
              <a:spcAft>
                <a:spcPct val="0"/>
              </a:spcAft>
              <a:defRPr sz="2600">
                <a:solidFill>
                  <a:schemeClr val="tx1"/>
                </a:solidFill>
                <a:latin typeface="Times" charset="0"/>
                <a:ea typeface="ＭＳ Ｐゴシック" charset="0"/>
              </a:defRPr>
            </a:lvl6pPr>
            <a:lvl7pPr marL="2971800" indent="-228600" eaLnBrk="0" fontAlgn="base" hangingPunct="0">
              <a:spcBef>
                <a:spcPct val="0"/>
              </a:spcBef>
              <a:spcAft>
                <a:spcPct val="0"/>
              </a:spcAft>
              <a:defRPr sz="2600">
                <a:solidFill>
                  <a:schemeClr val="tx1"/>
                </a:solidFill>
                <a:latin typeface="Times" charset="0"/>
                <a:ea typeface="ＭＳ Ｐゴシック" charset="0"/>
              </a:defRPr>
            </a:lvl7pPr>
            <a:lvl8pPr marL="3429000" indent="-228600" eaLnBrk="0" fontAlgn="base" hangingPunct="0">
              <a:spcBef>
                <a:spcPct val="0"/>
              </a:spcBef>
              <a:spcAft>
                <a:spcPct val="0"/>
              </a:spcAft>
              <a:defRPr sz="2600">
                <a:solidFill>
                  <a:schemeClr val="tx1"/>
                </a:solidFill>
                <a:latin typeface="Times" charset="0"/>
                <a:ea typeface="ＭＳ Ｐゴシック" charset="0"/>
              </a:defRPr>
            </a:lvl8pPr>
            <a:lvl9pPr marL="3886200" indent="-228600" eaLnBrk="0" fontAlgn="base" hangingPunct="0">
              <a:spcBef>
                <a:spcPct val="0"/>
              </a:spcBef>
              <a:spcAft>
                <a:spcPct val="0"/>
              </a:spcAft>
              <a:defRPr sz="2600">
                <a:solidFill>
                  <a:schemeClr val="tx1"/>
                </a:solidFill>
                <a:latin typeface="Times" charset="0"/>
                <a:ea typeface="ＭＳ Ｐゴシック" charset="0"/>
              </a:defRPr>
            </a:lvl9pPr>
          </a:lstStyle>
          <a:p>
            <a:pPr algn="just" eaLnBrk="1" hangingPunct="1">
              <a:defRPr/>
            </a:pPr>
            <a:r>
              <a:rPr lang="en-US" sz="3000" b="1" u="sng" dirty="0" smtClean="0">
                <a:effectLst>
                  <a:outerShdw blurRad="38100" dist="38100" dir="2700000" algn="tl">
                    <a:srgbClr val="FFFFFF"/>
                  </a:outerShdw>
                </a:effectLst>
              </a:rPr>
              <a:t>Abstract.</a:t>
            </a:r>
            <a:r>
              <a:rPr lang="en-US" sz="3000" b="1" dirty="0" smtClean="0">
                <a:effectLst>
                  <a:outerShdw blurRad="38100" dist="38100" dir="2700000" algn="tl">
                    <a:srgbClr val="FFFFFF"/>
                  </a:outerShdw>
                </a:effectLst>
              </a:rPr>
              <a:t> </a:t>
            </a:r>
            <a:r>
              <a:rPr lang="en-US" sz="3000" dirty="0"/>
              <a:t>The NASA's Earth Polychromatic Imaging Camera (EPIC) onboard NOAA's Deep Space Climate Observatory (DSCOVR) mission was launched on February 11, 2015 to the Sun-Earth </a:t>
            </a:r>
            <a:r>
              <a:rPr lang="en-US" sz="3000" dirty="0" err="1"/>
              <a:t>Lagrangian</a:t>
            </a:r>
            <a:r>
              <a:rPr lang="en-US" sz="3000" dirty="0"/>
              <a:t> L1 point where it began to collect radiance data of the entire sunlit Earth every 65 to 110 min in June 2015. It provides imageries in near backscattering directions with the scattering angle between 168° and 176° at ten ultraviolet to near infrared (NIR) narrow spectral bands centered at 317.5 (band width 1.0) nm, 325.0 (2.0) nm, 340.0 (3.0) nm, 388.0 (3.0) nm, 433.0 (3.0) nm, 551.0 (3.0) nm, 680.0 (3.0) nm, 687.8 (0.8) nm, 764.0 (1.0) nm and 779.5 (2.0) nm. This poster presents current status of the Vegetation Earth System Data Record of global Leaf Area Index (LAI), solar zenith angle dependent Sunlit Leaf Area Index (SLAI), Fraction vegetation absorbed Photosynthetically Active Radiation (FPAR) and Normalized Difference Vegetation Index (NDVI) derived from the DSCOVR EPIC observations. Whereas LAI is a standard product of many satellite missions, the SLAI is a new satellite-derived parameter. Sunlit and shaded leaves exhibit different radiative response to incident Photosynthetically Active Radiation (400–700 nm), which in turn triggers various physiological and physical processes required for the functioning of plants. FPAR, LAI and SLAI are key state parameters in most ecosystem productivity models and carbon/nitrogen cycle. The product at 10 km sinusoidal grid and 65 to 110 min temporal frequency as well as accompanying Quality Assessment (QA) variables will be publicly available from the NASA Langley Atmospheric Science Data Center. The Algorithm Theoretical Basis (ATBD) and product validation strategy are also discussed in this </a:t>
            </a:r>
            <a:r>
              <a:rPr lang="en-US" sz="3000" dirty="0" smtClean="0"/>
              <a:t>poster. </a:t>
            </a:r>
            <a:endParaRPr lang="en-US" sz="3000" dirty="0"/>
          </a:p>
        </p:txBody>
      </p:sp>
      <p:sp>
        <p:nvSpPr>
          <p:cNvPr id="26" name="Rectangle 115"/>
          <p:cNvSpPr>
            <a:spLocks noChangeArrowheads="1"/>
          </p:cNvSpPr>
          <p:nvPr/>
        </p:nvSpPr>
        <p:spPr bwMode="auto">
          <a:xfrm>
            <a:off x="0" y="0"/>
            <a:ext cx="427942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141"/>
          <p:cNvSpPr>
            <a:spLocks noChangeArrowheads="1"/>
          </p:cNvSpPr>
          <p:nvPr/>
        </p:nvSpPr>
        <p:spPr bwMode="auto">
          <a:xfrm>
            <a:off x="0" y="0"/>
            <a:ext cx="427942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val="1064939054"/>
              </p:ext>
            </p:extLst>
          </p:nvPr>
        </p:nvGraphicFramePr>
        <p:xfrm>
          <a:off x="4394200" y="2362200"/>
          <a:ext cx="914400" cy="198438"/>
        </p:xfrm>
        <a:graphic>
          <a:graphicData uri="http://schemas.openxmlformats.org/presentationml/2006/ole">
            <mc:AlternateContent xmlns:mc="http://schemas.openxmlformats.org/markup-compatibility/2006">
              <mc:Choice xmlns:v="urn:schemas-microsoft-com:vml" Requires="v">
                <p:oleObj spid="_x0000_s4864" name="Equation" r:id="rId3" imgW="914400" imgH="198720" progId="Equation.DSMT4">
                  <p:embed/>
                </p:oleObj>
              </mc:Choice>
              <mc:Fallback>
                <p:oleObj name="Equation" r:id="rId3" imgW="914400" imgH="198720" progId="Equation.DSMT4">
                  <p:embed/>
                  <p:pic>
                    <p:nvPicPr>
                      <p:cNvPr id="0" name=""/>
                      <p:cNvPicPr/>
                      <p:nvPr/>
                    </p:nvPicPr>
                    <p:blipFill>
                      <a:blip r:embed="rId4"/>
                      <a:stretch>
                        <a:fillRect/>
                      </a:stretch>
                    </p:blipFill>
                    <p:spPr>
                      <a:xfrm>
                        <a:off x="4394200" y="2362200"/>
                        <a:ext cx="914400" cy="198438"/>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14340" name="Text Box 462"/>
              <p:cNvSpPr txBox="1">
                <a:spLocks noChangeArrowheads="1"/>
              </p:cNvSpPr>
              <p:nvPr/>
            </p:nvSpPr>
            <p:spPr bwMode="auto">
              <a:xfrm>
                <a:off x="10162549" y="28425918"/>
                <a:ext cx="20228846" cy="1764802"/>
              </a:xfrm>
              <a:prstGeom prst="rect">
                <a:avLst/>
              </a:prstGeom>
              <a:solidFill>
                <a:srgbClr val="E4E6CE"/>
              </a:solidFill>
              <a:ln w="9525">
                <a:solidFill>
                  <a:schemeClr val="tx1"/>
                </a:solidFill>
                <a:miter lim="800000"/>
                <a:headEnd/>
                <a:tailEnd/>
              </a:ln>
            </p:spPr>
            <p:txBody>
              <a:bodyPr lIns="45712" tIns="0" rIns="45712" bIns="0"/>
              <a:lstStyle>
                <a:lvl1pPr marL="455613" indent="-455613" defTabSz="960438" eaLnBrk="0" hangingPunct="0">
                  <a:defRPr sz="2600">
                    <a:solidFill>
                      <a:schemeClr val="tx1"/>
                    </a:solidFill>
                    <a:latin typeface="Times" charset="0"/>
                    <a:ea typeface="ＭＳ Ｐゴシック" charset="0"/>
                    <a:cs typeface="ＭＳ Ｐゴシック" charset="0"/>
                  </a:defRPr>
                </a:lvl1pPr>
                <a:lvl2pPr marL="742950" indent="-285750" defTabSz="960438" eaLnBrk="0" hangingPunct="0">
                  <a:defRPr sz="2600">
                    <a:solidFill>
                      <a:schemeClr val="tx1"/>
                    </a:solidFill>
                    <a:latin typeface="Times" charset="0"/>
                    <a:ea typeface="ＭＳ Ｐゴシック" charset="0"/>
                  </a:defRPr>
                </a:lvl2pPr>
                <a:lvl3pPr marL="1143000" indent="-228600" defTabSz="960438" eaLnBrk="0" hangingPunct="0">
                  <a:defRPr sz="2600">
                    <a:solidFill>
                      <a:schemeClr val="tx1"/>
                    </a:solidFill>
                    <a:latin typeface="Times" charset="0"/>
                    <a:ea typeface="ＭＳ Ｐゴシック" charset="0"/>
                  </a:defRPr>
                </a:lvl3pPr>
                <a:lvl4pPr marL="1600200" indent="-228600" defTabSz="960438" eaLnBrk="0" hangingPunct="0">
                  <a:defRPr sz="2600">
                    <a:solidFill>
                      <a:schemeClr val="tx1"/>
                    </a:solidFill>
                    <a:latin typeface="Times" charset="0"/>
                    <a:ea typeface="ＭＳ Ｐゴシック" charset="0"/>
                  </a:defRPr>
                </a:lvl4pPr>
                <a:lvl5pPr marL="2057400" indent="-228600" defTabSz="960438" eaLnBrk="0" hangingPunct="0">
                  <a:defRPr sz="2600">
                    <a:solidFill>
                      <a:schemeClr val="tx1"/>
                    </a:solidFill>
                    <a:latin typeface="Times" charset="0"/>
                    <a:ea typeface="ＭＳ Ｐゴシック" charset="0"/>
                  </a:defRPr>
                </a:lvl5pPr>
                <a:lvl6pPr marL="2514600" indent="-228600" defTabSz="960438" eaLnBrk="0" fontAlgn="base" hangingPunct="0">
                  <a:spcBef>
                    <a:spcPct val="0"/>
                  </a:spcBef>
                  <a:spcAft>
                    <a:spcPct val="0"/>
                  </a:spcAft>
                  <a:defRPr sz="2600">
                    <a:solidFill>
                      <a:schemeClr val="tx1"/>
                    </a:solidFill>
                    <a:latin typeface="Times" charset="0"/>
                    <a:ea typeface="ＭＳ Ｐゴシック" charset="0"/>
                  </a:defRPr>
                </a:lvl6pPr>
                <a:lvl7pPr marL="2971800" indent="-228600" defTabSz="960438" eaLnBrk="0" fontAlgn="base" hangingPunct="0">
                  <a:spcBef>
                    <a:spcPct val="0"/>
                  </a:spcBef>
                  <a:spcAft>
                    <a:spcPct val="0"/>
                  </a:spcAft>
                  <a:defRPr sz="2600">
                    <a:solidFill>
                      <a:schemeClr val="tx1"/>
                    </a:solidFill>
                    <a:latin typeface="Times" charset="0"/>
                    <a:ea typeface="ＭＳ Ｐゴシック" charset="0"/>
                  </a:defRPr>
                </a:lvl7pPr>
                <a:lvl8pPr marL="3429000" indent="-228600" defTabSz="960438" eaLnBrk="0" fontAlgn="base" hangingPunct="0">
                  <a:spcBef>
                    <a:spcPct val="0"/>
                  </a:spcBef>
                  <a:spcAft>
                    <a:spcPct val="0"/>
                  </a:spcAft>
                  <a:defRPr sz="2600">
                    <a:solidFill>
                      <a:schemeClr val="tx1"/>
                    </a:solidFill>
                    <a:latin typeface="Times" charset="0"/>
                    <a:ea typeface="ＭＳ Ｐゴシック" charset="0"/>
                  </a:defRPr>
                </a:lvl8pPr>
                <a:lvl9pPr marL="3886200" indent="-228600" defTabSz="960438" eaLnBrk="0" fontAlgn="base" hangingPunct="0">
                  <a:spcBef>
                    <a:spcPct val="0"/>
                  </a:spcBef>
                  <a:spcAft>
                    <a:spcPct val="0"/>
                  </a:spcAft>
                  <a:defRPr sz="2600">
                    <a:solidFill>
                      <a:schemeClr val="tx1"/>
                    </a:solidFill>
                    <a:latin typeface="Times" charset="0"/>
                    <a:ea typeface="ＭＳ Ｐゴシック" charset="0"/>
                  </a:defRPr>
                </a:lvl9pPr>
              </a:lstStyle>
              <a:p>
                <a:pPr algn="ctr">
                  <a:spcAft>
                    <a:spcPts val="1200"/>
                  </a:spcAft>
                </a:pPr>
                <a14:m>
                  <m:oMathPara xmlns:m="http://schemas.openxmlformats.org/officeDocument/2006/math">
                    <m:oMathParaPr>
                      <m:jc m:val="centerGroup"/>
                    </m:oMathParaPr>
                    <m:oMath xmlns:m="http://schemas.openxmlformats.org/officeDocument/2006/math">
                      <m:r>
                        <a:rPr lang="en-US" altLang="zh-CN" sz="1800" b="1" i="1" dirty="0" smtClean="0">
                          <a:latin typeface="Cambria Math"/>
                        </a:rPr>
                        <m:t>𝑹𝑬𝑭𝑬𝑹𝑬𝑵𝑪𝑬𝑺</m:t>
                      </m:r>
                    </m:oMath>
                  </m:oMathPara>
                </a14:m>
                <a:endParaRPr lang="en-US" altLang="zh-CN" sz="1800" b="1" dirty="0"/>
              </a:p>
              <a:p>
                <a:pPr eaLnBrk="1" hangingPunct="1">
                  <a:buFontTx/>
                  <a:buAutoNum type="arabicPeriod"/>
                </a:pPr>
                <a:r>
                  <a:rPr lang="en-US" sz="1800" dirty="0"/>
                  <a:t>NASA Langley Atmospheric Science Data Center, </a:t>
                </a:r>
                <a:r>
                  <a:rPr lang="en-US" sz="1800" dirty="0" smtClean="0">
                    <a:hlinkClick r:id="rId5"/>
                  </a:rPr>
                  <a:t>https</a:t>
                </a:r>
                <a:r>
                  <a:rPr lang="en-US" sz="1800" dirty="0">
                    <a:hlinkClick r:id="rId5"/>
                  </a:rPr>
                  <a:t>://eosweb.larc.nasa.gov/project/dscovr/dscovr_table</a:t>
                </a:r>
                <a:r>
                  <a:rPr lang="en-US" sz="1800" dirty="0"/>
                  <a:t>.  </a:t>
                </a:r>
                <a:endParaRPr lang="en-US" sz="1800" dirty="0" smtClean="0"/>
              </a:p>
              <a:p>
                <a:pPr eaLnBrk="1" hangingPunct="1">
                  <a:buFontTx/>
                  <a:buAutoNum type="arabicPeriod"/>
                </a:pPr>
                <a:r>
                  <a:rPr lang="en-US" sz="1800" dirty="0" smtClean="0"/>
                  <a:t>Land </a:t>
                </a:r>
                <a:r>
                  <a:rPr lang="en-US" sz="1800" dirty="0"/>
                  <a:t>Cover Type Yearly L3 Global 0.05Deg CMG. </a:t>
                </a:r>
                <a:r>
                  <a:rPr lang="en-US" sz="1800" i="1" dirty="0"/>
                  <a:t>Land Process Distributed Active </a:t>
                </a:r>
                <a:r>
                  <a:rPr lang="en-US" sz="1800" i="1" dirty="0" err="1"/>
                  <a:t>Adchive</a:t>
                </a:r>
                <a:r>
                  <a:rPr lang="en-US" sz="1800" i="1" dirty="0"/>
                  <a:t> Center</a:t>
                </a:r>
                <a:r>
                  <a:rPr lang="en-US" sz="1800" dirty="0"/>
                  <a:t>, </a:t>
                </a:r>
                <a:r>
                  <a:rPr lang="en-US" sz="1800" dirty="0" smtClean="0"/>
                  <a:t>https</a:t>
                </a:r>
                <a:r>
                  <a:rPr lang="en-US" sz="1800" dirty="0"/>
                  <a:t>://</a:t>
                </a:r>
                <a:r>
                  <a:rPr lang="en-US" sz="1800" dirty="0" err="1"/>
                  <a:t>lpdaac.usgs.gov</a:t>
                </a:r>
                <a:r>
                  <a:rPr lang="en-US" sz="1800" dirty="0"/>
                  <a:t>/</a:t>
                </a:r>
                <a:r>
                  <a:rPr lang="en-US" sz="1800" dirty="0" err="1"/>
                  <a:t>dataset_discovery</a:t>
                </a:r>
                <a:r>
                  <a:rPr lang="en-US" sz="1800" dirty="0"/>
                  <a:t>/</a:t>
                </a:r>
                <a:r>
                  <a:rPr lang="en-US" sz="1800" dirty="0" err="1"/>
                  <a:t>modis</a:t>
                </a:r>
                <a:r>
                  <a:rPr lang="en-US" sz="1800" dirty="0"/>
                  <a:t>/</a:t>
                </a:r>
                <a:r>
                  <a:rPr lang="en-US" sz="1800" dirty="0" err="1"/>
                  <a:t>modis_products_table</a:t>
                </a:r>
                <a:r>
                  <a:rPr lang="en-US" sz="1800" dirty="0" smtClean="0"/>
                  <a:t>.</a:t>
                </a:r>
                <a:endParaRPr lang="en-US" altLang="zh-CN" sz="1800" dirty="0" smtClean="0">
                  <a:latin typeface="Cambria Math"/>
                </a:endParaRPr>
              </a:p>
              <a:p>
                <a:pPr eaLnBrk="1" hangingPunct="1">
                  <a:buFontTx/>
                  <a:buAutoNum type="arabicPeriod"/>
                </a:pPr>
                <a14:m>
                  <m:oMath xmlns:m="http://schemas.openxmlformats.org/officeDocument/2006/math">
                    <m:r>
                      <m:rPr>
                        <m:sty m:val="p"/>
                      </m:rPr>
                      <a:rPr lang="en-US" altLang="zh-CN" sz="1800" dirty="0">
                        <a:latin typeface="Cambria Math"/>
                      </a:rPr>
                      <m:t>Yang</m:t>
                    </m:r>
                    <m:r>
                      <a:rPr lang="en-US" altLang="zh-CN" sz="1800" dirty="0">
                        <a:latin typeface="Cambria Math"/>
                      </a:rPr>
                      <m:t>, </m:t>
                    </m:r>
                    <m:r>
                      <m:rPr>
                        <m:sty m:val="p"/>
                      </m:rPr>
                      <a:rPr lang="en-US" altLang="zh-CN" sz="1800" dirty="0">
                        <a:latin typeface="Cambria Math"/>
                      </a:rPr>
                      <m:t>B</m:t>
                    </m:r>
                    <m:r>
                      <a:rPr lang="en-US" altLang="zh-CN" sz="1800" dirty="0">
                        <a:latin typeface="Cambria Math"/>
                      </a:rPr>
                      <m:t>., </m:t>
                    </m:r>
                    <m:r>
                      <m:rPr>
                        <m:sty m:val="p"/>
                      </m:rPr>
                      <a:rPr lang="en-US" altLang="zh-CN" sz="1800" dirty="0" err="1">
                        <a:latin typeface="Cambria Math"/>
                      </a:rPr>
                      <m:t>Knyazikhin</m:t>
                    </m:r>
                    <m:r>
                      <a:rPr lang="en-US" altLang="zh-CN" sz="1800" dirty="0">
                        <a:latin typeface="Cambria Math"/>
                      </a:rPr>
                      <m:t>, </m:t>
                    </m:r>
                    <m:r>
                      <m:rPr>
                        <m:sty m:val="p"/>
                      </m:rPr>
                      <a:rPr lang="en-US" altLang="zh-CN" sz="1800" dirty="0">
                        <a:latin typeface="Cambria Math"/>
                      </a:rPr>
                      <m:t>Y</m:t>
                    </m:r>
                    <m:r>
                      <a:rPr lang="en-US" altLang="zh-CN" sz="1800" dirty="0">
                        <a:latin typeface="Cambria Math"/>
                      </a:rPr>
                      <m:t>., </m:t>
                    </m:r>
                    <m:r>
                      <m:rPr>
                        <m:sty m:val="p"/>
                      </m:rPr>
                      <a:rPr lang="en-US" altLang="zh-CN" sz="1800" dirty="0" err="1">
                        <a:latin typeface="Cambria Math"/>
                      </a:rPr>
                      <m:t>M</m:t>
                    </m:r>
                    <m:r>
                      <a:rPr lang="en-US" altLang="zh-CN" sz="1800" dirty="0" err="1">
                        <a:latin typeface="Cambria Math"/>
                      </a:rPr>
                      <m:t>õ</m:t>
                    </m:r>
                    <m:r>
                      <m:rPr>
                        <m:sty m:val="p"/>
                      </m:rPr>
                      <a:rPr lang="en-US" altLang="zh-CN" sz="1800" dirty="0" err="1">
                        <a:latin typeface="Cambria Math"/>
                      </a:rPr>
                      <m:t>ttus</m:t>
                    </m:r>
                    <m:r>
                      <a:rPr lang="en-US" altLang="zh-CN" sz="1800" dirty="0">
                        <a:latin typeface="Cambria Math"/>
                      </a:rPr>
                      <m:t>, </m:t>
                    </m:r>
                    <m:r>
                      <m:rPr>
                        <m:sty m:val="p"/>
                      </m:rPr>
                      <a:rPr lang="en-US" altLang="zh-CN" sz="1800" dirty="0">
                        <a:latin typeface="Cambria Math"/>
                      </a:rPr>
                      <m:t>M</m:t>
                    </m:r>
                    <m:r>
                      <a:rPr lang="en-US" altLang="zh-CN" sz="1800" dirty="0">
                        <a:latin typeface="Cambria Math"/>
                      </a:rPr>
                      <m:t>. </m:t>
                    </m:r>
                    <m:r>
                      <m:rPr>
                        <m:sty m:val="p"/>
                      </m:rPr>
                      <a:rPr lang="en-US" altLang="zh-CN" sz="1800" dirty="0">
                        <a:latin typeface="Cambria Math"/>
                      </a:rPr>
                      <m:t>et</m:t>
                    </m:r>
                    <m:r>
                      <a:rPr lang="en-US" altLang="zh-CN" sz="1800" dirty="0">
                        <a:latin typeface="Cambria Math"/>
                      </a:rPr>
                      <m:t>.</m:t>
                    </m:r>
                    <m:r>
                      <m:rPr>
                        <m:sty m:val="p"/>
                      </m:rPr>
                      <a:rPr lang="en-US" altLang="zh-CN" sz="1800" dirty="0">
                        <a:latin typeface="Cambria Math"/>
                      </a:rPr>
                      <m:t>al</m:t>
                    </m:r>
                    <m:r>
                      <a:rPr lang="en-US" altLang="zh-CN" sz="1800" dirty="0">
                        <a:latin typeface="Cambria Math"/>
                      </a:rPr>
                      <m:t>. “</m:t>
                    </m:r>
                    <m:r>
                      <m:rPr>
                        <m:sty m:val="p"/>
                      </m:rPr>
                      <a:rPr lang="en-US" altLang="zh-CN" sz="1800" dirty="0">
                        <a:latin typeface="Cambria Math"/>
                      </a:rPr>
                      <m:t>Estimation</m:t>
                    </m:r>
                    <m:r>
                      <a:rPr lang="en-US" altLang="zh-CN" sz="1800" dirty="0">
                        <a:latin typeface="Cambria Math"/>
                      </a:rPr>
                      <m:t> </m:t>
                    </m:r>
                    <m:r>
                      <m:rPr>
                        <m:sty m:val="p"/>
                      </m:rPr>
                      <a:rPr lang="en-US" altLang="zh-CN" sz="1800" dirty="0">
                        <a:latin typeface="Cambria Math"/>
                      </a:rPr>
                      <m:t>of</m:t>
                    </m:r>
                    <m:r>
                      <a:rPr lang="en-US" altLang="zh-CN" sz="1800" dirty="0">
                        <a:latin typeface="Cambria Math"/>
                      </a:rPr>
                      <m:t> </m:t>
                    </m:r>
                    <m:r>
                      <m:rPr>
                        <m:sty m:val="p"/>
                      </m:rPr>
                      <a:rPr lang="en-US" altLang="zh-CN" sz="1800" dirty="0">
                        <a:latin typeface="Cambria Math"/>
                      </a:rPr>
                      <m:t>leaf</m:t>
                    </m:r>
                    <m:r>
                      <a:rPr lang="en-US" altLang="zh-CN" sz="1800" dirty="0">
                        <a:latin typeface="Cambria Math"/>
                      </a:rPr>
                      <m:t> </m:t>
                    </m:r>
                    <m:r>
                      <m:rPr>
                        <m:sty m:val="p"/>
                      </m:rPr>
                      <a:rPr lang="en-US" altLang="zh-CN" sz="1800" dirty="0">
                        <a:latin typeface="Cambria Math"/>
                      </a:rPr>
                      <m:t>area</m:t>
                    </m:r>
                    <m:r>
                      <a:rPr lang="en-US" altLang="zh-CN" sz="1800" dirty="0">
                        <a:latin typeface="Cambria Math"/>
                      </a:rPr>
                      <m:t> </m:t>
                    </m:r>
                    <m:r>
                      <m:rPr>
                        <m:sty m:val="p"/>
                      </m:rPr>
                      <a:rPr lang="en-US" altLang="zh-CN" sz="1800" dirty="0">
                        <a:latin typeface="Cambria Math"/>
                      </a:rPr>
                      <m:t>index</m:t>
                    </m:r>
                    <m:r>
                      <a:rPr lang="en-US" altLang="zh-CN" sz="1800" dirty="0">
                        <a:latin typeface="Cambria Math"/>
                      </a:rPr>
                      <m:t> </m:t>
                    </m:r>
                    <m:r>
                      <m:rPr>
                        <m:sty m:val="p"/>
                      </m:rPr>
                      <a:rPr lang="en-US" altLang="zh-CN" sz="1800" dirty="0">
                        <a:latin typeface="Cambria Math"/>
                      </a:rPr>
                      <m:t>and</m:t>
                    </m:r>
                    <m:r>
                      <a:rPr lang="en-US" altLang="zh-CN" sz="1800" dirty="0">
                        <a:latin typeface="Cambria Math"/>
                      </a:rPr>
                      <m:t> </m:t>
                    </m:r>
                    <m:r>
                      <m:rPr>
                        <m:sty m:val="p"/>
                      </m:rPr>
                      <a:rPr lang="en-US" altLang="zh-CN" sz="1800" dirty="0">
                        <a:latin typeface="Cambria Math"/>
                      </a:rPr>
                      <m:t>its</m:t>
                    </m:r>
                    <m:r>
                      <a:rPr lang="en-US" altLang="zh-CN" sz="1800" dirty="0">
                        <a:latin typeface="Cambria Math"/>
                      </a:rPr>
                      <m:t> </m:t>
                    </m:r>
                    <m:r>
                      <m:rPr>
                        <m:sty m:val="p"/>
                      </m:rPr>
                      <a:rPr lang="en-US" altLang="zh-CN" sz="1800" dirty="0">
                        <a:latin typeface="Cambria Math"/>
                      </a:rPr>
                      <m:t>sunlit</m:t>
                    </m:r>
                    <m:r>
                      <a:rPr lang="en-US" altLang="zh-CN" sz="1800" dirty="0">
                        <a:latin typeface="Cambria Math"/>
                      </a:rPr>
                      <m:t> </m:t>
                    </m:r>
                    <m:r>
                      <m:rPr>
                        <m:sty m:val="p"/>
                      </m:rPr>
                      <a:rPr lang="en-US" altLang="zh-CN" sz="1800" dirty="0">
                        <a:latin typeface="Cambria Math"/>
                      </a:rPr>
                      <m:t>portion</m:t>
                    </m:r>
                    <m:r>
                      <a:rPr lang="en-US" altLang="zh-CN" sz="1800" dirty="0">
                        <a:latin typeface="Cambria Math"/>
                      </a:rPr>
                      <m:t> </m:t>
                    </m:r>
                    <m:r>
                      <m:rPr>
                        <m:sty m:val="p"/>
                      </m:rPr>
                      <a:rPr lang="en-US" altLang="zh-CN" sz="1800" dirty="0">
                        <a:latin typeface="Cambria Math"/>
                      </a:rPr>
                      <m:t>from</m:t>
                    </m:r>
                    <m:r>
                      <a:rPr lang="en-US" altLang="zh-CN" sz="1800" dirty="0">
                        <a:latin typeface="Cambria Math"/>
                      </a:rPr>
                      <m:t> </m:t>
                    </m:r>
                    <m:r>
                      <m:rPr>
                        <m:sty m:val="p"/>
                      </m:rPr>
                      <a:rPr lang="en-US" altLang="zh-CN" sz="1800" dirty="0">
                        <a:latin typeface="Cambria Math"/>
                      </a:rPr>
                      <m:t>DSCOVR</m:t>
                    </m:r>
                    <m:r>
                      <a:rPr lang="en-US" altLang="zh-CN" sz="1800" dirty="0">
                        <a:latin typeface="Cambria Math"/>
                      </a:rPr>
                      <m:t> </m:t>
                    </m:r>
                    <m:r>
                      <m:rPr>
                        <m:sty m:val="p"/>
                      </m:rPr>
                      <a:rPr lang="en-US" altLang="zh-CN" sz="1800" dirty="0">
                        <a:latin typeface="Cambria Math"/>
                      </a:rPr>
                      <m:t>EPIC</m:t>
                    </m:r>
                    <m:r>
                      <a:rPr lang="en-US" altLang="zh-CN" sz="1800" dirty="0">
                        <a:latin typeface="Cambria Math"/>
                      </a:rPr>
                      <m:t> </m:t>
                    </m:r>
                    <m:r>
                      <m:rPr>
                        <m:sty m:val="p"/>
                      </m:rPr>
                      <a:rPr lang="en-US" altLang="zh-CN" sz="1800" dirty="0">
                        <a:latin typeface="Cambria Math"/>
                      </a:rPr>
                      <m:t>data</m:t>
                    </m:r>
                    <m:r>
                      <a:rPr lang="en-US" altLang="zh-CN" sz="1800" dirty="0">
                        <a:latin typeface="Cambria Math"/>
                      </a:rPr>
                      <m:t>: </m:t>
                    </m:r>
                    <m:r>
                      <m:rPr>
                        <m:sty m:val="p"/>
                      </m:rPr>
                      <a:rPr lang="en-US" altLang="zh-CN" sz="1800" dirty="0">
                        <a:latin typeface="Cambria Math"/>
                      </a:rPr>
                      <m:t>Theoretical</m:t>
                    </m:r>
                    <m:r>
                      <a:rPr lang="en-US" altLang="zh-CN" sz="1800" dirty="0">
                        <a:latin typeface="Cambria Math"/>
                      </a:rPr>
                      <m:t> </m:t>
                    </m:r>
                    <m:r>
                      <m:rPr>
                        <m:sty m:val="p"/>
                      </m:rPr>
                      <a:rPr lang="en-US" altLang="zh-CN" sz="1800" dirty="0">
                        <a:latin typeface="Cambria Math"/>
                      </a:rPr>
                      <m:t>Basis</m:t>
                    </m:r>
                    <m:r>
                      <a:rPr lang="en-US" altLang="zh-CN" sz="1800" b="0" i="0" dirty="0" smtClean="0">
                        <a:latin typeface="Cambria Math" charset="0"/>
                      </a:rPr>
                      <m:t>,</m:t>
                    </m:r>
                    <m:r>
                      <a:rPr lang="en-US" altLang="zh-CN" sz="1800" dirty="0">
                        <a:latin typeface="Cambria Math"/>
                      </a:rPr>
                      <m:t>”</m:t>
                    </m:r>
                    <m:r>
                      <m:rPr>
                        <m:sty m:val="p"/>
                      </m:rPr>
                      <a:rPr lang="en-US" altLang="zh-CN" sz="1800" dirty="0">
                        <a:latin typeface="Cambria Math"/>
                      </a:rPr>
                      <m:t>Remote</m:t>
                    </m:r>
                    <m:r>
                      <a:rPr lang="en-US" altLang="zh-CN" sz="1800" dirty="0">
                        <a:latin typeface="Cambria Math"/>
                      </a:rPr>
                      <m:t> </m:t>
                    </m:r>
                    <m:r>
                      <m:rPr>
                        <m:sty m:val="p"/>
                      </m:rPr>
                      <a:rPr lang="en-US" altLang="zh-CN" sz="1800" dirty="0">
                        <a:latin typeface="Cambria Math"/>
                      </a:rPr>
                      <m:t>Sensing</m:t>
                    </m:r>
                    <m:r>
                      <a:rPr lang="en-US" altLang="zh-CN" sz="1800" dirty="0">
                        <a:latin typeface="Cambria Math"/>
                      </a:rPr>
                      <m:t> </m:t>
                    </m:r>
                    <m:r>
                      <m:rPr>
                        <m:sty m:val="p"/>
                      </m:rPr>
                      <a:rPr lang="en-US" altLang="zh-CN" sz="1800" dirty="0">
                        <a:latin typeface="Cambria Math"/>
                      </a:rPr>
                      <m:t>of</m:t>
                    </m:r>
                    <m:r>
                      <a:rPr lang="en-US" altLang="zh-CN" sz="1800" dirty="0">
                        <a:latin typeface="Cambria Math"/>
                      </a:rPr>
                      <m:t> </m:t>
                    </m:r>
                    <m:r>
                      <m:rPr>
                        <m:sty m:val="p"/>
                      </m:rPr>
                      <a:rPr lang="en-US" altLang="zh-CN" sz="1800" dirty="0">
                        <a:latin typeface="Cambria Math"/>
                      </a:rPr>
                      <m:t>Environment</m:t>
                    </m:r>
                    <m:r>
                      <a:rPr lang="en-US" altLang="zh-CN" sz="1800" dirty="0">
                        <a:latin typeface="Cambria Math"/>
                      </a:rPr>
                      <m:t>, </m:t>
                    </m:r>
                    <m:r>
                      <m:rPr>
                        <m:sty m:val="p"/>
                      </m:rPr>
                      <a:rPr lang="en-US" altLang="zh-CN" sz="1800" dirty="0">
                        <a:latin typeface="Cambria Math"/>
                      </a:rPr>
                      <m:t>vol</m:t>
                    </m:r>
                    <m:r>
                      <a:rPr lang="en-US" altLang="zh-CN" sz="1800" dirty="0">
                        <a:latin typeface="Cambria Math"/>
                      </a:rPr>
                      <m:t>. 198, </m:t>
                    </m:r>
                    <m:r>
                      <m:rPr>
                        <m:sty m:val="p"/>
                      </m:rPr>
                      <a:rPr lang="en-US" altLang="zh-CN" sz="1800" dirty="0">
                        <a:latin typeface="Cambria Math"/>
                      </a:rPr>
                      <m:t>pp</m:t>
                    </m:r>
                    <m:r>
                      <a:rPr lang="en-US" altLang="zh-CN" sz="1800" dirty="0">
                        <a:latin typeface="Cambria Math"/>
                      </a:rPr>
                      <m:t>. 69−84;</m:t>
                    </m:r>
                  </m:oMath>
                </a14:m>
                <a:endParaRPr lang="en-US" altLang="zh-CN" sz="1800" dirty="0" smtClean="0">
                  <a:latin typeface="Cambria Math"/>
                </a:endParaRPr>
              </a:p>
              <a:p>
                <a:pPr eaLnBrk="1" hangingPunct="1">
                  <a:buFontTx/>
                  <a:buAutoNum type="arabicPeriod"/>
                </a:pPr>
                <a:r>
                  <a:rPr lang="en-US" sz="1800" dirty="0"/>
                  <a:t>Miller, J. (1967). A formula for average foliage density. </a:t>
                </a:r>
                <a:r>
                  <a:rPr lang="en-US" sz="1800" i="1" dirty="0"/>
                  <a:t>Australian Journal of Botany, 15</a:t>
                </a:r>
                <a:r>
                  <a:rPr lang="en-US" sz="1800" dirty="0"/>
                  <a:t>, 141-144</a:t>
                </a:r>
                <a14:m>
                  <m:oMath xmlns:m="http://schemas.openxmlformats.org/officeDocument/2006/math">
                    <m:r>
                      <a:rPr lang="en-US" altLang="zh-CN" sz="1800" dirty="0">
                        <a:latin typeface="Cambria Math"/>
                      </a:rPr>
                      <m:t>;</m:t>
                    </m:r>
                  </m:oMath>
                </a14:m>
                <a:endParaRPr lang="en-US" altLang="zh-CN" sz="1800" dirty="0">
                  <a:latin typeface="+mn-ea"/>
                </a:endParaRPr>
              </a:p>
            </p:txBody>
          </p:sp>
        </mc:Choice>
        <mc:Fallback xmlns="">
          <p:sp>
            <p:nvSpPr>
              <p:cNvPr id="14340" name="Text Box 462"/>
              <p:cNvSpPr txBox="1">
                <a:spLocks noRot="1" noChangeAspect="1" noMove="1" noResize="1" noEditPoints="1" noAdjustHandles="1" noChangeArrowheads="1" noChangeShapeType="1" noTextEdit="1"/>
              </p:cNvSpPr>
              <p:nvPr/>
            </p:nvSpPr>
            <p:spPr bwMode="auto">
              <a:xfrm>
                <a:off x="10162549" y="28425918"/>
                <a:ext cx="20228846" cy="1764802"/>
              </a:xfrm>
              <a:prstGeom prst="rect">
                <a:avLst/>
              </a:prstGeom>
              <a:blipFill rotWithShape="0">
                <a:blip r:embed="rId6"/>
                <a:stretch>
                  <a:fillRect l="-422"/>
                </a:stretch>
              </a:blipFill>
              <a:ln w="9525">
                <a:solidFill>
                  <a:schemeClr val="tx1"/>
                </a:solidFill>
                <a:miter lim="800000"/>
                <a:headEnd/>
                <a:tailEnd/>
              </a:ln>
            </p:spPr>
            <p:txBody>
              <a:bodyPr/>
              <a:lstStyle/>
              <a:p>
                <a:r>
                  <a:rPr lang="en-US">
                    <a:noFill/>
                  </a:rPr>
                  <a:t> </a:t>
                </a:r>
              </a:p>
            </p:txBody>
          </p:sp>
        </mc:Fallback>
      </mc:AlternateContent>
      <p:sp>
        <p:nvSpPr>
          <p:cNvPr id="121" name="TextBox 65"/>
          <p:cNvSpPr txBox="1">
            <a:spLocks noChangeArrowheads="1"/>
          </p:cNvSpPr>
          <p:nvPr/>
        </p:nvSpPr>
        <p:spPr bwMode="auto">
          <a:xfrm>
            <a:off x="164778" y="28416739"/>
            <a:ext cx="9861939" cy="1754326"/>
          </a:xfrm>
          <a:prstGeom prst="rect">
            <a:avLst/>
          </a:prstGeom>
          <a:solidFill>
            <a:srgbClr val="E4E6CE"/>
          </a:solidFill>
          <a:ln w="9525">
            <a:solidFill>
              <a:schemeClr val="tx1"/>
            </a:solidFill>
            <a:miter lim="800000"/>
            <a:headEnd/>
            <a:tailEnd/>
          </a:ln>
        </p:spPr>
        <p:txBody>
          <a:bodyPr wrap="square" tIns="0" rIns="182880" bIns="91440">
            <a:spAutoFit/>
          </a:bodyPr>
          <a:lstStyle>
            <a:lvl1pPr eaLnBrk="0" hangingPunct="0">
              <a:defRPr sz="2600">
                <a:solidFill>
                  <a:schemeClr val="tx1"/>
                </a:solidFill>
                <a:latin typeface="Times" charset="0"/>
                <a:ea typeface="ＭＳ Ｐゴシック" charset="0"/>
                <a:cs typeface="ＭＳ Ｐゴシック" charset="0"/>
              </a:defRPr>
            </a:lvl1pPr>
            <a:lvl2pPr marL="742950" indent="-285750" eaLnBrk="0" hangingPunct="0">
              <a:defRPr sz="2600">
                <a:solidFill>
                  <a:schemeClr val="tx1"/>
                </a:solidFill>
                <a:latin typeface="Times" charset="0"/>
                <a:ea typeface="ＭＳ Ｐゴシック" charset="0"/>
              </a:defRPr>
            </a:lvl2pPr>
            <a:lvl3pPr marL="1143000" indent="-228600" eaLnBrk="0" hangingPunct="0">
              <a:defRPr sz="2600">
                <a:solidFill>
                  <a:schemeClr val="tx1"/>
                </a:solidFill>
                <a:latin typeface="Times" charset="0"/>
                <a:ea typeface="ＭＳ Ｐゴシック" charset="0"/>
              </a:defRPr>
            </a:lvl3pPr>
            <a:lvl4pPr marL="1600200" indent="-228600" eaLnBrk="0" hangingPunct="0">
              <a:defRPr sz="2600">
                <a:solidFill>
                  <a:schemeClr val="tx1"/>
                </a:solidFill>
                <a:latin typeface="Times" charset="0"/>
                <a:ea typeface="ＭＳ Ｐゴシック" charset="0"/>
              </a:defRPr>
            </a:lvl4pPr>
            <a:lvl5pPr marL="2057400" indent="-228600" eaLnBrk="0" hangingPunct="0">
              <a:defRPr sz="2600">
                <a:solidFill>
                  <a:schemeClr val="tx1"/>
                </a:solidFill>
                <a:latin typeface="Times" charset="0"/>
                <a:ea typeface="ＭＳ Ｐゴシック" charset="0"/>
              </a:defRPr>
            </a:lvl5pPr>
            <a:lvl6pPr marL="2514600" indent="-228600" eaLnBrk="0" fontAlgn="base" hangingPunct="0">
              <a:spcBef>
                <a:spcPct val="0"/>
              </a:spcBef>
              <a:spcAft>
                <a:spcPct val="0"/>
              </a:spcAft>
              <a:defRPr sz="2600">
                <a:solidFill>
                  <a:schemeClr val="tx1"/>
                </a:solidFill>
                <a:latin typeface="Times" charset="0"/>
                <a:ea typeface="ＭＳ Ｐゴシック" charset="0"/>
              </a:defRPr>
            </a:lvl6pPr>
            <a:lvl7pPr marL="2971800" indent="-228600" eaLnBrk="0" fontAlgn="base" hangingPunct="0">
              <a:spcBef>
                <a:spcPct val="0"/>
              </a:spcBef>
              <a:spcAft>
                <a:spcPct val="0"/>
              </a:spcAft>
              <a:defRPr sz="2600">
                <a:solidFill>
                  <a:schemeClr val="tx1"/>
                </a:solidFill>
                <a:latin typeface="Times" charset="0"/>
                <a:ea typeface="ＭＳ Ｐゴシック" charset="0"/>
              </a:defRPr>
            </a:lvl7pPr>
            <a:lvl8pPr marL="3429000" indent="-228600" eaLnBrk="0" fontAlgn="base" hangingPunct="0">
              <a:spcBef>
                <a:spcPct val="0"/>
              </a:spcBef>
              <a:spcAft>
                <a:spcPct val="0"/>
              </a:spcAft>
              <a:defRPr sz="2600">
                <a:solidFill>
                  <a:schemeClr val="tx1"/>
                </a:solidFill>
                <a:latin typeface="Times" charset="0"/>
                <a:ea typeface="ＭＳ Ｐゴシック" charset="0"/>
              </a:defRPr>
            </a:lvl8pPr>
            <a:lvl9pPr marL="3886200" indent="-228600" eaLnBrk="0" fontAlgn="base" hangingPunct="0">
              <a:spcBef>
                <a:spcPct val="0"/>
              </a:spcBef>
              <a:spcAft>
                <a:spcPct val="0"/>
              </a:spcAft>
              <a:defRPr sz="2600">
                <a:solidFill>
                  <a:schemeClr val="tx1"/>
                </a:solidFill>
                <a:latin typeface="Times" charset="0"/>
                <a:ea typeface="ＭＳ Ｐゴシック" charset="0"/>
              </a:defRPr>
            </a:lvl9pPr>
          </a:lstStyle>
          <a:p>
            <a:pPr algn="just" eaLnBrk="1" hangingPunct="1">
              <a:spcBef>
                <a:spcPts val="0"/>
              </a:spcBef>
              <a:spcAft>
                <a:spcPts val="0"/>
              </a:spcAft>
            </a:pPr>
            <a:endParaRPr lang="en-US" sz="1800" b="1" dirty="0" smtClean="0"/>
          </a:p>
          <a:p>
            <a:pPr algn="just" eaLnBrk="1" hangingPunct="1">
              <a:spcBef>
                <a:spcPts val="0"/>
              </a:spcBef>
              <a:spcAft>
                <a:spcPts val="0"/>
              </a:spcAft>
            </a:pPr>
            <a:r>
              <a:rPr lang="en-US" sz="4800" b="1" dirty="0" smtClean="0"/>
              <a:t>POSTER ID: A33D-2386</a:t>
            </a:r>
            <a:r>
              <a:rPr lang="en-US" sz="4800" dirty="0" smtClean="0"/>
              <a:t> </a:t>
            </a:r>
            <a:endParaRPr lang="en-US" sz="4800" b="1" dirty="0" smtClean="0"/>
          </a:p>
          <a:p>
            <a:pPr algn="just" eaLnBrk="1" hangingPunct="1">
              <a:spcBef>
                <a:spcPts val="0"/>
              </a:spcBef>
              <a:spcAft>
                <a:spcPts val="0"/>
              </a:spcAft>
            </a:pPr>
            <a:r>
              <a:rPr lang="en-US" sz="3200" b="1" dirty="0" smtClean="0"/>
              <a:t> 2017 AGU Fall Meeting, New Orleans, Louisiana</a:t>
            </a:r>
          </a:p>
          <a:p>
            <a:pPr algn="just" eaLnBrk="1" hangingPunct="1">
              <a:spcBef>
                <a:spcPts val="0"/>
              </a:spcBef>
              <a:spcAft>
                <a:spcPts val="0"/>
              </a:spcAft>
            </a:pPr>
            <a:endParaRPr lang="en-US" sz="1000" b="1" dirty="0"/>
          </a:p>
        </p:txBody>
      </p:sp>
      <p:grpSp>
        <p:nvGrpSpPr>
          <p:cNvPr id="50" name="Group 49"/>
          <p:cNvGrpSpPr/>
          <p:nvPr/>
        </p:nvGrpSpPr>
        <p:grpSpPr>
          <a:xfrm>
            <a:off x="10871673" y="5847717"/>
            <a:ext cx="13997010" cy="11185033"/>
            <a:chOff x="10871673" y="5891259"/>
            <a:chExt cx="13997010" cy="11185033"/>
          </a:xfrm>
        </p:grpSpPr>
        <p:sp>
          <p:nvSpPr>
            <p:cNvPr id="153" name="Rectangle 70"/>
            <p:cNvSpPr>
              <a:spLocks noChangeArrowheads="1"/>
            </p:cNvSpPr>
            <p:nvPr/>
          </p:nvSpPr>
          <p:spPr bwMode="auto">
            <a:xfrm>
              <a:off x="10871673" y="5891259"/>
              <a:ext cx="13997010" cy="11185033"/>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defTabSz="960438" eaLnBrk="0" hangingPunct="0"/>
              <a:endParaRPr lang="en-US"/>
            </a:p>
          </p:txBody>
        </p:sp>
        <p:sp>
          <p:nvSpPr>
            <p:cNvPr id="160" name="Text Box 315"/>
            <p:cNvSpPr txBox="1">
              <a:spLocks noChangeArrowheads="1"/>
            </p:cNvSpPr>
            <p:nvPr/>
          </p:nvSpPr>
          <p:spPr bwMode="auto">
            <a:xfrm>
              <a:off x="10909007" y="5896538"/>
              <a:ext cx="139101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4173538" eaLnBrk="0" hangingPunct="0">
                <a:defRPr sz="2600">
                  <a:solidFill>
                    <a:schemeClr val="tx1"/>
                  </a:solidFill>
                  <a:latin typeface="Times" charset="0"/>
                  <a:ea typeface="ＭＳ Ｐゴシック" charset="0"/>
                  <a:cs typeface="ＭＳ Ｐゴシック" charset="0"/>
                </a:defRPr>
              </a:lvl1pPr>
              <a:lvl2pPr marL="742950" indent="-285750" defTabSz="4173538" eaLnBrk="0" hangingPunct="0">
                <a:defRPr sz="2600">
                  <a:solidFill>
                    <a:schemeClr val="tx1"/>
                  </a:solidFill>
                  <a:latin typeface="Times" charset="0"/>
                  <a:ea typeface="ＭＳ Ｐゴシック" charset="0"/>
                </a:defRPr>
              </a:lvl2pPr>
              <a:lvl3pPr marL="1143000" indent="-228600" defTabSz="4173538" eaLnBrk="0" hangingPunct="0">
                <a:defRPr sz="2600">
                  <a:solidFill>
                    <a:schemeClr val="tx1"/>
                  </a:solidFill>
                  <a:latin typeface="Times" charset="0"/>
                  <a:ea typeface="ＭＳ Ｐゴシック" charset="0"/>
                </a:defRPr>
              </a:lvl3pPr>
              <a:lvl4pPr marL="1600200" indent="-228600" defTabSz="4173538" eaLnBrk="0" hangingPunct="0">
                <a:defRPr sz="2600">
                  <a:solidFill>
                    <a:schemeClr val="tx1"/>
                  </a:solidFill>
                  <a:latin typeface="Times" charset="0"/>
                  <a:ea typeface="ＭＳ Ｐゴシック" charset="0"/>
                </a:defRPr>
              </a:lvl4pPr>
              <a:lvl5pPr marL="2057400" indent="-228600" defTabSz="4173538" eaLnBrk="0" hangingPunct="0">
                <a:defRPr sz="2600">
                  <a:solidFill>
                    <a:schemeClr val="tx1"/>
                  </a:solidFill>
                  <a:latin typeface="Times" charset="0"/>
                  <a:ea typeface="ＭＳ Ｐゴシック" charset="0"/>
                </a:defRPr>
              </a:lvl5pPr>
              <a:lvl6pPr marL="2514600" indent="-228600" defTabSz="4173538" eaLnBrk="0" fontAlgn="base" hangingPunct="0">
                <a:spcBef>
                  <a:spcPct val="0"/>
                </a:spcBef>
                <a:spcAft>
                  <a:spcPct val="0"/>
                </a:spcAft>
                <a:defRPr sz="2600">
                  <a:solidFill>
                    <a:schemeClr val="tx1"/>
                  </a:solidFill>
                  <a:latin typeface="Times" charset="0"/>
                  <a:ea typeface="ＭＳ Ｐゴシック" charset="0"/>
                </a:defRPr>
              </a:lvl6pPr>
              <a:lvl7pPr marL="2971800" indent="-228600" defTabSz="4173538" eaLnBrk="0" fontAlgn="base" hangingPunct="0">
                <a:spcBef>
                  <a:spcPct val="0"/>
                </a:spcBef>
                <a:spcAft>
                  <a:spcPct val="0"/>
                </a:spcAft>
                <a:defRPr sz="2600">
                  <a:solidFill>
                    <a:schemeClr val="tx1"/>
                  </a:solidFill>
                  <a:latin typeface="Times" charset="0"/>
                  <a:ea typeface="ＭＳ Ｐゴシック" charset="0"/>
                </a:defRPr>
              </a:lvl7pPr>
              <a:lvl8pPr marL="3429000" indent="-228600" defTabSz="4173538" eaLnBrk="0" fontAlgn="base" hangingPunct="0">
                <a:spcBef>
                  <a:spcPct val="0"/>
                </a:spcBef>
                <a:spcAft>
                  <a:spcPct val="0"/>
                </a:spcAft>
                <a:defRPr sz="2600">
                  <a:solidFill>
                    <a:schemeClr val="tx1"/>
                  </a:solidFill>
                  <a:latin typeface="Times" charset="0"/>
                  <a:ea typeface="ＭＳ Ｐゴシック" charset="0"/>
                </a:defRPr>
              </a:lvl8pPr>
              <a:lvl9pPr marL="3886200" indent="-228600" defTabSz="4173538" eaLnBrk="0" fontAlgn="base" hangingPunct="0">
                <a:spcBef>
                  <a:spcPct val="0"/>
                </a:spcBef>
                <a:spcAft>
                  <a:spcPct val="0"/>
                </a:spcAft>
                <a:defRPr sz="2600">
                  <a:solidFill>
                    <a:schemeClr val="tx1"/>
                  </a:solidFill>
                  <a:latin typeface="Times" charset="0"/>
                  <a:ea typeface="ＭＳ Ｐゴシック" charset="0"/>
                </a:defRPr>
              </a:lvl9pPr>
            </a:lstStyle>
            <a:p>
              <a:pPr algn="ctr" eaLnBrk="1" hangingPunct="1">
                <a:spcBef>
                  <a:spcPct val="50000"/>
                </a:spcBef>
              </a:pPr>
              <a:r>
                <a:rPr lang="en-US" sz="3000" b="1" dirty="0">
                  <a:latin typeface="Arial" charset="0"/>
                </a:rPr>
                <a:t>2</a:t>
              </a:r>
              <a:r>
                <a:rPr lang="en-US" sz="3000" b="1" dirty="0" smtClean="0">
                  <a:latin typeface="Arial" charset="0"/>
                </a:rPr>
                <a:t>. PRODUCTION OF THE VESDR</a:t>
              </a:r>
              <a:endParaRPr lang="en-US" dirty="0">
                <a:latin typeface="Arial" charset="0"/>
              </a:endParaRPr>
            </a:p>
          </p:txBody>
        </p:sp>
      </p:grpSp>
      <p:sp>
        <p:nvSpPr>
          <p:cNvPr id="6" name="TextBox 5"/>
          <p:cNvSpPr txBox="1"/>
          <p:nvPr/>
        </p:nvSpPr>
        <p:spPr>
          <a:xfrm>
            <a:off x="15973059" y="13484721"/>
            <a:ext cx="8777654" cy="3416320"/>
          </a:xfrm>
          <a:prstGeom prst="rect">
            <a:avLst/>
          </a:prstGeom>
          <a:solidFill>
            <a:srgbClr val="E4E6CE"/>
          </a:solidFill>
        </p:spPr>
        <p:txBody>
          <a:bodyPr wrap="square" rtlCol="0">
            <a:spAutoFit/>
          </a:bodyPr>
          <a:lstStyle/>
          <a:p>
            <a:pPr algn="just"/>
            <a:r>
              <a:rPr lang="en-US" altLang="zh-CN" sz="2400" dirty="0" smtClean="0"/>
              <a:t>EPIC L1B images are projected on the 10 km sinusoidal grid. The Multi-Angle  Implementation of Atmospheric Correction (MAIAC) algorithm is used to generate surface Bidirectional Reflectance Factor (BRF) at  340nm, 388nm, 443nm, 551nm, 680nm and 780 nm (PI: A. </a:t>
            </a:r>
            <a:r>
              <a:rPr lang="en-US" altLang="zh-CN" sz="2400" dirty="0" err="1" smtClean="0"/>
              <a:t>Lyapustin</a:t>
            </a:r>
            <a:r>
              <a:rPr lang="en-US" altLang="zh-CN" sz="2400" dirty="0" smtClean="0"/>
              <a:t>, NASA Goddard). The VESDR operational algorithm in-puts BRF at green (551 nm), red (680 nm) and NIR (780 nm) spectral bands, sun-sensor geometry and biome classification map (Block 4) and retrieves LAI, SLAI, FPAR</a:t>
            </a:r>
            <a:r>
              <a:rPr lang="en-US" altLang="zh-CN" sz="2400" dirty="0"/>
              <a:t> </a:t>
            </a:r>
            <a:r>
              <a:rPr lang="en-US" altLang="zh-CN" sz="2400" dirty="0" smtClean="0"/>
              <a:t>and NDVI. Uncertainties in LAI and Quality Assessment (QA) variables are also generated and archived.</a:t>
            </a:r>
            <a:endParaRPr lang="zh-CN" altLang="en-US" dirty="0"/>
          </a:p>
        </p:txBody>
      </p:sp>
      <p:grpSp>
        <p:nvGrpSpPr>
          <p:cNvPr id="35" name="Group 34"/>
          <p:cNvGrpSpPr/>
          <p:nvPr/>
        </p:nvGrpSpPr>
        <p:grpSpPr>
          <a:xfrm>
            <a:off x="99274" y="5860966"/>
            <a:ext cx="10497697" cy="11290226"/>
            <a:chOff x="146277" y="5752111"/>
            <a:chExt cx="10497697" cy="11290226"/>
          </a:xfrm>
        </p:grpSpPr>
        <p:sp>
          <p:nvSpPr>
            <p:cNvPr id="159" name="TextBox 158"/>
            <p:cNvSpPr txBox="1">
              <a:spLocks noChangeArrowheads="1"/>
            </p:cNvSpPr>
            <p:nvPr/>
          </p:nvSpPr>
          <p:spPr bwMode="auto">
            <a:xfrm>
              <a:off x="235466" y="15395932"/>
              <a:ext cx="5494151" cy="1600438"/>
            </a:xfrm>
            <a:prstGeom prst="rect">
              <a:avLst/>
            </a:prstGeom>
            <a:solidFill>
              <a:srgbClr val="E4E6C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600">
                  <a:solidFill>
                    <a:schemeClr val="tx1"/>
                  </a:solidFill>
                  <a:latin typeface="Times" charset="0"/>
                  <a:ea typeface="ＭＳ Ｐゴシック" charset="0"/>
                  <a:cs typeface="ＭＳ Ｐゴシック" charset="0"/>
                </a:defRPr>
              </a:lvl1pPr>
              <a:lvl2pPr marL="742950" indent="-285750" eaLnBrk="0" hangingPunct="0">
                <a:defRPr sz="2600">
                  <a:solidFill>
                    <a:schemeClr val="tx1"/>
                  </a:solidFill>
                  <a:latin typeface="Times" charset="0"/>
                  <a:ea typeface="ＭＳ Ｐゴシック" charset="0"/>
                </a:defRPr>
              </a:lvl2pPr>
              <a:lvl3pPr marL="1143000" indent="-228600" eaLnBrk="0" hangingPunct="0">
                <a:defRPr sz="2600">
                  <a:solidFill>
                    <a:schemeClr val="tx1"/>
                  </a:solidFill>
                  <a:latin typeface="Times" charset="0"/>
                  <a:ea typeface="ＭＳ Ｐゴシック" charset="0"/>
                </a:defRPr>
              </a:lvl3pPr>
              <a:lvl4pPr marL="1600200" indent="-228600" eaLnBrk="0" hangingPunct="0">
                <a:defRPr sz="2600">
                  <a:solidFill>
                    <a:schemeClr val="tx1"/>
                  </a:solidFill>
                  <a:latin typeface="Times" charset="0"/>
                  <a:ea typeface="ＭＳ Ｐゴシック" charset="0"/>
                </a:defRPr>
              </a:lvl4pPr>
              <a:lvl5pPr marL="2057400" indent="-228600" eaLnBrk="0" hangingPunct="0">
                <a:defRPr sz="2600">
                  <a:solidFill>
                    <a:schemeClr val="tx1"/>
                  </a:solidFill>
                  <a:latin typeface="Times" charset="0"/>
                  <a:ea typeface="ＭＳ Ｐゴシック" charset="0"/>
                </a:defRPr>
              </a:lvl5pPr>
              <a:lvl6pPr marL="2514600" indent="-228600" eaLnBrk="0" fontAlgn="base" hangingPunct="0">
                <a:spcBef>
                  <a:spcPct val="0"/>
                </a:spcBef>
                <a:spcAft>
                  <a:spcPct val="0"/>
                </a:spcAft>
                <a:defRPr sz="2600">
                  <a:solidFill>
                    <a:schemeClr val="tx1"/>
                  </a:solidFill>
                  <a:latin typeface="Times" charset="0"/>
                  <a:ea typeface="ＭＳ Ｐゴシック" charset="0"/>
                </a:defRPr>
              </a:lvl6pPr>
              <a:lvl7pPr marL="2971800" indent="-228600" eaLnBrk="0" fontAlgn="base" hangingPunct="0">
                <a:spcBef>
                  <a:spcPct val="0"/>
                </a:spcBef>
                <a:spcAft>
                  <a:spcPct val="0"/>
                </a:spcAft>
                <a:defRPr sz="2600">
                  <a:solidFill>
                    <a:schemeClr val="tx1"/>
                  </a:solidFill>
                  <a:latin typeface="Times" charset="0"/>
                  <a:ea typeface="ＭＳ Ｐゴシック" charset="0"/>
                </a:defRPr>
              </a:lvl7pPr>
              <a:lvl8pPr marL="3429000" indent="-228600" eaLnBrk="0" fontAlgn="base" hangingPunct="0">
                <a:spcBef>
                  <a:spcPct val="0"/>
                </a:spcBef>
                <a:spcAft>
                  <a:spcPct val="0"/>
                </a:spcAft>
                <a:defRPr sz="2600">
                  <a:solidFill>
                    <a:schemeClr val="tx1"/>
                  </a:solidFill>
                  <a:latin typeface="Times" charset="0"/>
                  <a:ea typeface="ＭＳ Ｐゴシック" charset="0"/>
                </a:defRPr>
              </a:lvl8pPr>
              <a:lvl9pPr marL="3886200" indent="-228600" eaLnBrk="0" fontAlgn="base" hangingPunct="0">
                <a:spcBef>
                  <a:spcPct val="0"/>
                </a:spcBef>
                <a:spcAft>
                  <a:spcPct val="0"/>
                </a:spcAft>
                <a:defRPr sz="2600">
                  <a:solidFill>
                    <a:schemeClr val="tx1"/>
                  </a:solidFill>
                  <a:latin typeface="Times" charset="0"/>
                  <a:ea typeface="ＭＳ Ｐゴシック" charset="0"/>
                </a:defRPr>
              </a:lvl9pPr>
            </a:lstStyle>
            <a:p>
              <a:pPr algn="just" eaLnBrk="1" hangingPunct="1"/>
              <a:r>
                <a:rPr lang="en-US" altLang="zh-CN" sz="1400" dirty="0" smtClean="0"/>
                <a:t>Reflectance  of the vegetation reaches its  maximum in the backscattering direction. This is known as the hot spot effect.  The hot spot region represents the most information-rich directions in canopy reflected radiation. </a:t>
              </a:r>
              <a:r>
                <a:rPr lang="en-US" sz="1400" dirty="0"/>
                <a:t>The </a:t>
              </a:r>
              <a:r>
                <a:rPr lang="en-US" sz="1400" dirty="0" smtClean="0"/>
                <a:t>uniqueness </a:t>
              </a:r>
              <a:r>
                <a:rPr lang="en-US" sz="1400" dirty="0"/>
                <a:t>of the DSCOVR EPIC observing strategy is its ability to provide frequent observations of every region of the Earth in near hot spot directions that the existing Low-Earth-Orbiting and Geostationary satellites do not have. </a:t>
              </a:r>
              <a:r>
                <a:rPr lang="en-US" altLang="zh-CN" sz="1400" dirty="0" smtClean="0"/>
                <a:t> </a:t>
              </a:r>
              <a:endParaRPr lang="en-US" altLang="zh-CN" sz="1400" dirty="0"/>
            </a:p>
          </p:txBody>
        </p:sp>
        <p:sp>
          <p:nvSpPr>
            <p:cNvPr id="154" name="Rectangle 70"/>
            <p:cNvSpPr>
              <a:spLocks noChangeArrowheads="1"/>
            </p:cNvSpPr>
            <p:nvPr/>
          </p:nvSpPr>
          <p:spPr bwMode="auto">
            <a:xfrm>
              <a:off x="154165" y="5752111"/>
              <a:ext cx="10464396" cy="11182515"/>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defTabSz="960438" eaLnBrk="0" hangingPunct="0"/>
              <a:endParaRPr lang="en-US"/>
            </a:p>
          </p:txBody>
        </p:sp>
        <p:sp>
          <p:nvSpPr>
            <p:cNvPr id="156" name="Text Box 315"/>
            <p:cNvSpPr txBox="1">
              <a:spLocks noChangeArrowheads="1"/>
            </p:cNvSpPr>
            <p:nvPr/>
          </p:nvSpPr>
          <p:spPr bwMode="auto">
            <a:xfrm>
              <a:off x="154164" y="5777824"/>
              <a:ext cx="104898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4173538" eaLnBrk="0" hangingPunct="0">
                <a:defRPr sz="2600">
                  <a:solidFill>
                    <a:schemeClr val="tx1"/>
                  </a:solidFill>
                  <a:latin typeface="Times" charset="0"/>
                  <a:ea typeface="ＭＳ Ｐゴシック" charset="0"/>
                  <a:cs typeface="ＭＳ Ｐゴシック" charset="0"/>
                </a:defRPr>
              </a:lvl1pPr>
              <a:lvl2pPr marL="742950" indent="-285750" defTabSz="4173538" eaLnBrk="0" hangingPunct="0">
                <a:defRPr sz="2600">
                  <a:solidFill>
                    <a:schemeClr val="tx1"/>
                  </a:solidFill>
                  <a:latin typeface="Times" charset="0"/>
                  <a:ea typeface="ＭＳ Ｐゴシック" charset="0"/>
                </a:defRPr>
              </a:lvl2pPr>
              <a:lvl3pPr marL="1143000" indent="-228600" defTabSz="4173538" eaLnBrk="0" hangingPunct="0">
                <a:defRPr sz="2600">
                  <a:solidFill>
                    <a:schemeClr val="tx1"/>
                  </a:solidFill>
                  <a:latin typeface="Times" charset="0"/>
                  <a:ea typeface="ＭＳ Ｐゴシック" charset="0"/>
                </a:defRPr>
              </a:lvl3pPr>
              <a:lvl4pPr marL="1600200" indent="-228600" defTabSz="4173538" eaLnBrk="0" hangingPunct="0">
                <a:defRPr sz="2600">
                  <a:solidFill>
                    <a:schemeClr val="tx1"/>
                  </a:solidFill>
                  <a:latin typeface="Times" charset="0"/>
                  <a:ea typeface="ＭＳ Ｐゴシック" charset="0"/>
                </a:defRPr>
              </a:lvl4pPr>
              <a:lvl5pPr marL="2057400" indent="-228600" defTabSz="4173538" eaLnBrk="0" hangingPunct="0">
                <a:defRPr sz="2600">
                  <a:solidFill>
                    <a:schemeClr val="tx1"/>
                  </a:solidFill>
                  <a:latin typeface="Times" charset="0"/>
                  <a:ea typeface="ＭＳ Ｐゴシック" charset="0"/>
                </a:defRPr>
              </a:lvl5pPr>
              <a:lvl6pPr marL="2514600" indent="-228600" defTabSz="4173538" eaLnBrk="0" fontAlgn="base" hangingPunct="0">
                <a:spcBef>
                  <a:spcPct val="0"/>
                </a:spcBef>
                <a:spcAft>
                  <a:spcPct val="0"/>
                </a:spcAft>
                <a:defRPr sz="2600">
                  <a:solidFill>
                    <a:schemeClr val="tx1"/>
                  </a:solidFill>
                  <a:latin typeface="Times" charset="0"/>
                  <a:ea typeface="ＭＳ Ｐゴシック" charset="0"/>
                </a:defRPr>
              </a:lvl6pPr>
              <a:lvl7pPr marL="2971800" indent="-228600" defTabSz="4173538" eaLnBrk="0" fontAlgn="base" hangingPunct="0">
                <a:spcBef>
                  <a:spcPct val="0"/>
                </a:spcBef>
                <a:spcAft>
                  <a:spcPct val="0"/>
                </a:spcAft>
                <a:defRPr sz="2600">
                  <a:solidFill>
                    <a:schemeClr val="tx1"/>
                  </a:solidFill>
                  <a:latin typeface="Times" charset="0"/>
                  <a:ea typeface="ＭＳ Ｐゴシック" charset="0"/>
                </a:defRPr>
              </a:lvl7pPr>
              <a:lvl8pPr marL="3429000" indent="-228600" defTabSz="4173538" eaLnBrk="0" fontAlgn="base" hangingPunct="0">
                <a:spcBef>
                  <a:spcPct val="0"/>
                </a:spcBef>
                <a:spcAft>
                  <a:spcPct val="0"/>
                </a:spcAft>
                <a:defRPr sz="2600">
                  <a:solidFill>
                    <a:schemeClr val="tx1"/>
                  </a:solidFill>
                  <a:latin typeface="Times" charset="0"/>
                  <a:ea typeface="ＭＳ Ｐゴシック" charset="0"/>
                </a:defRPr>
              </a:lvl8pPr>
              <a:lvl9pPr marL="3886200" indent="-228600" defTabSz="4173538" eaLnBrk="0" fontAlgn="base" hangingPunct="0">
                <a:spcBef>
                  <a:spcPct val="0"/>
                </a:spcBef>
                <a:spcAft>
                  <a:spcPct val="0"/>
                </a:spcAft>
                <a:defRPr sz="2600">
                  <a:solidFill>
                    <a:schemeClr val="tx1"/>
                  </a:solidFill>
                  <a:latin typeface="Times" charset="0"/>
                  <a:ea typeface="ＭＳ Ｐゴシック" charset="0"/>
                </a:defRPr>
              </a:lvl9pPr>
            </a:lstStyle>
            <a:p>
              <a:pPr algn="ctr" eaLnBrk="1" hangingPunct="1">
                <a:spcBef>
                  <a:spcPct val="50000"/>
                </a:spcBef>
              </a:pPr>
              <a:r>
                <a:rPr lang="en-US" sz="3000" b="1" dirty="0">
                  <a:latin typeface="Arial" charset="0"/>
                </a:rPr>
                <a:t>1. </a:t>
              </a:r>
              <a:r>
                <a:rPr lang="en-US" sz="3000" b="1" dirty="0" smtClean="0">
                  <a:latin typeface="Arial" charset="0"/>
                </a:rPr>
                <a:t>INTRODUCTION</a:t>
              </a:r>
              <a:endParaRPr lang="en-US" dirty="0">
                <a:latin typeface="Arial" charset="0"/>
              </a:endParaRPr>
            </a:p>
          </p:txBody>
        </p:sp>
        <p:sp>
          <p:nvSpPr>
            <p:cNvPr id="19" name="矩形 18"/>
            <p:cNvSpPr/>
            <p:nvPr/>
          </p:nvSpPr>
          <p:spPr bwMode="auto">
            <a:xfrm>
              <a:off x="146277" y="16958376"/>
              <a:ext cx="10472284" cy="83961"/>
            </a:xfrm>
            <a:prstGeom prst="rect">
              <a:avLst/>
            </a:prstGeom>
            <a:solidFill>
              <a:srgbClr val="C6D9C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60438" rtl="0" eaLnBrk="0" fontAlgn="base" latinLnBrk="0" hangingPunct="0">
                <a:lnSpc>
                  <a:spcPct val="100000"/>
                </a:lnSpc>
                <a:spcBef>
                  <a:spcPct val="0"/>
                </a:spcBef>
                <a:spcAft>
                  <a:spcPct val="0"/>
                </a:spcAft>
                <a:buClrTx/>
                <a:buSzTx/>
                <a:buFontTx/>
                <a:buNone/>
                <a:tabLst/>
              </a:pPr>
              <a:endParaRPr kumimoji="0" lang="zh-CN" altLang="en-US" sz="2600" b="0" i="0" u="none" strike="noStrike" cap="none" normalizeH="0" baseline="0">
                <a:ln>
                  <a:noFill/>
                </a:ln>
                <a:solidFill>
                  <a:schemeClr val="tx1"/>
                </a:solidFill>
                <a:effectLst/>
                <a:latin typeface="Times" pitchFamily="-108" charset="0"/>
              </a:endParaRPr>
            </a:p>
          </p:txBody>
        </p:sp>
        <p:grpSp>
          <p:nvGrpSpPr>
            <p:cNvPr id="27" name="Group 26"/>
            <p:cNvGrpSpPr/>
            <p:nvPr/>
          </p:nvGrpSpPr>
          <p:grpSpPr>
            <a:xfrm>
              <a:off x="5949732" y="6278871"/>
              <a:ext cx="4611066" cy="4297794"/>
              <a:chOff x="5859792" y="6433619"/>
              <a:chExt cx="4611066" cy="4297794"/>
            </a:xfrm>
          </p:grpSpPr>
          <p:pic>
            <p:nvPicPr>
              <p:cNvPr id="288" name="图片 287"/>
              <p:cNvPicPr>
                <a:picLocks noChangeAspect="1"/>
              </p:cNvPicPr>
              <p:nvPr/>
            </p:nvPicPr>
            <p:blipFill rotWithShape="1">
              <a:blip r:embed="rId7" cstate="print">
                <a:extLst>
                  <a:ext uri="{28A0092B-C50C-407E-A947-70E740481C1C}">
                    <a14:useLocalDpi xmlns:a14="http://schemas.microsoft.com/office/drawing/2010/main" val="0"/>
                  </a:ext>
                </a:extLst>
              </a:blip>
              <a:srcRect l="9014" t="11706" r="9081" b="8494"/>
              <a:stretch/>
            </p:blipFill>
            <p:spPr>
              <a:xfrm>
                <a:off x="5859792" y="6433619"/>
                <a:ext cx="4611066" cy="4297794"/>
              </a:xfrm>
              <a:prstGeom prst="rect">
                <a:avLst/>
              </a:prstGeom>
            </p:spPr>
          </p:pic>
          <p:sp>
            <p:nvSpPr>
              <p:cNvPr id="21" name="TextBox 20"/>
              <p:cNvSpPr txBox="1"/>
              <p:nvPr/>
            </p:nvSpPr>
            <p:spPr>
              <a:xfrm>
                <a:off x="5940221" y="6451178"/>
                <a:ext cx="4483562" cy="307777"/>
              </a:xfrm>
              <a:prstGeom prst="rect">
                <a:avLst/>
              </a:prstGeom>
              <a:noFill/>
            </p:spPr>
            <p:txBody>
              <a:bodyPr wrap="square" rtlCol="0">
                <a:spAutoFit/>
              </a:bodyPr>
              <a:lstStyle/>
              <a:p>
                <a:r>
                  <a:rPr lang="en-US" altLang="zh-CN" sz="1400" b="1" smtClean="0">
                    <a:solidFill>
                      <a:schemeClr val="bg1"/>
                    </a:solidFill>
                  </a:rPr>
                  <a:t>EPIC L1B image,  </a:t>
                </a:r>
                <a:r>
                  <a:rPr lang="en-US" altLang="zh-CN" sz="1400" b="1" dirty="0" smtClean="0">
                    <a:solidFill>
                      <a:schemeClr val="bg1"/>
                    </a:solidFill>
                  </a:rPr>
                  <a:t>Aug. 23 2016 15:24:58</a:t>
                </a:r>
                <a:endParaRPr lang="zh-CN" altLang="en-US" sz="1400" b="1" dirty="0">
                  <a:solidFill>
                    <a:schemeClr val="bg1"/>
                  </a:solidFill>
                </a:endParaRPr>
              </a:p>
            </p:txBody>
          </p:sp>
        </p:grpSp>
        <p:pic>
          <p:nvPicPr>
            <p:cNvPr id="219" name="Picture 218"/>
            <p:cNvPicPr>
              <a:picLocks noChangeAspect="1"/>
            </p:cNvPicPr>
            <p:nvPr/>
          </p:nvPicPr>
          <p:blipFill>
            <a:blip r:embed="rId8"/>
            <a:stretch>
              <a:fillRect/>
            </a:stretch>
          </p:blipFill>
          <p:spPr>
            <a:xfrm>
              <a:off x="231316" y="11711173"/>
              <a:ext cx="5498301" cy="3738845"/>
            </a:xfrm>
            <a:prstGeom prst="rect">
              <a:avLst/>
            </a:prstGeom>
          </p:spPr>
        </p:pic>
        <p:sp>
          <p:nvSpPr>
            <p:cNvPr id="221" name="TextBox 21"/>
            <p:cNvSpPr txBox="1">
              <a:spLocks noChangeArrowheads="1"/>
            </p:cNvSpPr>
            <p:nvPr/>
          </p:nvSpPr>
          <p:spPr bwMode="auto">
            <a:xfrm>
              <a:off x="5721005" y="11891065"/>
              <a:ext cx="4912950" cy="48167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marL="292100" indent="-292100" eaLnBrk="0" hangingPunct="0">
                <a:defRPr sz="2600">
                  <a:solidFill>
                    <a:schemeClr val="tx1"/>
                  </a:solidFill>
                  <a:latin typeface="Times" charset="0"/>
                  <a:ea typeface="ＭＳ Ｐゴシック" charset="0"/>
                  <a:cs typeface="ＭＳ Ｐゴシック" charset="0"/>
                </a:defRPr>
              </a:lvl1pPr>
              <a:lvl2pPr marL="742950" indent="-285750" eaLnBrk="0" hangingPunct="0">
                <a:defRPr sz="2600">
                  <a:solidFill>
                    <a:schemeClr val="tx1"/>
                  </a:solidFill>
                  <a:latin typeface="Times" charset="0"/>
                  <a:ea typeface="ＭＳ Ｐゴシック" charset="0"/>
                </a:defRPr>
              </a:lvl2pPr>
              <a:lvl3pPr marL="1143000" indent="-228600" eaLnBrk="0" hangingPunct="0">
                <a:defRPr sz="2600">
                  <a:solidFill>
                    <a:schemeClr val="tx1"/>
                  </a:solidFill>
                  <a:latin typeface="Times" charset="0"/>
                  <a:ea typeface="ＭＳ Ｐゴシック" charset="0"/>
                </a:defRPr>
              </a:lvl3pPr>
              <a:lvl4pPr marL="1600200" indent="-228600" eaLnBrk="0" hangingPunct="0">
                <a:defRPr sz="2600">
                  <a:solidFill>
                    <a:schemeClr val="tx1"/>
                  </a:solidFill>
                  <a:latin typeface="Times" charset="0"/>
                  <a:ea typeface="ＭＳ Ｐゴシック" charset="0"/>
                </a:defRPr>
              </a:lvl4pPr>
              <a:lvl5pPr marL="2057400" indent="-228600" eaLnBrk="0" hangingPunct="0">
                <a:defRPr sz="2600">
                  <a:solidFill>
                    <a:schemeClr val="tx1"/>
                  </a:solidFill>
                  <a:latin typeface="Times" charset="0"/>
                  <a:ea typeface="ＭＳ Ｐゴシック" charset="0"/>
                </a:defRPr>
              </a:lvl5pPr>
              <a:lvl6pPr marL="2514600" indent="-228600" eaLnBrk="0" fontAlgn="base" hangingPunct="0">
                <a:spcBef>
                  <a:spcPct val="0"/>
                </a:spcBef>
                <a:spcAft>
                  <a:spcPct val="0"/>
                </a:spcAft>
                <a:defRPr sz="2600">
                  <a:solidFill>
                    <a:schemeClr val="tx1"/>
                  </a:solidFill>
                  <a:latin typeface="Times" charset="0"/>
                  <a:ea typeface="ＭＳ Ｐゴシック" charset="0"/>
                </a:defRPr>
              </a:lvl6pPr>
              <a:lvl7pPr marL="2971800" indent="-228600" eaLnBrk="0" fontAlgn="base" hangingPunct="0">
                <a:spcBef>
                  <a:spcPct val="0"/>
                </a:spcBef>
                <a:spcAft>
                  <a:spcPct val="0"/>
                </a:spcAft>
                <a:defRPr sz="2600">
                  <a:solidFill>
                    <a:schemeClr val="tx1"/>
                  </a:solidFill>
                  <a:latin typeface="Times" charset="0"/>
                  <a:ea typeface="ＭＳ Ｐゴシック" charset="0"/>
                </a:defRPr>
              </a:lvl7pPr>
              <a:lvl8pPr marL="3429000" indent="-228600" eaLnBrk="0" fontAlgn="base" hangingPunct="0">
                <a:spcBef>
                  <a:spcPct val="0"/>
                </a:spcBef>
                <a:spcAft>
                  <a:spcPct val="0"/>
                </a:spcAft>
                <a:defRPr sz="2600">
                  <a:solidFill>
                    <a:schemeClr val="tx1"/>
                  </a:solidFill>
                  <a:latin typeface="Times" charset="0"/>
                  <a:ea typeface="ＭＳ Ｐゴシック" charset="0"/>
                </a:defRPr>
              </a:lvl8pPr>
              <a:lvl9pPr marL="3886200" indent="-228600" eaLnBrk="0" fontAlgn="base" hangingPunct="0">
                <a:spcBef>
                  <a:spcPct val="0"/>
                </a:spcBef>
                <a:spcAft>
                  <a:spcPct val="0"/>
                </a:spcAft>
                <a:defRPr sz="2600">
                  <a:solidFill>
                    <a:schemeClr val="tx1"/>
                  </a:solidFill>
                  <a:latin typeface="Times" charset="0"/>
                  <a:ea typeface="ＭＳ Ｐゴシック" charset="0"/>
                </a:defRPr>
              </a:lvl9pPr>
            </a:lstStyle>
            <a:p>
              <a:pPr marL="0" indent="0" algn="ctr" eaLnBrk="1" hangingPunct="1">
                <a:spcAft>
                  <a:spcPts val="0"/>
                </a:spcAft>
              </a:pPr>
              <a:r>
                <a:rPr lang="en-US" sz="2800" b="1" u="sng" dirty="0" smtClean="0">
                  <a:solidFill>
                    <a:srgbClr val="0000FF"/>
                  </a:solidFill>
                  <a:latin typeface="Comic Sans MS" charset="0"/>
                  <a:cs typeface="Times" charset="0"/>
                </a:rPr>
                <a:t>DSCOVR </a:t>
              </a:r>
              <a:r>
                <a:rPr lang="en-US" sz="2800" b="1" u="sng" dirty="0">
                  <a:solidFill>
                    <a:srgbClr val="0000FF"/>
                  </a:solidFill>
                  <a:latin typeface="Comic Sans MS" charset="0"/>
                  <a:cs typeface="Times" charset="0"/>
                </a:rPr>
                <a:t>EPIC </a:t>
              </a:r>
              <a:r>
                <a:rPr lang="en-US" sz="2800" b="1" u="sng" dirty="0" smtClean="0">
                  <a:solidFill>
                    <a:srgbClr val="0000FF"/>
                  </a:solidFill>
                  <a:latin typeface="Comic Sans MS" charset="0"/>
                  <a:cs typeface="Times" charset="0"/>
                </a:rPr>
                <a:t>VESDR</a:t>
              </a:r>
            </a:p>
            <a:p>
              <a:pPr marL="0" indent="0" algn="ctr" eaLnBrk="1" hangingPunct="1">
                <a:spcAft>
                  <a:spcPts val="600"/>
                </a:spcAft>
              </a:pPr>
              <a:r>
                <a:rPr lang="en-US" sz="1800" b="1" dirty="0" smtClean="0">
                  <a:solidFill>
                    <a:srgbClr val="0000FF"/>
                  </a:solidFill>
                  <a:latin typeface="Comic Sans MS" charset="0"/>
                  <a:cs typeface="Times" charset="0"/>
                </a:rPr>
                <a:t>(Vegetation Earth </a:t>
              </a:r>
              <a:r>
                <a:rPr lang="en-US" sz="1800" b="1" dirty="0">
                  <a:solidFill>
                    <a:srgbClr val="0000FF"/>
                  </a:solidFill>
                  <a:latin typeface="Comic Sans MS" charset="0"/>
                  <a:cs typeface="Times" charset="0"/>
                </a:rPr>
                <a:t>System </a:t>
              </a:r>
              <a:r>
                <a:rPr lang="en-US" sz="1800" b="1" dirty="0" smtClean="0">
                  <a:solidFill>
                    <a:srgbClr val="0000FF"/>
                  </a:solidFill>
                  <a:latin typeface="Comic Sans MS" charset="0"/>
                  <a:cs typeface="Times" charset="0"/>
                </a:rPr>
                <a:t>Data Record)</a:t>
              </a:r>
            </a:p>
            <a:p>
              <a:pPr marL="457200" indent="-457200" eaLnBrk="1" hangingPunct="1">
                <a:spcAft>
                  <a:spcPts val="600"/>
                </a:spcAft>
                <a:buFont typeface="Wingdings" charset="2"/>
                <a:buChar char="Ø"/>
              </a:pPr>
              <a:r>
                <a:rPr lang="en-US" sz="2800" b="1" dirty="0" smtClean="0">
                  <a:solidFill>
                    <a:srgbClr val="0000FF"/>
                  </a:solidFill>
                  <a:latin typeface="Comic Sans MS" charset="0"/>
                  <a:cs typeface="Times" charset="0"/>
                </a:rPr>
                <a:t>Leaf Area Index (LAI)</a:t>
              </a:r>
            </a:p>
            <a:p>
              <a:pPr marL="457200" indent="-457200" eaLnBrk="1" hangingPunct="1">
                <a:spcAft>
                  <a:spcPts val="600"/>
                </a:spcAft>
                <a:buFont typeface="Wingdings" charset="2"/>
                <a:buChar char="Ø"/>
              </a:pPr>
              <a:r>
                <a:rPr lang="en-US" sz="2800" b="1" dirty="0" smtClean="0">
                  <a:solidFill>
                    <a:srgbClr val="0000FF"/>
                  </a:solidFill>
                  <a:latin typeface="Comic Sans MS" charset="0"/>
                  <a:cs typeface="Times" charset="0"/>
                </a:rPr>
                <a:t>Diurnal courses of </a:t>
              </a:r>
            </a:p>
            <a:p>
              <a:pPr marL="641350" lvl="1" indent="-287338" eaLnBrk="1" hangingPunct="1">
                <a:spcAft>
                  <a:spcPts val="0"/>
                </a:spcAft>
                <a:buFont typeface="Courier New" charset="0"/>
                <a:buChar char="o"/>
              </a:pPr>
              <a:r>
                <a:rPr lang="en-US" sz="2800" b="1" dirty="0" smtClean="0">
                  <a:solidFill>
                    <a:srgbClr val="0000FF"/>
                  </a:solidFill>
                  <a:latin typeface="Comic Sans MS" charset="0"/>
                  <a:cs typeface="Times" charset="0"/>
                </a:rPr>
                <a:t>Sunlit </a:t>
              </a:r>
              <a:r>
                <a:rPr lang="en-US" sz="2800" b="1" dirty="0">
                  <a:solidFill>
                    <a:srgbClr val="0000FF"/>
                  </a:solidFill>
                  <a:latin typeface="Comic Sans MS" charset="0"/>
                  <a:cs typeface="Times" charset="0"/>
                </a:rPr>
                <a:t>Leaf Area </a:t>
              </a:r>
              <a:r>
                <a:rPr lang="en-US" sz="2800" b="1" dirty="0" smtClean="0">
                  <a:solidFill>
                    <a:srgbClr val="0000FF"/>
                  </a:solidFill>
                  <a:latin typeface="Comic Sans MS" charset="0"/>
                  <a:cs typeface="Times" charset="0"/>
                </a:rPr>
                <a:t>Index</a:t>
              </a:r>
            </a:p>
            <a:p>
              <a:pPr marL="641350" lvl="1" indent="-287338" eaLnBrk="1" hangingPunct="1">
                <a:spcAft>
                  <a:spcPts val="0"/>
                </a:spcAft>
                <a:buFont typeface="Courier New" charset="0"/>
                <a:buChar char="o"/>
              </a:pPr>
              <a:r>
                <a:rPr lang="en-US" sz="2800" b="1" dirty="0" smtClean="0">
                  <a:solidFill>
                    <a:srgbClr val="0000FF"/>
                  </a:solidFill>
                  <a:latin typeface="Comic Sans MS" charset="0"/>
                  <a:cs typeface="Times" charset="0"/>
                </a:rPr>
                <a:t>Fraction of PAR absorbed by vegetation (FPAR) </a:t>
              </a:r>
            </a:p>
            <a:p>
              <a:pPr marL="641350" lvl="1" indent="-287338" eaLnBrk="1" hangingPunct="1">
                <a:spcAft>
                  <a:spcPts val="1200"/>
                </a:spcAft>
                <a:buFont typeface="Courier New" charset="0"/>
                <a:buChar char="o"/>
              </a:pPr>
              <a:r>
                <a:rPr lang="en-US" sz="2800" b="1" dirty="0">
                  <a:solidFill>
                    <a:srgbClr val="0000FF"/>
                  </a:solidFill>
                  <a:latin typeface="Comic Sans MS" charset="0"/>
                  <a:cs typeface="Times" charset="0"/>
                </a:rPr>
                <a:t>Normalized Difference Vegetation Index (NDVI)</a:t>
              </a:r>
            </a:p>
          </p:txBody>
        </p:sp>
        <p:grpSp>
          <p:nvGrpSpPr>
            <p:cNvPr id="29" name="Group 28"/>
            <p:cNvGrpSpPr/>
            <p:nvPr/>
          </p:nvGrpSpPr>
          <p:grpSpPr>
            <a:xfrm>
              <a:off x="254073" y="6250321"/>
              <a:ext cx="5693453" cy="4354690"/>
              <a:chOff x="254073" y="6250321"/>
              <a:chExt cx="5693453" cy="4354690"/>
            </a:xfrm>
          </p:grpSpPr>
          <p:grpSp>
            <p:nvGrpSpPr>
              <p:cNvPr id="20" name="Group 19"/>
              <p:cNvGrpSpPr>
                <a:grpSpLocks noChangeAspect="1"/>
              </p:cNvGrpSpPr>
              <p:nvPr/>
            </p:nvGrpSpPr>
            <p:grpSpPr>
              <a:xfrm>
                <a:off x="254073" y="6277354"/>
                <a:ext cx="5645363" cy="4327657"/>
                <a:chOff x="480944" y="9309158"/>
                <a:chExt cx="7056703" cy="5409573"/>
              </a:xfrm>
            </p:grpSpPr>
            <p:pic>
              <p:nvPicPr>
                <p:cNvPr id="4681" name="Picture 585" descr="ttps://www.nesdis.noaa.gov/sites/default/files/assets/images/point_of_lagrange1_big.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0944" y="9309158"/>
                  <a:ext cx="6957931" cy="5376032"/>
                </a:xfrm>
                <a:prstGeom prst="rect">
                  <a:avLst/>
                </a:prstGeom>
                <a:noFill/>
                <a:extLst>
                  <a:ext uri="{909E8E84-426E-40DD-AFC4-6F175D3DCCD1}">
                    <a14:hiddenFill xmlns:a14="http://schemas.microsoft.com/office/drawing/2010/main">
                      <a:solidFill>
                        <a:srgbClr val="FFFFFF"/>
                      </a:solidFill>
                    </a14:hiddenFill>
                  </a:ext>
                </a:extLst>
              </p:spPr>
            </p:pic>
            <p:sp>
              <p:nvSpPr>
                <p:cNvPr id="82" name="TextBox 9"/>
                <p:cNvSpPr txBox="1"/>
                <p:nvPr/>
              </p:nvSpPr>
              <p:spPr>
                <a:xfrm>
                  <a:off x="593366" y="14468662"/>
                  <a:ext cx="6944281" cy="250069"/>
                </a:xfrm>
                <a:prstGeom prst="rect">
                  <a:avLst/>
                </a:prstGeom>
                <a:noFill/>
              </p:spPr>
              <p:txBody>
                <a:bodyPr wrap="square" lIns="0" tIns="0" rIns="0" bIns="0" rtlCol="0">
                  <a:spAutoFit/>
                </a:bodyPr>
                <a:lstStyle/>
                <a:p>
                  <a:pPr>
                    <a:spcAft>
                      <a:spcPts val="300"/>
                    </a:spcAft>
                  </a:pPr>
                  <a:r>
                    <a:rPr lang="en-US" sz="1300" b="1" dirty="0">
                      <a:solidFill>
                        <a:schemeClr val="bg1"/>
                      </a:solidFill>
                    </a:rPr>
                    <a:t>https://www.nesdis.noaa.gov/content/dscovr-deep-space-climate-observatory</a:t>
                  </a:r>
                </a:p>
              </p:txBody>
            </p:sp>
          </p:grpSp>
          <p:sp>
            <p:nvSpPr>
              <p:cNvPr id="16" name="矩形 15"/>
              <p:cNvSpPr/>
              <p:nvPr/>
            </p:nvSpPr>
            <p:spPr>
              <a:xfrm>
                <a:off x="3981116" y="6250321"/>
                <a:ext cx="1966410" cy="584775"/>
              </a:xfrm>
              <a:prstGeom prst="rect">
                <a:avLst/>
              </a:prstGeom>
            </p:spPr>
            <p:txBody>
              <a:bodyPr wrap="square">
                <a:spAutoFit/>
              </a:bodyPr>
              <a:lstStyle/>
              <a:p>
                <a:r>
                  <a:rPr lang="en-US" altLang="zh-CN" sz="1600" b="1" dirty="0">
                    <a:solidFill>
                      <a:schemeClr val="bg1"/>
                    </a:solidFill>
                  </a:rPr>
                  <a:t>Deep Space Climate </a:t>
                </a:r>
                <a:r>
                  <a:rPr lang="en-US" altLang="zh-CN" sz="1600" b="1">
                    <a:solidFill>
                      <a:schemeClr val="bg1"/>
                    </a:solidFill>
                  </a:rPr>
                  <a:t>Observatory </a:t>
                </a:r>
                <a:endParaRPr lang="en-US" altLang="zh-CN" sz="1600" b="1" dirty="0" smtClean="0">
                  <a:solidFill>
                    <a:schemeClr val="bg1"/>
                  </a:solidFill>
                </a:endParaRPr>
              </a:p>
            </p:txBody>
          </p:sp>
        </p:grpSp>
        <p:sp>
          <p:nvSpPr>
            <p:cNvPr id="157" name="TextBox 158"/>
            <p:cNvSpPr txBox="1">
              <a:spLocks noChangeArrowheads="1"/>
            </p:cNvSpPr>
            <p:nvPr/>
          </p:nvSpPr>
          <p:spPr bwMode="auto">
            <a:xfrm>
              <a:off x="256729" y="10586497"/>
              <a:ext cx="10327262" cy="1200329"/>
            </a:xfrm>
            <a:prstGeom prst="rect">
              <a:avLst/>
            </a:prstGeom>
            <a:solidFill>
              <a:srgbClr val="E4E6C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600">
                  <a:solidFill>
                    <a:schemeClr val="tx1"/>
                  </a:solidFill>
                  <a:latin typeface="Times" charset="0"/>
                  <a:ea typeface="ＭＳ Ｐゴシック" charset="0"/>
                  <a:cs typeface="ＭＳ Ｐゴシック" charset="0"/>
                </a:defRPr>
              </a:lvl1pPr>
              <a:lvl2pPr marL="742950" indent="-285750" eaLnBrk="0" hangingPunct="0">
                <a:defRPr sz="2600">
                  <a:solidFill>
                    <a:schemeClr val="tx1"/>
                  </a:solidFill>
                  <a:latin typeface="Times" charset="0"/>
                  <a:ea typeface="ＭＳ Ｐゴシック" charset="0"/>
                </a:defRPr>
              </a:lvl2pPr>
              <a:lvl3pPr marL="1143000" indent="-228600" eaLnBrk="0" hangingPunct="0">
                <a:defRPr sz="2600">
                  <a:solidFill>
                    <a:schemeClr val="tx1"/>
                  </a:solidFill>
                  <a:latin typeface="Times" charset="0"/>
                  <a:ea typeface="ＭＳ Ｐゴシック" charset="0"/>
                </a:defRPr>
              </a:lvl3pPr>
              <a:lvl4pPr marL="1600200" indent="-228600" eaLnBrk="0" hangingPunct="0">
                <a:defRPr sz="2600">
                  <a:solidFill>
                    <a:schemeClr val="tx1"/>
                  </a:solidFill>
                  <a:latin typeface="Times" charset="0"/>
                  <a:ea typeface="ＭＳ Ｐゴシック" charset="0"/>
                </a:defRPr>
              </a:lvl4pPr>
              <a:lvl5pPr marL="2057400" indent="-228600" eaLnBrk="0" hangingPunct="0">
                <a:defRPr sz="2600">
                  <a:solidFill>
                    <a:schemeClr val="tx1"/>
                  </a:solidFill>
                  <a:latin typeface="Times" charset="0"/>
                  <a:ea typeface="ＭＳ Ｐゴシック" charset="0"/>
                </a:defRPr>
              </a:lvl5pPr>
              <a:lvl6pPr marL="2514600" indent="-228600" eaLnBrk="0" fontAlgn="base" hangingPunct="0">
                <a:spcBef>
                  <a:spcPct val="0"/>
                </a:spcBef>
                <a:spcAft>
                  <a:spcPct val="0"/>
                </a:spcAft>
                <a:defRPr sz="2600">
                  <a:solidFill>
                    <a:schemeClr val="tx1"/>
                  </a:solidFill>
                  <a:latin typeface="Times" charset="0"/>
                  <a:ea typeface="ＭＳ Ｐゴシック" charset="0"/>
                </a:defRPr>
              </a:lvl6pPr>
              <a:lvl7pPr marL="2971800" indent="-228600" eaLnBrk="0" fontAlgn="base" hangingPunct="0">
                <a:spcBef>
                  <a:spcPct val="0"/>
                </a:spcBef>
                <a:spcAft>
                  <a:spcPct val="0"/>
                </a:spcAft>
                <a:defRPr sz="2600">
                  <a:solidFill>
                    <a:schemeClr val="tx1"/>
                  </a:solidFill>
                  <a:latin typeface="Times" charset="0"/>
                  <a:ea typeface="ＭＳ Ｐゴシック" charset="0"/>
                </a:defRPr>
              </a:lvl7pPr>
              <a:lvl8pPr marL="3429000" indent="-228600" eaLnBrk="0" fontAlgn="base" hangingPunct="0">
                <a:spcBef>
                  <a:spcPct val="0"/>
                </a:spcBef>
                <a:spcAft>
                  <a:spcPct val="0"/>
                </a:spcAft>
                <a:defRPr sz="2600">
                  <a:solidFill>
                    <a:schemeClr val="tx1"/>
                  </a:solidFill>
                  <a:latin typeface="Times" charset="0"/>
                  <a:ea typeface="ＭＳ Ｐゴシック" charset="0"/>
                </a:defRPr>
              </a:lvl8pPr>
              <a:lvl9pPr marL="3886200" indent="-228600" eaLnBrk="0" fontAlgn="base" hangingPunct="0">
                <a:spcBef>
                  <a:spcPct val="0"/>
                </a:spcBef>
                <a:spcAft>
                  <a:spcPct val="0"/>
                </a:spcAft>
                <a:defRPr sz="2600">
                  <a:solidFill>
                    <a:schemeClr val="tx1"/>
                  </a:solidFill>
                  <a:latin typeface="Times" charset="0"/>
                  <a:ea typeface="ＭＳ Ｐゴシック" charset="0"/>
                </a:defRPr>
              </a:lvl9pPr>
            </a:lstStyle>
            <a:p>
              <a:pPr algn="just" eaLnBrk="1" hangingPunct="1"/>
              <a:r>
                <a:rPr lang="en-US" altLang="zh-CN" sz="1800" dirty="0" smtClean="0"/>
                <a:t>NASA’s Earth Polychromatic Imaging Camera (EPIC) </a:t>
              </a:r>
              <a:r>
                <a:rPr lang="en-US" altLang="zh-CN" sz="1800" dirty="0"/>
                <a:t>on board NOAA’s </a:t>
              </a:r>
              <a:r>
                <a:rPr lang="en-US" altLang="zh-CN" sz="1800" dirty="0" smtClean="0"/>
                <a:t>Deep Space Climate Observatory (DSCOVR) </a:t>
              </a:r>
              <a:r>
                <a:rPr lang="en-US" altLang="zh-CN" sz="1800" dirty="0"/>
                <a:t>mission was launched on </a:t>
              </a:r>
              <a:r>
                <a:rPr lang="en-US" altLang="zh-CN" sz="1800" dirty="0" smtClean="0"/>
                <a:t>Feb</a:t>
              </a:r>
              <a:r>
                <a:rPr lang="en-US" altLang="zh-CN" sz="1800" dirty="0"/>
                <a:t>ruary</a:t>
              </a:r>
              <a:r>
                <a:rPr lang="en-US" altLang="zh-CN" sz="1800" dirty="0" smtClean="0"/>
                <a:t> </a:t>
              </a:r>
              <a:r>
                <a:rPr lang="en-US" altLang="zh-CN" sz="1800" dirty="0"/>
                <a:t>11, 2015 to </a:t>
              </a:r>
              <a:r>
                <a:rPr lang="en-US" altLang="zh-CN" sz="1800" dirty="0" smtClean="0"/>
                <a:t>the </a:t>
              </a:r>
              <a:r>
                <a:rPr lang="en-US" altLang="zh-CN" sz="1800" dirty="0"/>
                <a:t>Sun-Earth L1 point where it </a:t>
              </a:r>
              <a:r>
                <a:rPr lang="en-US" altLang="zh-CN" sz="1800" dirty="0" smtClean="0"/>
                <a:t>began </a:t>
              </a:r>
              <a:r>
                <a:rPr lang="en-US" altLang="zh-CN" sz="1800" dirty="0"/>
                <a:t>to </a:t>
              </a:r>
              <a:r>
                <a:rPr lang="en-US" altLang="zh-CN" sz="1800" dirty="0" smtClean="0"/>
                <a:t>collect  Earth's images </a:t>
              </a:r>
              <a:r>
                <a:rPr lang="en-US" altLang="zh-CN" sz="1800" dirty="0"/>
                <a:t>in near backscattering </a:t>
              </a:r>
              <a:r>
                <a:rPr lang="en-US" altLang="zh-CN" sz="1800" dirty="0" smtClean="0"/>
                <a:t>directions at 10 </a:t>
              </a:r>
              <a:r>
                <a:rPr lang="en-US" altLang="zh-CN" sz="1800" dirty="0"/>
                <a:t>ultra-violet to near </a:t>
              </a:r>
              <a:r>
                <a:rPr lang="en-US" altLang="zh-CN" sz="1800" dirty="0" smtClean="0"/>
                <a:t>infrared spectral bands every 65 to 110 min in June 2015. EPIC L1B </a:t>
              </a:r>
              <a:r>
                <a:rPr lang="en-US" altLang="zh-CN" sz="1800" dirty="0"/>
                <a:t>data </a:t>
              </a:r>
              <a:r>
                <a:rPr lang="en-US" altLang="zh-CN" sz="1800" dirty="0" smtClean="0"/>
                <a:t>are </a:t>
              </a:r>
              <a:r>
                <a:rPr lang="en-US" altLang="zh-CN" sz="1800" dirty="0"/>
                <a:t>available from the NASA </a:t>
              </a:r>
              <a:r>
                <a:rPr lang="en-US" altLang="zh-CN" sz="1800" dirty="0" smtClean="0"/>
                <a:t>LARC [1]. </a:t>
              </a:r>
              <a:endParaRPr lang="en-US" sz="1800" dirty="0"/>
            </a:p>
          </p:txBody>
        </p:sp>
      </p:grpSp>
      <p:pic>
        <p:nvPicPr>
          <p:cNvPr id="222" name="Picture 221"/>
          <p:cNvPicPr>
            <a:picLocks noChangeAspect="1"/>
          </p:cNvPicPr>
          <p:nvPr/>
        </p:nvPicPr>
        <p:blipFill rotWithShape="1">
          <a:blip r:embed="rId10" cstate="print">
            <a:extLst>
              <a:ext uri="{28A0092B-C50C-407E-A947-70E740481C1C}">
                <a14:useLocalDpi xmlns:a14="http://schemas.microsoft.com/office/drawing/2010/main" val="0"/>
              </a:ext>
            </a:extLst>
          </a:blip>
          <a:srcRect l="8611" r="8056"/>
          <a:stretch/>
        </p:blipFill>
        <p:spPr>
          <a:xfrm>
            <a:off x="10964419" y="6296118"/>
            <a:ext cx="6495119" cy="4340948"/>
          </a:xfrm>
          <a:prstGeom prst="rect">
            <a:avLst/>
          </a:prstGeom>
        </p:spPr>
      </p:pic>
      <p:sp>
        <p:nvSpPr>
          <p:cNvPr id="223" name="TextBox 222"/>
          <p:cNvSpPr txBox="1"/>
          <p:nvPr/>
        </p:nvSpPr>
        <p:spPr>
          <a:xfrm>
            <a:off x="11103578" y="6372789"/>
            <a:ext cx="1516366" cy="430887"/>
          </a:xfrm>
          <a:prstGeom prst="rect">
            <a:avLst/>
          </a:prstGeom>
          <a:noFill/>
        </p:spPr>
        <p:txBody>
          <a:bodyPr wrap="square" lIns="0" tIns="0" rIns="0" bIns="0" rtlCol="0">
            <a:spAutoFit/>
          </a:bodyPr>
          <a:lstStyle/>
          <a:p>
            <a:pPr algn="ctr"/>
            <a:r>
              <a:rPr lang="en-US" sz="1400" b="1" dirty="0" smtClean="0">
                <a:solidFill>
                  <a:schemeClr val="bg1"/>
                </a:solidFill>
              </a:rPr>
              <a:t>8/23/2017</a:t>
            </a:r>
          </a:p>
          <a:p>
            <a:pPr algn="ctr"/>
            <a:r>
              <a:rPr lang="en-US" sz="1400" b="1" dirty="0" smtClean="0">
                <a:solidFill>
                  <a:schemeClr val="bg1"/>
                </a:solidFill>
              </a:rPr>
              <a:t>16:30:25GMT</a:t>
            </a:r>
            <a:endParaRPr lang="en-US" sz="1400" b="1" dirty="0">
              <a:solidFill>
                <a:schemeClr val="bg1"/>
              </a:solidFill>
            </a:endParaRPr>
          </a:p>
        </p:txBody>
      </p:sp>
      <p:grpSp>
        <p:nvGrpSpPr>
          <p:cNvPr id="231" name="Group 230"/>
          <p:cNvGrpSpPr/>
          <p:nvPr/>
        </p:nvGrpSpPr>
        <p:grpSpPr>
          <a:xfrm>
            <a:off x="17502948" y="6260368"/>
            <a:ext cx="7241271" cy="4297331"/>
            <a:chOff x="5517534" y="450270"/>
            <a:chExt cx="3483592" cy="2095321"/>
          </a:xfrm>
        </p:grpSpPr>
        <p:pic>
          <p:nvPicPr>
            <p:cNvPr id="232" name="Picture 231"/>
            <p:cNvPicPr>
              <a:picLocks noChangeAspect="1"/>
            </p:cNvPicPr>
            <p:nvPr/>
          </p:nvPicPr>
          <p:blipFill rotWithShape="1">
            <a:blip r:embed="rId11" cstate="print">
              <a:extLst>
                <a:ext uri="{28A0092B-C50C-407E-A947-70E740481C1C}">
                  <a14:useLocalDpi xmlns:a14="http://schemas.microsoft.com/office/drawing/2010/main" val="0"/>
                </a:ext>
              </a:extLst>
            </a:blip>
            <a:srcRect l="14822" t="7379" r="9514" b="11594"/>
            <a:stretch/>
          </p:blipFill>
          <p:spPr>
            <a:xfrm>
              <a:off x="5517534" y="450270"/>
              <a:ext cx="3483592" cy="2095321"/>
            </a:xfrm>
            <a:prstGeom prst="rect">
              <a:avLst/>
            </a:prstGeom>
          </p:spPr>
        </p:pic>
        <p:sp>
          <p:nvSpPr>
            <p:cNvPr id="233" name="TextBox 232"/>
            <p:cNvSpPr txBox="1"/>
            <p:nvPr/>
          </p:nvSpPr>
          <p:spPr>
            <a:xfrm>
              <a:off x="5555100" y="455892"/>
              <a:ext cx="1555335" cy="246221"/>
            </a:xfrm>
            <a:prstGeom prst="rect">
              <a:avLst/>
            </a:prstGeom>
            <a:noFill/>
          </p:spPr>
          <p:txBody>
            <a:bodyPr wrap="square" lIns="0" tIns="0" rIns="0" bIns="0" rtlCol="0">
              <a:spAutoFit/>
            </a:bodyPr>
            <a:lstStyle/>
            <a:p>
              <a:r>
                <a:rPr lang="en-US" sz="1600" b="1" dirty="0" smtClean="0">
                  <a:solidFill>
                    <a:schemeClr val="bg1"/>
                  </a:solidFill>
                </a:rPr>
                <a:t>MAIAC NIR BRF</a:t>
              </a:r>
              <a:endParaRPr lang="en-US" sz="1600" b="1" dirty="0">
                <a:solidFill>
                  <a:schemeClr val="bg1"/>
                </a:solidFill>
              </a:endParaRPr>
            </a:p>
          </p:txBody>
        </p:sp>
      </p:grpSp>
      <p:grpSp>
        <p:nvGrpSpPr>
          <p:cNvPr id="234" name="Group 233"/>
          <p:cNvGrpSpPr/>
          <p:nvPr/>
        </p:nvGrpSpPr>
        <p:grpSpPr>
          <a:xfrm>
            <a:off x="10970147" y="13480459"/>
            <a:ext cx="4919506" cy="3381411"/>
            <a:chOff x="6088560" y="2595084"/>
            <a:chExt cx="2935603" cy="1926397"/>
          </a:xfrm>
        </p:grpSpPr>
        <p:pic>
          <p:nvPicPr>
            <p:cNvPr id="235" name="Picture 234"/>
            <p:cNvPicPr>
              <a:picLocks noChangeAspect="1"/>
            </p:cNvPicPr>
            <p:nvPr/>
          </p:nvPicPr>
          <p:blipFill rotWithShape="1">
            <a:blip r:embed="rId12" cstate="print">
              <a:extLst>
                <a:ext uri="{28A0092B-C50C-407E-A947-70E740481C1C}">
                  <a14:useLocalDpi xmlns:a14="http://schemas.microsoft.com/office/drawing/2010/main" val="0"/>
                </a:ext>
              </a:extLst>
            </a:blip>
            <a:srcRect l="14959" t="7499" r="11868" b="10763"/>
            <a:stretch/>
          </p:blipFill>
          <p:spPr>
            <a:xfrm>
              <a:off x="6088560" y="2612556"/>
              <a:ext cx="2935603" cy="1908925"/>
            </a:xfrm>
            <a:prstGeom prst="rect">
              <a:avLst/>
            </a:prstGeom>
          </p:spPr>
        </p:pic>
        <p:sp>
          <p:nvSpPr>
            <p:cNvPr id="237" name="TextBox 236"/>
            <p:cNvSpPr txBox="1"/>
            <p:nvPr/>
          </p:nvSpPr>
          <p:spPr>
            <a:xfrm>
              <a:off x="6325844" y="2595084"/>
              <a:ext cx="560106" cy="288325"/>
            </a:xfrm>
            <a:prstGeom prst="rect">
              <a:avLst/>
            </a:prstGeom>
            <a:noFill/>
          </p:spPr>
          <p:txBody>
            <a:bodyPr wrap="square" lIns="0" tIns="0" rIns="0" bIns="0" rtlCol="0">
              <a:spAutoFit/>
            </a:bodyPr>
            <a:lstStyle/>
            <a:p>
              <a:r>
                <a:rPr lang="en-US" b="1" dirty="0" smtClean="0">
                  <a:solidFill>
                    <a:schemeClr val="bg1"/>
                  </a:solidFill>
                </a:rPr>
                <a:t>LAI</a:t>
              </a:r>
              <a:endParaRPr lang="en-US" b="1" dirty="0">
                <a:solidFill>
                  <a:schemeClr val="bg1"/>
                </a:solidFill>
              </a:endParaRPr>
            </a:p>
          </p:txBody>
        </p:sp>
      </p:grpSp>
      <p:grpSp>
        <p:nvGrpSpPr>
          <p:cNvPr id="239" name="Group 238"/>
          <p:cNvGrpSpPr/>
          <p:nvPr/>
        </p:nvGrpSpPr>
        <p:grpSpPr>
          <a:xfrm>
            <a:off x="15817879" y="10696397"/>
            <a:ext cx="4427430" cy="2745852"/>
            <a:chOff x="-307649" y="4779673"/>
            <a:chExt cx="2967423" cy="1804617"/>
          </a:xfrm>
        </p:grpSpPr>
        <p:pic>
          <p:nvPicPr>
            <p:cNvPr id="240" name="Picture 239"/>
            <p:cNvPicPr>
              <a:picLocks noChangeAspect="1"/>
            </p:cNvPicPr>
            <p:nvPr/>
          </p:nvPicPr>
          <p:blipFill rotWithShape="1">
            <a:blip r:embed="rId13" cstate="print">
              <a:extLst>
                <a:ext uri="{28A0092B-C50C-407E-A947-70E740481C1C}">
                  <a14:useLocalDpi xmlns:a14="http://schemas.microsoft.com/office/drawing/2010/main" val="0"/>
                </a:ext>
              </a:extLst>
            </a:blip>
            <a:srcRect l="15421" t="7441" r="11122" b="11267"/>
            <a:stretch/>
          </p:blipFill>
          <p:spPr>
            <a:xfrm>
              <a:off x="-307649" y="4779673"/>
              <a:ext cx="2967423" cy="1804617"/>
            </a:xfrm>
            <a:prstGeom prst="rect">
              <a:avLst/>
            </a:prstGeom>
          </p:spPr>
        </p:pic>
        <p:sp>
          <p:nvSpPr>
            <p:cNvPr id="241" name="TextBox 240"/>
            <p:cNvSpPr txBox="1"/>
            <p:nvPr/>
          </p:nvSpPr>
          <p:spPr>
            <a:xfrm>
              <a:off x="-213899" y="4779673"/>
              <a:ext cx="720627" cy="276999"/>
            </a:xfrm>
            <a:prstGeom prst="rect">
              <a:avLst/>
            </a:prstGeom>
            <a:noFill/>
          </p:spPr>
          <p:txBody>
            <a:bodyPr wrap="square" lIns="0" tIns="0" rIns="0" bIns="0" rtlCol="0">
              <a:spAutoFit/>
            </a:bodyPr>
            <a:lstStyle/>
            <a:p>
              <a:r>
                <a:rPr lang="en-US" b="1" dirty="0" smtClean="0">
                  <a:solidFill>
                    <a:schemeClr val="bg1"/>
                  </a:solidFill>
                </a:rPr>
                <a:t>NDVI</a:t>
              </a:r>
              <a:endParaRPr lang="en-US" b="1" dirty="0">
                <a:solidFill>
                  <a:schemeClr val="bg1"/>
                </a:solidFill>
              </a:endParaRPr>
            </a:p>
          </p:txBody>
        </p:sp>
      </p:grpSp>
      <p:grpSp>
        <p:nvGrpSpPr>
          <p:cNvPr id="242" name="Group 241"/>
          <p:cNvGrpSpPr/>
          <p:nvPr/>
        </p:nvGrpSpPr>
        <p:grpSpPr>
          <a:xfrm>
            <a:off x="10977057" y="10690985"/>
            <a:ext cx="4803898" cy="2770685"/>
            <a:chOff x="2042644" y="4372683"/>
            <a:chExt cx="3272840" cy="1990017"/>
          </a:xfrm>
        </p:grpSpPr>
        <p:pic>
          <p:nvPicPr>
            <p:cNvPr id="243" name="Picture 242"/>
            <p:cNvPicPr>
              <a:picLocks noChangeAspect="1"/>
            </p:cNvPicPr>
            <p:nvPr/>
          </p:nvPicPr>
          <p:blipFill rotWithShape="1">
            <a:blip r:embed="rId14" cstate="print">
              <a:extLst>
                <a:ext uri="{28A0092B-C50C-407E-A947-70E740481C1C}">
                  <a14:useLocalDpi xmlns:a14="http://schemas.microsoft.com/office/drawing/2010/main" val="0"/>
                </a:ext>
              </a:extLst>
            </a:blip>
            <a:srcRect l="14953" t="7384" r="10653" b="11169"/>
            <a:stretch/>
          </p:blipFill>
          <p:spPr>
            <a:xfrm>
              <a:off x="2042644" y="4372683"/>
              <a:ext cx="3272840" cy="1990017"/>
            </a:xfrm>
            <a:prstGeom prst="rect">
              <a:avLst/>
            </a:prstGeom>
          </p:spPr>
        </p:pic>
        <p:sp>
          <p:nvSpPr>
            <p:cNvPr id="244" name="TextBox 243"/>
            <p:cNvSpPr txBox="1"/>
            <p:nvPr/>
          </p:nvSpPr>
          <p:spPr>
            <a:xfrm>
              <a:off x="2229027" y="4381699"/>
              <a:ext cx="778483" cy="285142"/>
            </a:xfrm>
            <a:prstGeom prst="rect">
              <a:avLst/>
            </a:prstGeom>
            <a:noFill/>
          </p:spPr>
          <p:txBody>
            <a:bodyPr wrap="square" lIns="0" tIns="0" rIns="0" bIns="0" rtlCol="0">
              <a:spAutoFit/>
            </a:bodyPr>
            <a:lstStyle/>
            <a:p>
              <a:r>
                <a:rPr lang="en-US" b="1" dirty="0" smtClean="0">
                  <a:solidFill>
                    <a:schemeClr val="bg1"/>
                  </a:solidFill>
                </a:rPr>
                <a:t>SLAI</a:t>
              </a:r>
              <a:endParaRPr lang="en-US" b="1" dirty="0">
                <a:solidFill>
                  <a:schemeClr val="bg1"/>
                </a:solidFill>
              </a:endParaRPr>
            </a:p>
          </p:txBody>
        </p:sp>
      </p:grpSp>
      <p:grpSp>
        <p:nvGrpSpPr>
          <p:cNvPr id="248" name="Group 247"/>
          <p:cNvGrpSpPr/>
          <p:nvPr/>
        </p:nvGrpSpPr>
        <p:grpSpPr>
          <a:xfrm>
            <a:off x="20275398" y="10701942"/>
            <a:ext cx="4487412" cy="2759728"/>
            <a:chOff x="2901797" y="4502674"/>
            <a:chExt cx="2935603" cy="1892859"/>
          </a:xfrm>
        </p:grpSpPr>
        <p:pic>
          <p:nvPicPr>
            <p:cNvPr id="258" name="Picture 257"/>
            <p:cNvPicPr>
              <a:picLocks noChangeAspect="1"/>
            </p:cNvPicPr>
            <p:nvPr/>
          </p:nvPicPr>
          <p:blipFill rotWithShape="1">
            <a:blip r:embed="rId15" cstate="print">
              <a:extLst>
                <a:ext uri="{28A0092B-C50C-407E-A947-70E740481C1C}">
                  <a14:useLocalDpi xmlns:a14="http://schemas.microsoft.com/office/drawing/2010/main" val="0"/>
                </a:ext>
              </a:extLst>
            </a:blip>
            <a:srcRect l="14767" t="7516" r="11215" b="10969"/>
            <a:stretch/>
          </p:blipFill>
          <p:spPr>
            <a:xfrm>
              <a:off x="2901797" y="4502674"/>
              <a:ext cx="2935603" cy="1892859"/>
            </a:xfrm>
            <a:prstGeom prst="rect">
              <a:avLst/>
            </a:prstGeom>
          </p:spPr>
        </p:pic>
        <p:sp>
          <p:nvSpPr>
            <p:cNvPr id="261" name="TextBox 260"/>
            <p:cNvSpPr txBox="1"/>
            <p:nvPr/>
          </p:nvSpPr>
          <p:spPr>
            <a:xfrm>
              <a:off x="3086202" y="4502674"/>
              <a:ext cx="720627" cy="276999"/>
            </a:xfrm>
            <a:prstGeom prst="rect">
              <a:avLst/>
            </a:prstGeom>
            <a:noFill/>
          </p:spPr>
          <p:txBody>
            <a:bodyPr wrap="square" lIns="0" tIns="0" rIns="0" bIns="0" rtlCol="0">
              <a:spAutoFit/>
            </a:bodyPr>
            <a:lstStyle/>
            <a:p>
              <a:r>
                <a:rPr lang="en-US" b="1" dirty="0" smtClean="0">
                  <a:solidFill>
                    <a:schemeClr val="bg1"/>
                  </a:solidFill>
                </a:rPr>
                <a:t>FPAR</a:t>
              </a:r>
              <a:endParaRPr lang="en-US" b="1" dirty="0">
                <a:solidFill>
                  <a:schemeClr val="bg1"/>
                </a:solidFill>
              </a:endParaRPr>
            </a:p>
          </p:txBody>
        </p:sp>
      </p:grpSp>
      <p:grpSp>
        <p:nvGrpSpPr>
          <p:cNvPr id="63" name="Group 62"/>
          <p:cNvGrpSpPr/>
          <p:nvPr/>
        </p:nvGrpSpPr>
        <p:grpSpPr>
          <a:xfrm>
            <a:off x="24928756" y="5864419"/>
            <a:ext cx="9546678" cy="11160960"/>
            <a:chOff x="24943270" y="5762821"/>
            <a:chExt cx="9546678" cy="11160960"/>
          </a:xfrm>
        </p:grpSpPr>
        <p:sp>
          <p:nvSpPr>
            <p:cNvPr id="164" name="Rectangle 70"/>
            <p:cNvSpPr>
              <a:spLocks noChangeArrowheads="1"/>
            </p:cNvSpPr>
            <p:nvPr/>
          </p:nvSpPr>
          <p:spPr bwMode="auto">
            <a:xfrm>
              <a:off x="24996278" y="5762821"/>
              <a:ext cx="9393566" cy="1116096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defTabSz="960438" eaLnBrk="0" hangingPunct="0"/>
              <a:endParaRPr lang="en-US"/>
            </a:p>
          </p:txBody>
        </p:sp>
        <p:sp>
          <p:nvSpPr>
            <p:cNvPr id="262" name="Text Box 315"/>
            <p:cNvSpPr txBox="1">
              <a:spLocks noChangeArrowheads="1"/>
            </p:cNvSpPr>
            <p:nvPr/>
          </p:nvSpPr>
          <p:spPr bwMode="auto">
            <a:xfrm>
              <a:off x="24996278" y="5792950"/>
              <a:ext cx="93935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4173538" eaLnBrk="0" hangingPunct="0">
                <a:defRPr sz="2600">
                  <a:solidFill>
                    <a:schemeClr val="tx1"/>
                  </a:solidFill>
                  <a:latin typeface="Times" charset="0"/>
                  <a:ea typeface="ＭＳ Ｐゴシック" charset="0"/>
                  <a:cs typeface="ＭＳ Ｐゴシック" charset="0"/>
                </a:defRPr>
              </a:lvl1pPr>
              <a:lvl2pPr marL="742950" indent="-285750" defTabSz="4173538" eaLnBrk="0" hangingPunct="0">
                <a:defRPr sz="2600">
                  <a:solidFill>
                    <a:schemeClr val="tx1"/>
                  </a:solidFill>
                  <a:latin typeface="Times" charset="0"/>
                  <a:ea typeface="ＭＳ Ｐゴシック" charset="0"/>
                </a:defRPr>
              </a:lvl2pPr>
              <a:lvl3pPr marL="1143000" indent="-228600" defTabSz="4173538" eaLnBrk="0" hangingPunct="0">
                <a:defRPr sz="2600">
                  <a:solidFill>
                    <a:schemeClr val="tx1"/>
                  </a:solidFill>
                  <a:latin typeface="Times" charset="0"/>
                  <a:ea typeface="ＭＳ Ｐゴシック" charset="0"/>
                </a:defRPr>
              </a:lvl3pPr>
              <a:lvl4pPr marL="1600200" indent="-228600" defTabSz="4173538" eaLnBrk="0" hangingPunct="0">
                <a:defRPr sz="2600">
                  <a:solidFill>
                    <a:schemeClr val="tx1"/>
                  </a:solidFill>
                  <a:latin typeface="Times" charset="0"/>
                  <a:ea typeface="ＭＳ Ｐゴシック" charset="0"/>
                </a:defRPr>
              </a:lvl4pPr>
              <a:lvl5pPr marL="2057400" indent="-228600" defTabSz="4173538" eaLnBrk="0" hangingPunct="0">
                <a:defRPr sz="2600">
                  <a:solidFill>
                    <a:schemeClr val="tx1"/>
                  </a:solidFill>
                  <a:latin typeface="Times" charset="0"/>
                  <a:ea typeface="ＭＳ Ｐゴシック" charset="0"/>
                </a:defRPr>
              </a:lvl5pPr>
              <a:lvl6pPr marL="2514600" indent="-228600" defTabSz="4173538" eaLnBrk="0" fontAlgn="base" hangingPunct="0">
                <a:spcBef>
                  <a:spcPct val="0"/>
                </a:spcBef>
                <a:spcAft>
                  <a:spcPct val="0"/>
                </a:spcAft>
                <a:defRPr sz="2600">
                  <a:solidFill>
                    <a:schemeClr val="tx1"/>
                  </a:solidFill>
                  <a:latin typeface="Times" charset="0"/>
                  <a:ea typeface="ＭＳ Ｐゴシック" charset="0"/>
                </a:defRPr>
              </a:lvl6pPr>
              <a:lvl7pPr marL="2971800" indent="-228600" defTabSz="4173538" eaLnBrk="0" fontAlgn="base" hangingPunct="0">
                <a:spcBef>
                  <a:spcPct val="0"/>
                </a:spcBef>
                <a:spcAft>
                  <a:spcPct val="0"/>
                </a:spcAft>
                <a:defRPr sz="2600">
                  <a:solidFill>
                    <a:schemeClr val="tx1"/>
                  </a:solidFill>
                  <a:latin typeface="Times" charset="0"/>
                  <a:ea typeface="ＭＳ Ｐゴシック" charset="0"/>
                </a:defRPr>
              </a:lvl7pPr>
              <a:lvl8pPr marL="3429000" indent="-228600" defTabSz="4173538" eaLnBrk="0" fontAlgn="base" hangingPunct="0">
                <a:spcBef>
                  <a:spcPct val="0"/>
                </a:spcBef>
                <a:spcAft>
                  <a:spcPct val="0"/>
                </a:spcAft>
                <a:defRPr sz="2600">
                  <a:solidFill>
                    <a:schemeClr val="tx1"/>
                  </a:solidFill>
                  <a:latin typeface="Times" charset="0"/>
                  <a:ea typeface="ＭＳ Ｐゴシック" charset="0"/>
                </a:defRPr>
              </a:lvl8pPr>
              <a:lvl9pPr marL="3886200" indent="-228600" defTabSz="4173538" eaLnBrk="0" fontAlgn="base" hangingPunct="0">
                <a:spcBef>
                  <a:spcPct val="0"/>
                </a:spcBef>
                <a:spcAft>
                  <a:spcPct val="0"/>
                </a:spcAft>
                <a:defRPr sz="2600">
                  <a:solidFill>
                    <a:schemeClr val="tx1"/>
                  </a:solidFill>
                  <a:latin typeface="Times" charset="0"/>
                  <a:ea typeface="ＭＳ Ｐゴシック" charset="0"/>
                </a:defRPr>
              </a:lvl9pPr>
            </a:lstStyle>
            <a:p>
              <a:pPr algn="ctr" eaLnBrk="1" hangingPunct="1">
                <a:spcBef>
                  <a:spcPct val="50000"/>
                </a:spcBef>
              </a:pPr>
              <a:r>
                <a:rPr lang="en-US" sz="3000" b="1" dirty="0" smtClean="0">
                  <a:latin typeface="Arial" charset="0"/>
                </a:rPr>
                <a:t>3. VESDR DATA FORMAT</a:t>
              </a:r>
              <a:endParaRPr lang="en-US" dirty="0">
                <a:latin typeface="Arial" charset="0"/>
              </a:endParaRPr>
            </a:p>
          </p:txBody>
        </p:sp>
        <p:pic>
          <p:nvPicPr>
            <p:cNvPr id="263" name="Picture 262"/>
            <p:cNvPicPr>
              <a:picLocks noChangeAspect="1"/>
            </p:cNvPicPr>
            <p:nvPr/>
          </p:nvPicPr>
          <p:blipFill>
            <a:blip r:embed="rId16"/>
            <a:stretch>
              <a:fillRect/>
            </a:stretch>
          </p:blipFill>
          <p:spPr>
            <a:xfrm>
              <a:off x="24943270" y="7320554"/>
              <a:ext cx="6159583" cy="2854229"/>
            </a:xfrm>
            <a:prstGeom prst="rect">
              <a:avLst/>
            </a:prstGeom>
          </p:spPr>
        </p:pic>
        <p:sp>
          <p:nvSpPr>
            <p:cNvPr id="264" name="Text Box 315"/>
            <p:cNvSpPr txBox="1">
              <a:spLocks noChangeArrowheads="1"/>
            </p:cNvSpPr>
            <p:nvPr/>
          </p:nvSpPr>
          <p:spPr bwMode="auto">
            <a:xfrm>
              <a:off x="25096382" y="6302449"/>
              <a:ext cx="93935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4173538" eaLnBrk="0" hangingPunct="0">
                <a:defRPr sz="2600">
                  <a:solidFill>
                    <a:schemeClr val="tx1"/>
                  </a:solidFill>
                  <a:latin typeface="Times" charset="0"/>
                  <a:ea typeface="ＭＳ Ｐゴシック" charset="0"/>
                  <a:cs typeface="ＭＳ Ｐゴシック" charset="0"/>
                </a:defRPr>
              </a:lvl1pPr>
              <a:lvl2pPr marL="742950" indent="-285750" defTabSz="4173538" eaLnBrk="0" hangingPunct="0">
                <a:defRPr sz="2600">
                  <a:solidFill>
                    <a:schemeClr val="tx1"/>
                  </a:solidFill>
                  <a:latin typeface="Times" charset="0"/>
                  <a:ea typeface="ＭＳ Ｐゴシック" charset="0"/>
                </a:defRPr>
              </a:lvl2pPr>
              <a:lvl3pPr marL="1143000" indent="-228600" defTabSz="4173538" eaLnBrk="0" hangingPunct="0">
                <a:defRPr sz="2600">
                  <a:solidFill>
                    <a:schemeClr val="tx1"/>
                  </a:solidFill>
                  <a:latin typeface="Times" charset="0"/>
                  <a:ea typeface="ＭＳ Ｐゴシック" charset="0"/>
                </a:defRPr>
              </a:lvl3pPr>
              <a:lvl4pPr marL="1600200" indent="-228600" defTabSz="4173538" eaLnBrk="0" hangingPunct="0">
                <a:defRPr sz="2600">
                  <a:solidFill>
                    <a:schemeClr val="tx1"/>
                  </a:solidFill>
                  <a:latin typeface="Times" charset="0"/>
                  <a:ea typeface="ＭＳ Ｐゴシック" charset="0"/>
                </a:defRPr>
              </a:lvl4pPr>
              <a:lvl5pPr marL="2057400" indent="-228600" defTabSz="4173538" eaLnBrk="0" hangingPunct="0">
                <a:defRPr sz="2600">
                  <a:solidFill>
                    <a:schemeClr val="tx1"/>
                  </a:solidFill>
                  <a:latin typeface="Times" charset="0"/>
                  <a:ea typeface="ＭＳ Ｐゴシック" charset="0"/>
                </a:defRPr>
              </a:lvl5pPr>
              <a:lvl6pPr marL="2514600" indent="-228600" defTabSz="4173538" eaLnBrk="0" fontAlgn="base" hangingPunct="0">
                <a:spcBef>
                  <a:spcPct val="0"/>
                </a:spcBef>
                <a:spcAft>
                  <a:spcPct val="0"/>
                </a:spcAft>
                <a:defRPr sz="2600">
                  <a:solidFill>
                    <a:schemeClr val="tx1"/>
                  </a:solidFill>
                  <a:latin typeface="Times" charset="0"/>
                  <a:ea typeface="ＭＳ Ｐゴシック" charset="0"/>
                </a:defRPr>
              </a:lvl6pPr>
              <a:lvl7pPr marL="2971800" indent="-228600" defTabSz="4173538" eaLnBrk="0" fontAlgn="base" hangingPunct="0">
                <a:spcBef>
                  <a:spcPct val="0"/>
                </a:spcBef>
                <a:spcAft>
                  <a:spcPct val="0"/>
                </a:spcAft>
                <a:defRPr sz="2600">
                  <a:solidFill>
                    <a:schemeClr val="tx1"/>
                  </a:solidFill>
                  <a:latin typeface="Times" charset="0"/>
                  <a:ea typeface="ＭＳ Ｐゴシック" charset="0"/>
                </a:defRPr>
              </a:lvl7pPr>
              <a:lvl8pPr marL="3429000" indent="-228600" defTabSz="4173538" eaLnBrk="0" fontAlgn="base" hangingPunct="0">
                <a:spcBef>
                  <a:spcPct val="0"/>
                </a:spcBef>
                <a:spcAft>
                  <a:spcPct val="0"/>
                </a:spcAft>
                <a:defRPr sz="2600">
                  <a:solidFill>
                    <a:schemeClr val="tx1"/>
                  </a:solidFill>
                  <a:latin typeface="Times" charset="0"/>
                  <a:ea typeface="ＭＳ Ｐゴシック" charset="0"/>
                </a:defRPr>
              </a:lvl8pPr>
              <a:lvl9pPr marL="3886200" indent="-228600" defTabSz="4173538" eaLnBrk="0" fontAlgn="base" hangingPunct="0">
                <a:spcBef>
                  <a:spcPct val="0"/>
                </a:spcBef>
                <a:spcAft>
                  <a:spcPct val="0"/>
                </a:spcAft>
                <a:defRPr sz="2600">
                  <a:solidFill>
                    <a:schemeClr val="tx1"/>
                  </a:solidFill>
                  <a:latin typeface="Times" charset="0"/>
                  <a:ea typeface="ＭＳ Ｐゴシック" charset="0"/>
                </a:defRPr>
              </a:lvl9pPr>
            </a:lstStyle>
            <a:p>
              <a:pPr eaLnBrk="1" hangingPunct="1">
                <a:spcBef>
                  <a:spcPct val="50000"/>
                </a:spcBef>
              </a:pPr>
              <a:r>
                <a:rPr lang="en-US" sz="2400" b="1" dirty="0" smtClean="0">
                  <a:latin typeface="Arial" charset="0"/>
                </a:rPr>
                <a:t>File name: </a:t>
              </a:r>
              <a:r>
                <a:rPr lang="en-US" sz="2400" b="1" dirty="0" smtClean="0">
                  <a:latin typeface="Cambria" charset="0"/>
                  <a:ea typeface="Cambria" charset="0"/>
                  <a:cs typeface="Cambria" charset="0"/>
                </a:rPr>
                <a:t>DSCOVR_EPIC_L2_VESDR_00_20160823152458_02.h5</a:t>
              </a:r>
              <a:endParaRPr lang="en-US" sz="2400" dirty="0">
                <a:latin typeface="Arial" charset="0"/>
              </a:endParaRPr>
            </a:p>
          </p:txBody>
        </p:sp>
        <p:sp>
          <p:nvSpPr>
            <p:cNvPr id="40" name="TextBox 39"/>
            <p:cNvSpPr txBox="1"/>
            <p:nvPr/>
          </p:nvSpPr>
          <p:spPr>
            <a:xfrm>
              <a:off x="30702530" y="6590734"/>
              <a:ext cx="1657178" cy="369332"/>
            </a:xfrm>
            <a:prstGeom prst="rect">
              <a:avLst/>
            </a:prstGeom>
            <a:noFill/>
          </p:spPr>
          <p:txBody>
            <a:bodyPr wrap="square" lIns="0" tIns="0" rIns="0" bIns="0" rtlCol="0">
              <a:spAutoFit/>
            </a:bodyPr>
            <a:lstStyle/>
            <a:p>
              <a:r>
                <a:rPr lang="en-US" sz="2400" dirty="0" smtClean="0">
                  <a:latin typeface="Cambria" charset="0"/>
                  <a:ea typeface="Cambria" charset="0"/>
                  <a:cs typeface="Cambria" charset="0"/>
                </a:rPr>
                <a:t>YYYY</a:t>
              </a:r>
              <a:r>
                <a:rPr lang="en-US" sz="2000" dirty="0" smtClean="0">
                  <a:latin typeface="Cambria" charset="0"/>
                  <a:ea typeface="Cambria" charset="0"/>
                  <a:cs typeface="Cambria" charset="0"/>
                </a:rPr>
                <a:t>MMDD</a:t>
              </a:r>
              <a:endParaRPr lang="en-US" sz="2000" dirty="0">
                <a:latin typeface="Cambria" charset="0"/>
                <a:ea typeface="Cambria" charset="0"/>
                <a:cs typeface="Cambria" charset="0"/>
              </a:endParaRPr>
            </a:p>
          </p:txBody>
        </p:sp>
        <p:sp>
          <p:nvSpPr>
            <p:cNvPr id="265" name="TextBox 264"/>
            <p:cNvSpPr txBox="1"/>
            <p:nvPr/>
          </p:nvSpPr>
          <p:spPr>
            <a:xfrm>
              <a:off x="32191808" y="6544305"/>
              <a:ext cx="1096856" cy="615553"/>
            </a:xfrm>
            <a:prstGeom prst="rect">
              <a:avLst/>
            </a:prstGeom>
            <a:noFill/>
          </p:spPr>
          <p:txBody>
            <a:bodyPr wrap="square" lIns="0" tIns="0" rIns="0" bIns="0" rtlCol="0">
              <a:spAutoFit/>
            </a:bodyPr>
            <a:lstStyle/>
            <a:p>
              <a:r>
                <a:rPr lang="en-US" sz="2000" dirty="0" err="1" smtClean="0">
                  <a:latin typeface="Cambria" charset="0"/>
                  <a:ea typeface="Cambria" charset="0"/>
                  <a:cs typeface="Cambria" charset="0"/>
                </a:rPr>
                <a:t>hhmm</a:t>
              </a:r>
              <a:r>
                <a:rPr lang="en-US" sz="2000" dirty="0" smtClean="0">
                  <a:latin typeface="Cambria" charset="0"/>
                  <a:ea typeface="Cambria" charset="0"/>
                  <a:cs typeface="Cambria" charset="0"/>
                </a:rPr>
                <a:t> </a:t>
              </a:r>
              <a:r>
                <a:rPr lang="en-US" sz="2000" dirty="0" err="1" smtClean="0">
                  <a:latin typeface="Cambria" charset="0"/>
                  <a:ea typeface="Cambria" charset="0"/>
                  <a:cs typeface="Cambria" charset="0"/>
                </a:rPr>
                <a:t>ss</a:t>
              </a:r>
              <a:endParaRPr lang="en-US" sz="2000" dirty="0" smtClean="0">
                <a:latin typeface="Cambria" charset="0"/>
                <a:ea typeface="Cambria" charset="0"/>
                <a:cs typeface="Cambria" charset="0"/>
              </a:endParaRPr>
            </a:p>
            <a:p>
              <a:r>
                <a:rPr lang="en-US" sz="2000" dirty="0" smtClean="0">
                  <a:latin typeface="Cambria" charset="0"/>
                  <a:ea typeface="Cambria" charset="0"/>
                  <a:cs typeface="Cambria" charset="0"/>
                </a:rPr>
                <a:t>   (GMT)</a:t>
              </a:r>
              <a:endParaRPr lang="en-US" sz="2000" dirty="0">
                <a:latin typeface="Cambria" charset="0"/>
                <a:ea typeface="Cambria" charset="0"/>
                <a:cs typeface="Cambria" charset="0"/>
              </a:endParaRPr>
            </a:p>
          </p:txBody>
        </p:sp>
        <p:sp>
          <p:nvSpPr>
            <p:cNvPr id="266" name="TextBox 265"/>
            <p:cNvSpPr txBox="1"/>
            <p:nvPr/>
          </p:nvSpPr>
          <p:spPr>
            <a:xfrm>
              <a:off x="31010087" y="7357094"/>
              <a:ext cx="3352799" cy="2800767"/>
            </a:xfrm>
            <a:prstGeom prst="rect">
              <a:avLst/>
            </a:prstGeom>
            <a:solidFill>
              <a:srgbClr val="E4E6CE"/>
            </a:solidFill>
          </p:spPr>
          <p:txBody>
            <a:bodyPr wrap="square" rtlCol="0">
              <a:spAutoFit/>
            </a:bodyPr>
            <a:lstStyle/>
            <a:p>
              <a:pPr algn="just"/>
              <a:r>
                <a:rPr lang="en-US" altLang="zh-CN" sz="2200" dirty="0" smtClean="0"/>
                <a:t>The globe is divided into 4 horizontal tiles along the east-west, and 2 vertical tiles along the north-south axes. The tiles are identified by their horizontal and </a:t>
              </a:r>
              <a:r>
                <a:rPr lang="en-US" altLang="zh-CN" sz="2200" dirty="0" err="1" smtClean="0"/>
                <a:t>ver-tical</a:t>
              </a:r>
              <a:r>
                <a:rPr lang="en-US" altLang="zh-CN" sz="2200" dirty="0" smtClean="0"/>
                <a:t> </a:t>
              </a:r>
              <a:r>
                <a:rPr lang="en-US" altLang="zh-CN" sz="2200" dirty="0" smtClean="0"/>
                <a:t>coordinates: 00, 01, 02, 03, </a:t>
              </a:r>
              <a:r>
                <a:rPr lang="en-US" altLang="zh-CN" sz="2200" dirty="0" smtClean="0"/>
                <a:t>10,11 and13. </a:t>
              </a:r>
              <a:endParaRPr lang="en-US" altLang="zh-CN" sz="2200" dirty="0" smtClean="0"/>
            </a:p>
          </p:txBody>
        </p:sp>
        <p:pic>
          <p:nvPicPr>
            <p:cNvPr id="268" name="Picture 2" descr="C:\Users\jknjazi\Documents\000_My_Work_Files\000_Meetings\DSCOVR\2017_10_02\Presentation\VESDR_hdf5.pn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9638807" y="10803910"/>
              <a:ext cx="4635701" cy="6017541"/>
            </a:xfrm>
            <a:prstGeom prst="rect">
              <a:avLst/>
            </a:prstGeom>
            <a:noFill/>
            <a:extLst>
              <a:ext uri="{909E8E84-426E-40DD-AFC4-6F175D3DCCD1}">
                <a14:hiddenFill xmlns:a14="http://schemas.microsoft.com/office/drawing/2010/main">
                  <a:solidFill>
                    <a:srgbClr val="FFFFFF"/>
                  </a:solidFill>
                </a14:hiddenFill>
              </a:ext>
            </a:extLst>
          </p:spPr>
        </p:pic>
        <p:sp>
          <p:nvSpPr>
            <p:cNvPr id="272" name="Text Box 315"/>
            <p:cNvSpPr txBox="1">
              <a:spLocks noChangeArrowheads="1"/>
            </p:cNvSpPr>
            <p:nvPr/>
          </p:nvSpPr>
          <p:spPr bwMode="auto">
            <a:xfrm>
              <a:off x="25079747" y="10278504"/>
              <a:ext cx="92831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4173538" eaLnBrk="0" hangingPunct="0">
                <a:defRPr sz="2600">
                  <a:solidFill>
                    <a:schemeClr val="tx1"/>
                  </a:solidFill>
                  <a:latin typeface="Times" charset="0"/>
                  <a:ea typeface="ＭＳ Ｐゴシック" charset="0"/>
                  <a:cs typeface="ＭＳ Ｐゴシック" charset="0"/>
                </a:defRPr>
              </a:lvl1pPr>
              <a:lvl2pPr marL="742950" indent="-285750" defTabSz="4173538" eaLnBrk="0" hangingPunct="0">
                <a:defRPr sz="2600">
                  <a:solidFill>
                    <a:schemeClr val="tx1"/>
                  </a:solidFill>
                  <a:latin typeface="Times" charset="0"/>
                  <a:ea typeface="ＭＳ Ｐゴシック" charset="0"/>
                </a:defRPr>
              </a:lvl2pPr>
              <a:lvl3pPr marL="1143000" indent="-228600" defTabSz="4173538" eaLnBrk="0" hangingPunct="0">
                <a:defRPr sz="2600">
                  <a:solidFill>
                    <a:schemeClr val="tx1"/>
                  </a:solidFill>
                  <a:latin typeface="Times" charset="0"/>
                  <a:ea typeface="ＭＳ Ｐゴシック" charset="0"/>
                </a:defRPr>
              </a:lvl3pPr>
              <a:lvl4pPr marL="1600200" indent="-228600" defTabSz="4173538" eaLnBrk="0" hangingPunct="0">
                <a:defRPr sz="2600">
                  <a:solidFill>
                    <a:schemeClr val="tx1"/>
                  </a:solidFill>
                  <a:latin typeface="Times" charset="0"/>
                  <a:ea typeface="ＭＳ Ｐゴシック" charset="0"/>
                </a:defRPr>
              </a:lvl4pPr>
              <a:lvl5pPr marL="2057400" indent="-228600" defTabSz="4173538" eaLnBrk="0" hangingPunct="0">
                <a:defRPr sz="2600">
                  <a:solidFill>
                    <a:schemeClr val="tx1"/>
                  </a:solidFill>
                  <a:latin typeface="Times" charset="0"/>
                  <a:ea typeface="ＭＳ Ｐゴシック" charset="0"/>
                </a:defRPr>
              </a:lvl5pPr>
              <a:lvl6pPr marL="2514600" indent="-228600" defTabSz="4173538" eaLnBrk="0" fontAlgn="base" hangingPunct="0">
                <a:spcBef>
                  <a:spcPct val="0"/>
                </a:spcBef>
                <a:spcAft>
                  <a:spcPct val="0"/>
                </a:spcAft>
                <a:defRPr sz="2600">
                  <a:solidFill>
                    <a:schemeClr val="tx1"/>
                  </a:solidFill>
                  <a:latin typeface="Times" charset="0"/>
                  <a:ea typeface="ＭＳ Ｐゴシック" charset="0"/>
                </a:defRPr>
              </a:lvl6pPr>
              <a:lvl7pPr marL="2971800" indent="-228600" defTabSz="4173538" eaLnBrk="0" fontAlgn="base" hangingPunct="0">
                <a:spcBef>
                  <a:spcPct val="0"/>
                </a:spcBef>
                <a:spcAft>
                  <a:spcPct val="0"/>
                </a:spcAft>
                <a:defRPr sz="2600">
                  <a:solidFill>
                    <a:schemeClr val="tx1"/>
                  </a:solidFill>
                  <a:latin typeface="Times" charset="0"/>
                  <a:ea typeface="ＭＳ Ｐゴシック" charset="0"/>
                </a:defRPr>
              </a:lvl7pPr>
              <a:lvl8pPr marL="3429000" indent="-228600" defTabSz="4173538" eaLnBrk="0" fontAlgn="base" hangingPunct="0">
                <a:spcBef>
                  <a:spcPct val="0"/>
                </a:spcBef>
                <a:spcAft>
                  <a:spcPct val="0"/>
                </a:spcAft>
                <a:defRPr sz="2600">
                  <a:solidFill>
                    <a:schemeClr val="tx1"/>
                  </a:solidFill>
                  <a:latin typeface="Times" charset="0"/>
                  <a:ea typeface="ＭＳ Ｐゴシック" charset="0"/>
                </a:defRPr>
              </a:lvl8pPr>
              <a:lvl9pPr marL="3886200" indent="-228600" defTabSz="4173538" eaLnBrk="0" fontAlgn="base" hangingPunct="0">
                <a:spcBef>
                  <a:spcPct val="0"/>
                </a:spcBef>
                <a:spcAft>
                  <a:spcPct val="0"/>
                </a:spcAft>
                <a:defRPr sz="2600">
                  <a:solidFill>
                    <a:schemeClr val="tx1"/>
                  </a:solidFill>
                  <a:latin typeface="Times" charset="0"/>
                  <a:ea typeface="ＭＳ Ｐゴシック" charset="0"/>
                </a:defRPr>
              </a:lvl9pPr>
            </a:lstStyle>
            <a:p>
              <a:pPr algn="ctr" eaLnBrk="1" hangingPunct="1">
                <a:spcBef>
                  <a:spcPct val="50000"/>
                </a:spcBef>
              </a:pPr>
              <a:r>
                <a:rPr lang="en-US" sz="2400" b="1" dirty="0" smtClean="0">
                  <a:latin typeface="Arial" charset="0"/>
                </a:rPr>
                <a:t>Structure of </a:t>
              </a:r>
              <a:r>
                <a:rPr lang="en-US" sz="2400" b="1" dirty="0" smtClean="0">
                  <a:latin typeface="Cambria" charset="0"/>
                  <a:ea typeface="Cambria" charset="0"/>
                  <a:cs typeface="Cambria" charset="0"/>
                </a:rPr>
                <a:t>VESDR HDF5 files</a:t>
              </a:r>
              <a:endParaRPr lang="en-US" sz="2400" dirty="0">
                <a:latin typeface="Arial" charset="0"/>
              </a:endParaRPr>
            </a:p>
          </p:txBody>
        </p:sp>
        <p:grpSp>
          <p:nvGrpSpPr>
            <p:cNvPr id="57" name="Group 56"/>
            <p:cNvGrpSpPr/>
            <p:nvPr/>
          </p:nvGrpSpPr>
          <p:grpSpPr>
            <a:xfrm>
              <a:off x="25220833" y="10814058"/>
              <a:ext cx="4234558" cy="1544406"/>
              <a:chOff x="25220833" y="10715582"/>
              <a:chExt cx="4234558" cy="1544406"/>
            </a:xfrm>
          </p:grpSpPr>
          <p:pic>
            <p:nvPicPr>
              <p:cNvPr id="41" name="Picture 40"/>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5220833" y="10715582"/>
                <a:ext cx="4184506" cy="1544406"/>
              </a:xfrm>
              <a:prstGeom prst="rect">
                <a:avLst/>
              </a:prstGeom>
            </p:spPr>
          </p:pic>
          <p:sp>
            <p:nvSpPr>
              <p:cNvPr id="43" name="TextBox 42"/>
              <p:cNvSpPr txBox="1"/>
              <p:nvPr/>
            </p:nvSpPr>
            <p:spPr>
              <a:xfrm>
                <a:off x="26809875" y="11066359"/>
                <a:ext cx="2645516" cy="184666"/>
              </a:xfrm>
              <a:prstGeom prst="rect">
                <a:avLst/>
              </a:prstGeom>
              <a:noFill/>
            </p:spPr>
            <p:txBody>
              <a:bodyPr wrap="square" lIns="0" tIns="0" rIns="0" bIns="0" rtlCol="0">
                <a:spAutoFit/>
              </a:bodyPr>
              <a:lstStyle/>
              <a:p>
                <a:r>
                  <a:rPr lang="en-US" sz="1200" dirty="0" smtClean="0"/>
                  <a:t>LAI, SLAI, FPAR, DLAI, NDVI, QA</a:t>
                </a:r>
                <a:endParaRPr lang="en-US" sz="1200" dirty="0"/>
              </a:p>
            </p:txBody>
          </p:sp>
        </p:grpSp>
        <p:grpSp>
          <p:nvGrpSpPr>
            <p:cNvPr id="53" name="Group 52"/>
            <p:cNvGrpSpPr/>
            <p:nvPr/>
          </p:nvGrpSpPr>
          <p:grpSpPr>
            <a:xfrm>
              <a:off x="25220833" y="12442385"/>
              <a:ext cx="4184506" cy="1506027"/>
              <a:chOff x="25220833" y="12294671"/>
              <a:chExt cx="4184506" cy="1506027"/>
            </a:xfrm>
          </p:grpSpPr>
          <p:pic>
            <p:nvPicPr>
              <p:cNvPr id="42" name="Picture 41"/>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25220833" y="12296808"/>
                <a:ext cx="4184506" cy="1503890"/>
              </a:xfrm>
              <a:prstGeom prst="rect">
                <a:avLst/>
              </a:prstGeom>
            </p:spPr>
          </p:pic>
          <p:sp>
            <p:nvSpPr>
              <p:cNvPr id="273" name="TextBox 272"/>
              <p:cNvSpPr txBox="1"/>
              <p:nvPr/>
            </p:nvSpPr>
            <p:spPr>
              <a:xfrm>
                <a:off x="26466620" y="12294671"/>
                <a:ext cx="2896506" cy="184666"/>
              </a:xfrm>
              <a:prstGeom prst="rect">
                <a:avLst/>
              </a:prstGeom>
              <a:noFill/>
            </p:spPr>
            <p:txBody>
              <a:bodyPr wrap="square" lIns="0" tIns="0" rIns="0" bIns="0" rtlCol="0">
                <a:spAutoFit/>
              </a:bodyPr>
              <a:lstStyle/>
              <a:p>
                <a:r>
                  <a:rPr lang="en-US" sz="1200" smtClean="0"/>
                  <a:t>Sun-Sensor geometry: SZA, VZA, SAA, VAA</a:t>
                </a:r>
                <a:endParaRPr lang="en-US" sz="1200" dirty="0"/>
              </a:p>
            </p:txBody>
          </p:sp>
        </p:grpSp>
        <p:grpSp>
          <p:nvGrpSpPr>
            <p:cNvPr id="52" name="Group 51"/>
            <p:cNvGrpSpPr/>
            <p:nvPr/>
          </p:nvGrpSpPr>
          <p:grpSpPr>
            <a:xfrm>
              <a:off x="25207685" y="13983107"/>
              <a:ext cx="4210801" cy="603095"/>
              <a:chOff x="25207685" y="13828359"/>
              <a:chExt cx="4210801" cy="603095"/>
            </a:xfrm>
          </p:grpSpPr>
          <p:pic>
            <p:nvPicPr>
              <p:cNvPr id="44" name="Picture 43"/>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5207685" y="13828359"/>
                <a:ext cx="4210801" cy="603095"/>
              </a:xfrm>
              <a:prstGeom prst="rect">
                <a:avLst/>
              </a:prstGeom>
            </p:spPr>
          </p:pic>
          <p:sp>
            <p:nvSpPr>
              <p:cNvPr id="274" name="TextBox 273"/>
              <p:cNvSpPr txBox="1"/>
              <p:nvPr/>
            </p:nvSpPr>
            <p:spPr>
              <a:xfrm>
                <a:off x="27557678" y="13902406"/>
                <a:ext cx="1041941" cy="184666"/>
              </a:xfrm>
              <a:prstGeom prst="rect">
                <a:avLst/>
              </a:prstGeom>
              <a:noFill/>
            </p:spPr>
            <p:txBody>
              <a:bodyPr wrap="square" lIns="0" tIns="0" rIns="0" bIns="0" rtlCol="0">
                <a:spAutoFit/>
              </a:bodyPr>
              <a:lstStyle/>
              <a:p>
                <a:r>
                  <a:rPr lang="en-US" sz="1200" smtClean="0"/>
                  <a:t>All parameters</a:t>
                </a:r>
                <a:endParaRPr lang="en-US" sz="1200" dirty="0"/>
              </a:p>
            </p:txBody>
          </p:sp>
        </p:grpSp>
        <p:grpSp>
          <p:nvGrpSpPr>
            <p:cNvPr id="48" name="Group 47"/>
            <p:cNvGrpSpPr/>
            <p:nvPr/>
          </p:nvGrpSpPr>
          <p:grpSpPr>
            <a:xfrm>
              <a:off x="25220833" y="14681351"/>
              <a:ext cx="4197653" cy="2115476"/>
              <a:chOff x="25220833" y="14505501"/>
              <a:chExt cx="4197653" cy="2115476"/>
            </a:xfrm>
          </p:grpSpPr>
          <p:sp>
            <p:nvSpPr>
              <p:cNvPr id="45" name="Rectangle 44"/>
              <p:cNvSpPr/>
              <p:nvPr/>
            </p:nvSpPr>
            <p:spPr bwMode="auto">
              <a:xfrm>
                <a:off x="25220833" y="14505501"/>
                <a:ext cx="4197653" cy="211547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60438" rtl="0" eaLnBrk="0" fontAlgn="base" latinLnBrk="0" hangingPunct="0">
                  <a:lnSpc>
                    <a:spcPct val="100000"/>
                  </a:lnSpc>
                  <a:spcBef>
                    <a:spcPct val="0"/>
                  </a:spcBef>
                  <a:spcAft>
                    <a:spcPct val="0"/>
                  </a:spcAft>
                  <a:buClrTx/>
                  <a:buSzTx/>
                  <a:buFontTx/>
                  <a:buNone/>
                  <a:tabLst/>
                </a:pPr>
                <a:endParaRPr kumimoji="0" lang="en-US" sz="2600" b="0" i="0" u="none" strike="noStrike" cap="none" normalizeH="0" baseline="0">
                  <a:ln>
                    <a:noFill/>
                  </a:ln>
                  <a:solidFill>
                    <a:schemeClr val="tx1"/>
                  </a:solidFill>
                  <a:effectLst/>
                  <a:latin typeface="Times" pitchFamily="-108" charset="0"/>
                </a:endParaRPr>
              </a:p>
            </p:txBody>
          </p:sp>
          <p:pic>
            <p:nvPicPr>
              <p:cNvPr id="270" name="Picture 269"/>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25316449" y="14965671"/>
                <a:ext cx="4059490" cy="1444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1" name="TextBox 270"/>
              <p:cNvSpPr txBox="1"/>
              <p:nvPr/>
            </p:nvSpPr>
            <p:spPr>
              <a:xfrm>
                <a:off x="25349510" y="14601928"/>
                <a:ext cx="796507" cy="169277"/>
              </a:xfrm>
              <a:prstGeom prst="rect">
                <a:avLst/>
              </a:prstGeom>
              <a:noFill/>
            </p:spPr>
            <p:txBody>
              <a:bodyPr wrap="square" lIns="0" tIns="0" rIns="0" bIns="0" rtlCol="0">
                <a:spAutoFit/>
              </a:bodyPr>
              <a:lstStyle/>
              <a:p>
                <a:r>
                  <a:rPr lang="en-US" sz="1100" b="1" dirty="0" smtClean="0"/>
                  <a:t>QA_VESDR</a:t>
                </a:r>
                <a:endParaRPr lang="en-US" sz="1100" b="1" dirty="0"/>
              </a:p>
            </p:txBody>
          </p:sp>
        </p:grpSp>
      </p:grpSp>
      <p:grpSp>
        <p:nvGrpSpPr>
          <p:cNvPr id="66" name="Group 65"/>
          <p:cNvGrpSpPr/>
          <p:nvPr/>
        </p:nvGrpSpPr>
        <p:grpSpPr>
          <a:xfrm>
            <a:off x="34452073" y="5827077"/>
            <a:ext cx="8133883" cy="11178057"/>
            <a:chOff x="34411992" y="5739993"/>
            <a:chExt cx="8133883" cy="11178057"/>
          </a:xfrm>
        </p:grpSpPr>
        <p:sp>
          <p:nvSpPr>
            <p:cNvPr id="277" name="Rectangle 70"/>
            <p:cNvSpPr>
              <a:spLocks noChangeArrowheads="1"/>
            </p:cNvSpPr>
            <p:nvPr/>
          </p:nvSpPr>
          <p:spPr bwMode="auto">
            <a:xfrm>
              <a:off x="34456833" y="5739993"/>
              <a:ext cx="8083879" cy="11178057"/>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defTabSz="960438" eaLnBrk="0" hangingPunct="0"/>
              <a:endParaRPr lang="en-US"/>
            </a:p>
          </p:txBody>
        </p:sp>
        <p:sp>
          <p:nvSpPr>
            <p:cNvPr id="278" name="Text Box 315"/>
            <p:cNvSpPr txBox="1">
              <a:spLocks noChangeArrowheads="1"/>
            </p:cNvSpPr>
            <p:nvPr/>
          </p:nvSpPr>
          <p:spPr bwMode="auto">
            <a:xfrm>
              <a:off x="34488412" y="5790266"/>
              <a:ext cx="80249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4173538" eaLnBrk="0" hangingPunct="0">
                <a:defRPr sz="2600">
                  <a:solidFill>
                    <a:schemeClr val="tx1"/>
                  </a:solidFill>
                  <a:latin typeface="Times" charset="0"/>
                  <a:ea typeface="ＭＳ Ｐゴシック" charset="0"/>
                  <a:cs typeface="ＭＳ Ｐゴシック" charset="0"/>
                </a:defRPr>
              </a:lvl1pPr>
              <a:lvl2pPr marL="742950" indent="-285750" defTabSz="4173538" eaLnBrk="0" hangingPunct="0">
                <a:defRPr sz="2600">
                  <a:solidFill>
                    <a:schemeClr val="tx1"/>
                  </a:solidFill>
                  <a:latin typeface="Times" charset="0"/>
                  <a:ea typeface="ＭＳ Ｐゴシック" charset="0"/>
                </a:defRPr>
              </a:lvl2pPr>
              <a:lvl3pPr marL="1143000" indent="-228600" defTabSz="4173538" eaLnBrk="0" hangingPunct="0">
                <a:defRPr sz="2600">
                  <a:solidFill>
                    <a:schemeClr val="tx1"/>
                  </a:solidFill>
                  <a:latin typeface="Times" charset="0"/>
                  <a:ea typeface="ＭＳ Ｐゴシック" charset="0"/>
                </a:defRPr>
              </a:lvl3pPr>
              <a:lvl4pPr marL="1600200" indent="-228600" defTabSz="4173538" eaLnBrk="0" hangingPunct="0">
                <a:defRPr sz="2600">
                  <a:solidFill>
                    <a:schemeClr val="tx1"/>
                  </a:solidFill>
                  <a:latin typeface="Times" charset="0"/>
                  <a:ea typeface="ＭＳ Ｐゴシック" charset="0"/>
                </a:defRPr>
              </a:lvl4pPr>
              <a:lvl5pPr marL="2057400" indent="-228600" defTabSz="4173538" eaLnBrk="0" hangingPunct="0">
                <a:defRPr sz="2600">
                  <a:solidFill>
                    <a:schemeClr val="tx1"/>
                  </a:solidFill>
                  <a:latin typeface="Times" charset="0"/>
                  <a:ea typeface="ＭＳ Ｐゴシック" charset="0"/>
                </a:defRPr>
              </a:lvl5pPr>
              <a:lvl6pPr marL="2514600" indent="-228600" defTabSz="4173538" eaLnBrk="0" fontAlgn="base" hangingPunct="0">
                <a:spcBef>
                  <a:spcPct val="0"/>
                </a:spcBef>
                <a:spcAft>
                  <a:spcPct val="0"/>
                </a:spcAft>
                <a:defRPr sz="2600">
                  <a:solidFill>
                    <a:schemeClr val="tx1"/>
                  </a:solidFill>
                  <a:latin typeface="Times" charset="0"/>
                  <a:ea typeface="ＭＳ Ｐゴシック" charset="0"/>
                </a:defRPr>
              </a:lvl6pPr>
              <a:lvl7pPr marL="2971800" indent="-228600" defTabSz="4173538" eaLnBrk="0" fontAlgn="base" hangingPunct="0">
                <a:spcBef>
                  <a:spcPct val="0"/>
                </a:spcBef>
                <a:spcAft>
                  <a:spcPct val="0"/>
                </a:spcAft>
                <a:defRPr sz="2600">
                  <a:solidFill>
                    <a:schemeClr val="tx1"/>
                  </a:solidFill>
                  <a:latin typeface="Times" charset="0"/>
                  <a:ea typeface="ＭＳ Ｐゴシック" charset="0"/>
                </a:defRPr>
              </a:lvl7pPr>
              <a:lvl8pPr marL="3429000" indent="-228600" defTabSz="4173538" eaLnBrk="0" fontAlgn="base" hangingPunct="0">
                <a:spcBef>
                  <a:spcPct val="0"/>
                </a:spcBef>
                <a:spcAft>
                  <a:spcPct val="0"/>
                </a:spcAft>
                <a:defRPr sz="2600">
                  <a:solidFill>
                    <a:schemeClr val="tx1"/>
                  </a:solidFill>
                  <a:latin typeface="Times" charset="0"/>
                  <a:ea typeface="ＭＳ Ｐゴシック" charset="0"/>
                </a:defRPr>
              </a:lvl8pPr>
              <a:lvl9pPr marL="3886200" indent="-228600" defTabSz="4173538" eaLnBrk="0" fontAlgn="base" hangingPunct="0">
                <a:spcBef>
                  <a:spcPct val="0"/>
                </a:spcBef>
                <a:spcAft>
                  <a:spcPct val="0"/>
                </a:spcAft>
                <a:defRPr sz="2600">
                  <a:solidFill>
                    <a:schemeClr val="tx1"/>
                  </a:solidFill>
                  <a:latin typeface="Times" charset="0"/>
                  <a:ea typeface="ＭＳ Ｐゴシック" charset="0"/>
                </a:defRPr>
              </a:lvl9pPr>
            </a:lstStyle>
            <a:p>
              <a:pPr algn="ctr" eaLnBrk="1" hangingPunct="1">
                <a:spcBef>
                  <a:spcPct val="50000"/>
                </a:spcBef>
              </a:pPr>
              <a:r>
                <a:rPr lang="en-US" sz="3000" b="1" dirty="0" smtClean="0">
                  <a:latin typeface="Arial" charset="0"/>
                </a:rPr>
                <a:t>4. ANCILLARY DATA AVAILABLE TO USERS</a:t>
              </a:r>
              <a:endParaRPr lang="en-US" dirty="0">
                <a:latin typeface="Arial" charset="0"/>
              </a:endParaRPr>
            </a:p>
          </p:txBody>
        </p:sp>
        <p:pic>
          <p:nvPicPr>
            <p:cNvPr id="281" name="Picture 2" descr="C:\Users\jknjazi\Documents\000_My_Work_Files\000_Meetings\DSCOVR\2017_10_02\Presentation\biomap_hist_hdf5.png"/>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34498075" y="10994868"/>
              <a:ext cx="8005600" cy="5225164"/>
            </a:xfrm>
            <a:prstGeom prst="rect">
              <a:avLst/>
            </a:prstGeom>
            <a:noFill/>
            <a:extLst>
              <a:ext uri="{909E8E84-426E-40DD-AFC4-6F175D3DCCD1}">
                <a14:hiddenFill xmlns:a14="http://schemas.microsoft.com/office/drawing/2010/main">
                  <a:solidFill>
                    <a:srgbClr val="FFFFFF"/>
                  </a:solidFill>
                </a14:hiddenFill>
              </a:ext>
            </a:extLst>
          </p:spPr>
        </p:pic>
        <p:pic>
          <p:nvPicPr>
            <p:cNvPr id="282" name="Picture 281"/>
            <p:cNvPicPr>
              <a:picLocks noChangeAspect="1"/>
            </p:cNvPicPr>
            <p:nvPr/>
          </p:nvPicPr>
          <p:blipFill>
            <a:blip r:embed="rId23"/>
            <a:stretch>
              <a:fillRect/>
            </a:stretch>
          </p:blipFill>
          <p:spPr>
            <a:xfrm>
              <a:off x="34411992" y="6349544"/>
              <a:ext cx="5586366" cy="2544900"/>
            </a:xfrm>
            <a:prstGeom prst="rect">
              <a:avLst/>
            </a:prstGeom>
          </p:spPr>
        </p:pic>
        <p:sp>
          <p:nvSpPr>
            <p:cNvPr id="283" name="TextBox 282"/>
            <p:cNvSpPr txBox="1"/>
            <p:nvPr/>
          </p:nvSpPr>
          <p:spPr>
            <a:xfrm>
              <a:off x="34488411" y="8919908"/>
              <a:ext cx="8024928" cy="2031325"/>
            </a:xfrm>
            <a:prstGeom prst="rect">
              <a:avLst/>
            </a:prstGeom>
            <a:solidFill>
              <a:srgbClr val="E4E6CE"/>
            </a:solidFill>
          </p:spPr>
          <p:txBody>
            <a:bodyPr wrap="square" rtlCol="0">
              <a:spAutoFit/>
            </a:bodyPr>
            <a:lstStyle/>
            <a:p>
              <a:pPr algn="just"/>
              <a:r>
                <a:rPr lang="en-US" altLang="zh-CN" sz="1800" dirty="0"/>
                <a:t>Biome classification map </a:t>
              </a:r>
              <a:r>
                <a:rPr lang="en-US" altLang="zh-CN" sz="1800" dirty="0" smtClean="0"/>
                <a:t>(</a:t>
              </a:r>
              <a:r>
                <a:rPr lang="en-US" altLang="zh-CN" sz="1800" i="1" u="sng" dirty="0" smtClean="0"/>
                <a:t>Data set </a:t>
              </a:r>
              <a:r>
                <a:rPr lang="en-US" altLang="zh-CN" sz="1800" dirty="0" smtClean="0"/>
                <a:t>“</a:t>
              </a:r>
              <a:r>
                <a:rPr lang="en-US" altLang="zh-CN" sz="1400" dirty="0" smtClean="0"/>
                <a:t>Land_Cover_Type_3</a:t>
              </a:r>
              <a:r>
                <a:rPr lang="en-US" altLang="zh-CN" sz="1800" dirty="0" smtClean="0"/>
                <a:t>”). Vegetation is stratified into 8 canopy architectural types, or biomes. </a:t>
              </a:r>
              <a:r>
                <a:rPr lang="en-US" sz="1800" dirty="0"/>
                <a:t>The </a:t>
              </a:r>
              <a:r>
                <a:rPr lang="en-US" sz="1800" dirty="0" smtClean="0"/>
                <a:t>biomes </a:t>
              </a:r>
              <a:r>
                <a:rPr lang="en-US" sz="1800" dirty="0"/>
                <a:t>are grasses and cereal crops, shrubs, broadleaf crops, savannas, evergreen broadleaf forests, deciduous </a:t>
              </a:r>
              <a:r>
                <a:rPr lang="en-US" sz="1800" dirty="0" smtClean="0"/>
                <a:t>broadleaf </a:t>
              </a:r>
              <a:r>
                <a:rPr lang="en-US" sz="1800" dirty="0"/>
                <a:t>forests, evergreen needle leaf forests and deciduous needle leaf </a:t>
              </a:r>
              <a:r>
                <a:rPr lang="en-US" sz="1800" dirty="0" smtClean="0"/>
                <a:t>forests. </a:t>
              </a:r>
              <a:r>
                <a:rPr lang="en-US" sz="1800" i="1" u="sng" dirty="0" smtClean="0"/>
                <a:t>Data set</a:t>
              </a:r>
              <a:r>
                <a:rPr lang="en-US" sz="1800" dirty="0" smtClean="0"/>
                <a:t> “</a:t>
              </a:r>
              <a:r>
                <a:rPr lang="en-US" sz="1400" dirty="0" err="1" smtClean="0"/>
                <a:t>Multi_Land_Cover_Presented</a:t>
              </a:r>
              <a:r>
                <a:rPr lang="en-US" sz="1800" dirty="0" smtClean="0"/>
                <a:t>” contains information of most frequent land cover type within 10 km pixel. </a:t>
              </a:r>
              <a:r>
                <a:rPr lang="en-US" sz="1800" i="1" u="sng" dirty="0" smtClean="0"/>
                <a:t>Group</a:t>
              </a:r>
              <a:r>
                <a:rPr lang="en-US" sz="1800" dirty="0" smtClean="0"/>
                <a:t> “</a:t>
              </a:r>
              <a:r>
                <a:rPr lang="en-US" sz="1400" dirty="0" smtClean="0"/>
                <a:t>Geolocation</a:t>
              </a:r>
              <a:r>
                <a:rPr lang="en-US" sz="1800" dirty="0" smtClean="0"/>
                <a:t>” </a:t>
              </a:r>
              <a:r>
                <a:rPr lang="en-US" sz="1800" dirty="0"/>
                <a:t>contains</a:t>
              </a:r>
              <a:r>
                <a:rPr lang="en-US" sz="1800" dirty="0" smtClean="0"/>
                <a:t> </a:t>
              </a:r>
              <a:r>
                <a:rPr lang="en-US" sz="1800" dirty="0" err="1" smtClean="0"/>
                <a:t>lan</a:t>
              </a:r>
              <a:r>
                <a:rPr lang="en-US" sz="1800" dirty="0" smtClean="0"/>
                <a:t>/lot of each pixel. Derived </a:t>
              </a:r>
              <a:r>
                <a:rPr lang="en-US" sz="1800" dirty="0"/>
                <a:t>from </a:t>
              </a:r>
              <a:r>
                <a:rPr lang="en-US" sz="1800" dirty="0" smtClean="0"/>
                <a:t>the MODIS </a:t>
              </a:r>
              <a:r>
                <a:rPr lang="en-US" sz="1800" dirty="0"/>
                <a:t>500m land cover </a:t>
              </a:r>
              <a:r>
                <a:rPr lang="en-US" sz="1800" dirty="0" smtClean="0"/>
                <a:t>type3 </a:t>
              </a:r>
              <a:r>
                <a:rPr lang="en-US" sz="1800" dirty="0"/>
                <a:t>(MCDLCHKM) </a:t>
              </a:r>
              <a:r>
                <a:rPr lang="en-US" sz="1800" dirty="0" smtClean="0"/>
                <a:t>product [2]. File format: HDF5</a:t>
              </a:r>
              <a:endParaRPr lang="en-US" altLang="zh-CN" sz="1800" dirty="0" smtClean="0"/>
            </a:p>
          </p:txBody>
        </p:sp>
        <p:sp>
          <p:nvSpPr>
            <p:cNvPr id="284" name="TextBox 283"/>
            <p:cNvSpPr txBox="1"/>
            <p:nvPr/>
          </p:nvSpPr>
          <p:spPr>
            <a:xfrm>
              <a:off x="34482952" y="16220032"/>
              <a:ext cx="7998489" cy="646331"/>
            </a:xfrm>
            <a:prstGeom prst="rect">
              <a:avLst/>
            </a:prstGeom>
            <a:solidFill>
              <a:srgbClr val="E4E6CE"/>
            </a:solidFill>
          </p:spPr>
          <p:txBody>
            <a:bodyPr wrap="square" rtlCol="0">
              <a:spAutoFit/>
            </a:bodyPr>
            <a:lstStyle/>
            <a:p>
              <a:pPr algn="just"/>
              <a:r>
                <a:rPr lang="en-US" altLang="zh-CN" sz="1800" dirty="0" smtClean="0"/>
                <a:t>Distribution of biome type within 10 km  pixel. </a:t>
              </a:r>
              <a:r>
                <a:rPr lang="en-US" sz="1800" dirty="0" smtClean="0"/>
                <a:t>Derived </a:t>
              </a:r>
              <a:r>
                <a:rPr lang="en-US" sz="1800"/>
                <a:t>from </a:t>
              </a:r>
              <a:r>
                <a:rPr lang="en-US" sz="1800" smtClean="0"/>
                <a:t>the </a:t>
              </a:r>
              <a:r>
                <a:rPr lang="en-US" sz="1800" dirty="0"/>
                <a:t>MODIS 500m land cover type 3 (MCDLCHKM) </a:t>
              </a:r>
              <a:r>
                <a:rPr lang="en-US" sz="1800" dirty="0" smtClean="0"/>
                <a:t>product [2]. File format: HDF5</a:t>
              </a:r>
              <a:endParaRPr lang="en-US" altLang="zh-CN" sz="1800" dirty="0" smtClean="0"/>
            </a:p>
          </p:txBody>
        </p:sp>
        <p:grpSp>
          <p:nvGrpSpPr>
            <p:cNvPr id="65" name="Group 64"/>
            <p:cNvGrpSpPr/>
            <p:nvPr/>
          </p:nvGrpSpPr>
          <p:grpSpPr>
            <a:xfrm>
              <a:off x="40017658" y="6338210"/>
              <a:ext cx="2528217" cy="2567140"/>
              <a:chOff x="40017658" y="6338210"/>
              <a:chExt cx="2528217" cy="2567140"/>
            </a:xfrm>
          </p:grpSpPr>
          <p:pic>
            <p:nvPicPr>
              <p:cNvPr id="280" name="Picture 2" descr="C:\Users\jknjazi\Documents\000_My_Work_Files\000_Meetings\DSCOVR\2017_10_02\Presentation\biomapHDFview_hdf5.png"/>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0017658" y="6338210"/>
                <a:ext cx="2528217" cy="2567140"/>
              </a:xfrm>
              <a:prstGeom prst="rect">
                <a:avLst/>
              </a:prstGeom>
              <a:noFill/>
              <a:extLst>
                <a:ext uri="{909E8E84-426E-40DD-AFC4-6F175D3DCCD1}">
                  <a14:hiddenFill xmlns:a14="http://schemas.microsoft.com/office/drawing/2010/main">
                    <a:solidFill>
                      <a:srgbClr val="FFFFFF"/>
                    </a:solidFill>
                  </a14:hiddenFill>
                </a:ext>
              </a:extLst>
            </p:spPr>
          </p:pic>
          <p:sp>
            <p:nvSpPr>
              <p:cNvPr id="64" name="TextBox 63"/>
              <p:cNvSpPr txBox="1"/>
              <p:nvPr/>
            </p:nvSpPr>
            <p:spPr>
              <a:xfrm>
                <a:off x="40412889" y="6373103"/>
                <a:ext cx="2108523" cy="123111"/>
              </a:xfrm>
              <a:prstGeom prst="rect">
                <a:avLst/>
              </a:prstGeom>
              <a:solidFill>
                <a:srgbClr val="C6D9C3"/>
              </a:solidFill>
            </p:spPr>
            <p:txBody>
              <a:bodyPr wrap="square" lIns="0" tIns="0" rIns="0" bIns="0" rtlCol="0">
                <a:spAutoFit/>
              </a:bodyPr>
              <a:lstStyle/>
              <a:p>
                <a:r>
                  <a:rPr lang="en-US" altLang="zh-CN" sz="800" dirty="0"/>
                  <a:t>MCDLCHKM.A2010001.GLOBAL.10KM.Tile.h5</a:t>
                </a:r>
                <a:endParaRPr lang="en-US" sz="800" dirty="0"/>
              </a:p>
            </p:txBody>
          </p:sp>
        </p:grpSp>
        <p:sp>
          <p:nvSpPr>
            <p:cNvPr id="285" name="TextBox 284"/>
            <p:cNvSpPr txBox="1"/>
            <p:nvPr/>
          </p:nvSpPr>
          <p:spPr>
            <a:xfrm>
              <a:off x="38749706" y="11293941"/>
              <a:ext cx="2318783" cy="123111"/>
            </a:xfrm>
            <a:prstGeom prst="rect">
              <a:avLst/>
            </a:prstGeom>
            <a:solidFill>
              <a:srgbClr val="C6D9C3"/>
            </a:solidFill>
          </p:spPr>
          <p:txBody>
            <a:bodyPr wrap="square" lIns="0" tIns="0" rIns="0" bIns="0" rtlCol="0">
              <a:spAutoFit/>
            </a:bodyPr>
            <a:lstStyle/>
            <a:p>
              <a:r>
                <a:rPr lang="en-US" altLang="zh-CN" sz="800" dirty="0"/>
                <a:t>MCDLCHKM.A2010001.GLOBAL.10KM.Tile.hist.h5</a:t>
              </a:r>
              <a:endParaRPr lang="en-US" sz="800" dirty="0"/>
            </a:p>
          </p:txBody>
        </p:sp>
      </p:grpSp>
      <p:grpSp>
        <p:nvGrpSpPr>
          <p:cNvPr id="67" name="Group 66"/>
          <p:cNvGrpSpPr/>
          <p:nvPr/>
        </p:nvGrpSpPr>
        <p:grpSpPr>
          <a:xfrm>
            <a:off x="30527227" y="28411367"/>
            <a:ext cx="12044189" cy="1785104"/>
            <a:chOff x="30527227" y="28411367"/>
            <a:chExt cx="12044189" cy="1785104"/>
          </a:xfrm>
        </p:grpSpPr>
        <p:sp>
          <p:nvSpPr>
            <p:cNvPr id="199" name="TextBox 65"/>
            <p:cNvSpPr txBox="1">
              <a:spLocks noChangeArrowheads="1"/>
            </p:cNvSpPr>
            <p:nvPr/>
          </p:nvSpPr>
          <p:spPr bwMode="auto">
            <a:xfrm>
              <a:off x="30527227" y="28411367"/>
              <a:ext cx="12044189" cy="1785104"/>
            </a:xfrm>
            <a:prstGeom prst="rect">
              <a:avLst/>
            </a:prstGeom>
            <a:solidFill>
              <a:srgbClr val="E4E6CE"/>
            </a:solidFill>
            <a:ln w="9525">
              <a:solidFill>
                <a:schemeClr val="tx1"/>
              </a:solidFill>
              <a:miter lim="800000"/>
              <a:headEnd/>
              <a:tailEnd/>
            </a:ln>
          </p:spPr>
          <p:txBody>
            <a:bodyPr wrap="square" tIns="0" rIns="182880" bIns="91440">
              <a:spAutoFit/>
            </a:bodyPr>
            <a:lstStyle>
              <a:lvl1pPr eaLnBrk="0" hangingPunct="0">
                <a:defRPr sz="2600">
                  <a:solidFill>
                    <a:schemeClr val="tx1"/>
                  </a:solidFill>
                  <a:latin typeface="Times" charset="0"/>
                  <a:ea typeface="ＭＳ Ｐゴシック" charset="0"/>
                  <a:cs typeface="ＭＳ Ｐゴシック" charset="0"/>
                </a:defRPr>
              </a:lvl1pPr>
              <a:lvl2pPr marL="742950" indent="-285750" eaLnBrk="0" hangingPunct="0">
                <a:defRPr sz="2600">
                  <a:solidFill>
                    <a:schemeClr val="tx1"/>
                  </a:solidFill>
                  <a:latin typeface="Times" charset="0"/>
                  <a:ea typeface="ＭＳ Ｐゴシック" charset="0"/>
                </a:defRPr>
              </a:lvl2pPr>
              <a:lvl3pPr marL="1143000" indent="-228600" eaLnBrk="0" hangingPunct="0">
                <a:defRPr sz="2600">
                  <a:solidFill>
                    <a:schemeClr val="tx1"/>
                  </a:solidFill>
                  <a:latin typeface="Times" charset="0"/>
                  <a:ea typeface="ＭＳ Ｐゴシック" charset="0"/>
                </a:defRPr>
              </a:lvl3pPr>
              <a:lvl4pPr marL="1600200" indent="-228600" eaLnBrk="0" hangingPunct="0">
                <a:defRPr sz="2600">
                  <a:solidFill>
                    <a:schemeClr val="tx1"/>
                  </a:solidFill>
                  <a:latin typeface="Times" charset="0"/>
                  <a:ea typeface="ＭＳ Ｐゴシック" charset="0"/>
                </a:defRPr>
              </a:lvl4pPr>
              <a:lvl5pPr marL="2057400" indent="-228600" eaLnBrk="0" hangingPunct="0">
                <a:defRPr sz="2600">
                  <a:solidFill>
                    <a:schemeClr val="tx1"/>
                  </a:solidFill>
                  <a:latin typeface="Times" charset="0"/>
                  <a:ea typeface="ＭＳ Ｐゴシック" charset="0"/>
                </a:defRPr>
              </a:lvl5pPr>
              <a:lvl6pPr marL="2514600" indent="-228600" eaLnBrk="0" fontAlgn="base" hangingPunct="0">
                <a:spcBef>
                  <a:spcPct val="0"/>
                </a:spcBef>
                <a:spcAft>
                  <a:spcPct val="0"/>
                </a:spcAft>
                <a:defRPr sz="2600">
                  <a:solidFill>
                    <a:schemeClr val="tx1"/>
                  </a:solidFill>
                  <a:latin typeface="Times" charset="0"/>
                  <a:ea typeface="ＭＳ Ｐゴシック" charset="0"/>
                </a:defRPr>
              </a:lvl6pPr>
              <a:lvl7pPr marL="2971800" indent="-228600" eaLnBrk="0" fontAlgn="base" hangingPunct="0">
                <a:spcBef>
                  <a:spcPct val="0"/>
                </a:spcBef>
                <a:spcAft>
                  <a:spcPct val="0"/>
                </a:spcAft>
                <a:defRPr sz="2600">
                  <a:solidFill>
                    <a:schemeClr val="tx1"/>
                  </a:solidFill>
                  <a:latin typeface="Times" charset="0"/>
                  <a:ea typeface="ＭＳ Ｐゴシック" charset="0"/>
                </a:defRPr>
              </a:lvl7pPr>
              <a:lvl8pPr marL="3429000" indent="-228600" eaLnBrk="0" fontAlgn="base" hangingPunct="0">
                <a:spcBef>
                  <a:spcPct val="0"/>
                </a:spcBef>
                <a:spcAft>
                  <a:spcPct val="0"/>
                </a:spcAft>
                <a:defRPr sz="2600">
                  <a:solidFill>
                    <a:schemeClr val="tx1"/>
                  </a:solidFill>
                  <a:latin typeface="Times" charset="0"/>
                  <a:ea typeface="ＭＳ Ｐゴシック" charset="0"/>
                </a:defRPr>
              </a:lvl8pPr>
              <a:lvl9pPr marL="3886200" indent="-228600" eaLnBrk="0" fontAlgn="base" hangingPunct="0">
                <a:spcBef>
                  <a:spcPct val="0"/>
                </a:spcBef>
                <a:spcAft>
                  <a:spcPct val="0"/>
                </a:spcAft>
                <a:defRPr sz="2600">
                  <a:solidFill>
                    <a:schemeClr val="tx1"/>
                  </a:solidFill>
                  <a:latin typeface="Times" charset="0"/>
                  <a:ea typeface="ＭＳ Ｐゴシック" charset="0"/>
                </a:defRPr>
              </a:lvl9pPr>
            </a:lstStyle>
            <a:p>
              <a:pPr algn="just" eaLnBrk="1" hangingPunct="1">
                <a:spcBef>
                  <a:spcPts val="0"/>
                </a:spcBef>
                <a:spcAft>
                  <a:spcPts val="0"/>
                </a:spcAft>
              </a:pPr>
              <a:endParaRPr lang="en-US" sz="1100" b="1" dirty="0" smtClean="0"/>
            </a:p>
            <a:p>
              <a:pPr algn="just" eaLnBrk="1" hangingPunct="1">
                <a:spcBef>
                  <a:spcPts val="0"/>
                </a:spcBef>
                <a:spcAft>
                  <a:spcPts val="0"/>
                </a:spcAft>
              </a:pPr>
              <a:endParaRPr lang="en-US" sz="1100" b="1" dirty="0"/>
            </a:p>
            <a:p>
              <a:pPr algn="just" eaLnBrk="1" hangingPunct="1">
                <a:spcBef>
                  <a:spcPts val="0"/>
                </a:spcBef>
                <a:spcAft>
                  <a:spcPts val="0"/>
                </a:spcAft>
              </a:pPr>
              <a:endParaRPr lang="en-US" sz="1100" b="1" dirty="0" smtClean="0"/>
            </a:p>
            <a:p>
              <a:pPr algn="just" eaLnBrk="1" hangingPunct="1">
                <a:spcBef>
                  <a:spcPts val="0"/>
                </a:spcBef>
                <a:spcAft>
                  <a:spcPts val="0"/>
                </a:spcAft>
              </a:pPr>
              <a:endParaRPr lang="en-US" sz="1100" b="1" dirty="0"/>
            </a:p>
            <a:p>
              <a:pPr algn="just" eaLnBrk="1" hangingPunct="1">
                <a:spcBef>
                  <a:spcPts val="0"/>
                </a:spcBef>
                <a:spcAft>
                  <a:spcPts val="0"/>
                </a:spcAft>
              </a:pPr>
              <a:endParaRPr lang="en-US" sz="1100" b="1" dirty="0" smtClean="0"/>
            </a:p>
            <a:p>
              <a:pPr algn="just" eaLnBrk="1" hangingPunct="1">
                <a:spcBef>
                  <a:spcPts val="0"/>
                </a:spcBef>
                <a:spcAft>
                  <a:spcPts val="0"/>
                </a:spcAft>
              </a:pPr>
              <a:endParaRPr lang="en-US" sz="1100" b="1" dirty="0"/>
            </a:p>
            <a:p>
              <a:pPr algn="just" eaLnBrk="1" hangingPunct="1">
                <a:spcBef>
                  <a:spcPts val="0"/>
                </a:spcBef>
                <a:spcAft>
                  <a:spcPts val="0"/>
                </a:spcAft>
              </a:pPr>
              <a:endParaRPr lang="en-US" sz="1100" b="1" dirty="0" smtClean="0"/>
            </a:p>
            <a:p>
              <a:pPr algn="just" eaLnBrk="1" hangingPunct="1">
                <a:spcBef>
                  <a:spcPts val="0"/>
                </a:spcBef>
                <a:spcAft>
                  <a:spcPts val="0"/>
                </a:spcAft>
              </a:pPr>
              <a:endParaRPr lang="en-US" sz="1100" b="1" dirty="0"/>
            </a:p>
            <a:p>
              <a:pPr algn="just" eaLnBrk="1" hangingPunct="1">
                <a:spcBef>
                  <a:spcPts val="0"/>
                </a:spcBef>
                <a:spcAft>
                  <a:spcPts val="0"/>
                </a:spcAft>
              </a:pPr>
              <a:endParaRPr lang="en-US" sz="1100" b="1" dirty="0" smtClean="0"/>
            </a:p>
            <a:p>
              <a:pPr algn="just" eaLnBrk="1" hangingPunct="1">
                <a:spcBef>
                  <a:spcPts val="0"/>
                </a:spcBef>
                <a:spcAft>
                  <a:spcPts val="0"/>
                </a:spcAft>
              </a:pPr>
              <a:endParaRPr lang="en-US" sz="1100" b="1" dirty="0" smtClean="0"/>
            </a:p>
          </p:txBody>
        </p:sp>
        <p:pic>
          <p:nvPicPr>
            <p:cNvPr id="249" name="图片 248"/>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35275107" y="28548972"/>
              <a:ext cx="7296309" cy="1505587"/>
            </a:xfrm>
            <a:prstGeom prst="rect">
              <a:avLst/>
            </a:prstGeom>
          </p:spPr>
        </p:pic>
        <p:pic>
          <p:nvPicPr>
            <p:cNvPr id="4809" name="Picture 713" descr="017 AGU Fall Meeting"/>
            <p:cNvPicPr>
              <a:picLocks noChangeAspect="1" noChangeArrowheads="1"/>
            </p:cNvPicPr>
            <p:nvPr/>
          </p:nvPicPr>
          <p:blipFill>
            <a:blip r:embed="rId26">
              <a:duotone>
                <a:prstClr val="black"/>
                <a:srgbClr val="E4E6CF">
                  <a:tint val="45000"/>
                  <a:satMod val="400000"/>
                </a:srgbClr>
              </a:duotone>
              <a:extLst>
                <a:ext uri="{BEBA8EAE-BF5A-486C-A8C5-ECC9F3942E4B}">
                  <a14:imgProps xmlns:a14="http://schemas.microsoft.com/office/drawing/2010/main">
                    <a14:imgLayer r:embed="rId27">
                      <a14:imgEffect>
                        <a14:sharpenSoften amount="47000"/>
                      </a14:imgEffect>
                      <a14:imgEffect>
                        <a14:colorTemperature colorTemp="11500"/>
                      </a14:imgEffect>
                      <a14:imgEffect>
                        <a14:saturation sat="0"/>
                      </a14:imgEffect>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0606616" y="28442199"/>
              <a:ext cx="4600575" cy="1685925"/>
            </a:xfrm>
            <a:prstGeom prst="rect">
              <a:avLst/>
            </a:prstGeom>
            <a:solidFill>
              <a:srgbClr val="E4E6CE"/>
            </a:solidFill>
          </p:spPr>
        </p:pic>
      </p:grpSp>
      <p:grpSp>
        <p:nvGrpSpPr>
          <p:cNvPr id="4" name="Group 3"/>
          <p:cNvGrpSpPr/>
          <p:nvPr/>
        </p:nvGrpSpPr>
        <p:grpSpPr>
          <a:xfrm>
            <a:off x="99274" y="17148318"/>
            <a:ext cx="17985526" cy="11170667"/>
            <a:chOff x="99274" y="17104776"/>
            <a:chExt cx="17985526" cy="11170667"/>
          </a:xfrm>
        </p:grpSpPr>
        <p:sp>
          <p:nvSpPr>
            <p:cNvPr id="151" name="TextBox 158"/>
            <p:cNvSpPr txBox="1">
              <a:spLocks noChangeArrowheads="1"/>
            </p:cNvSpPr>
            <p:nvPr/>
          </p:nvSpPr>
          <p:spPr bwMode="auto">
            <a:xfrm>
              <a:off x="99274" y="19311303"/>
              <a:ext cx="8646858" cy="8740854"/>
            </a:xfrm>
            <a:prstGeom prst="rect">
              <a:avLst/>
            </a:prstGeom>
            <a:noFill/>
            <a:ln>
              <a:noFill/>
            </a:ln>
            <a:extLst/>
          </p:spPr>
          <p:txBody>
            <a:bodyPr wrap="square">
              <a:spAutoFit/>
            </a:bodyPr>
            <a:lstStyle>
              <a:lvl1pPr eaLnBrk="0" hangingPunct="0">
                <a:defRPr sz="2600">
                  <a:solidFill>
                    <a:schemeClr val="tx1"/>
                  </a:solidFill>
                  <a:latin typeface="Times" charset="0"/>
                  <a:ea typeface="ＭＳ Ｐゴシック" charset="0"/>
                  <a:cs typeface="ＭＳ Ｐゴシック" charset="0"/>
                </a:defRPr>
              </a:lvl1pPr>
              <a:lvl2pPr marL="742950" indent="-285750" eaLnBrk="0" hangingPunct="0">
                <a:defRPr sz="2600">
                  <a:solidFill>
                    <a:schemeClr val="tx1"/>
                  </a:solidFill>
                  <a:latin typeface="Times" charset="0"/>
                  <a:ea typeface="ＭＳ Ｐゴシック" charset="0"/>
                </a:defRPr>
              </a:lvl2pPr>
              <a:lvl3pPr marL="1143000" indent="-228600" eaLnBrk="0" hangingPunct="0">
                <a:defRPr sz="2600">
                  <a:solidFill>
                    <a:schemeClr val="tx1"/>
                  </a:solidFill>
                  <a:latin typeface="Times" charset="0"/>
                  <a:ea typeface="ＭＳ Ｐゴシック" charset="0"/>
                </a:defRPr>
              </a:lvl3pPr>
              <a:lvl4pPr marL="1600200" indent="-228600" eaLnBrk="0" hangingPunct="0">
                <a:defRPr sz="2600">
                  <a:solidFill>
                    <a:schemeClr val="tx1"/>
                  </a:solidFill>
                  <a:latin typeface="Times" charset="0"/>
                  <a:ea typeface="ＭＳ Ｐゴシック" charset="0"/>
                </a:defRPr>
              </a:lvl4pPr>
              <a:lvl5pPr marL="2057400" indent="-228600" eaLnBrk="0" hangingPunct="0">
                <a:defRPr sz="2600">
                  <a:solidFill>
                    <a:schemeClr val="tx1"/>
                  </a:solidFill>
                  <a:latin typeface="Times" charset="0"/>
                  <a:ea typeface="ＭＳ Ｐゴシック" charset="0"/>
                </a:defRPr>
              </a:lvl5pPr>
              <a:lvl6pPr marL="2514600" indent="-228600" eaLnBrk="0" fontAlgn="base" hangingPunct="0">
                <a:spcBef>
                  <a:spcPct val="0"/>
                </a:spcBef>
                <a:spcAft>
                  <a:spcPct val="0"/>
                </a:spcAft>
                <a:defRPr sz="2600">
                  <a:solidFill>
                    <a:schemeClr val="tx1"/>
                  </a:solidFill>
                  <a:latin typeface="Times" charset="0"/>
                  <a:ea typeface="ＭＳ Ｐゴシック" charset="0"/>
                </a:defRPr>
              </a:lvl6pPr>
              <a:lvl7pPr marL="2971800" indent="-228600" eaLnBrk="0" fontAlgn="base" hangingPunct="0">
                <a:spcBef>
                  <a:spcPct val="0"/>
                </a:spcBef>
                <a:spcAft>
                  <a:spcPct val="0"/>
                </a:spcAft>
                <a:defRPr sz="2600">
                  <a:solidFill>
                    <a:schemeClr val="tx1"/>
                  </a:solidFill>
                  <a:latin typeface="Times" charset="0"/>
                  <a:ea typeface="ＭＳ Ｐゴシック" charset="0"/>
                </a:defRPr>
              </a:lvl7pPr>
              <a:lvl8pPr marL="3429000" indent="-228600" eaLnBrk="0" fontAlgn="base" hangingPunct="0">
                <a:spcBef>
                  <a:spcPct val="0"/>
                </a:spcBef>
                <a:spcAft>
                  <a:spcPct val="0"/>
                </a:spcAft>
                <a:defRPr sz="2600">
                  <a:solidFill>
                    <a:schemeClr val="tx1"/>
                  </a:solidFill>
                  <a:latin typeface="Times" charset="0"/>
                  <a:ea typeface="ＭＳ Ｐゴシック" charset="0"/>
                </a:defRPr>
              </a:lvl8pPr>
              <a:lvl9pPr marL="3886200" indent="-228600" eaLnBrk="0" fontAlgn="base" hangingPunct="0">
                <a:spcBef>
                  <a:spcPct val="0"/>
                </a:spcBef>
                <a:spcAft>
                  <a:spcPct val="0"/>
                </a:spcAft>
                <a:defRPr sz="2600">
                  <a:solidFill>
                    <a:schemeClr val="tx1"/>
                  </a:solidFill>
                  <a:latin typeface="Times" charset="0"/>
                  <a:ea typeface="ＭＳ Ｐゴシック" charset="0"/>
                </a:defRPr>
              </a:lvl9pPr>
            </a:lstStyle>
            <a:p>
              <a:pPr marL="342900" indent="-342900" algn="just" eaLnBrk="1" hangingPunct="1">
                <a:spcAft>
                  <a:spcPts val="1200"/>
                </a:spcAft>
                <a:buFont typeface="Wingdings" charset="2"/>
                <a:buChar char="Ø"/>
              </a:pPr>
              <a:r>
                <a:rPr lang="en-US" sz="2800" b="1" dirty="0" smtClean="0">
                  <a:solidFill>
                    <a:srgbClr val="0000FF"/>
                  </a:solidFill>
                  <a:latin typeface="Comic Sans MS" charset="0"/>
                  <a:cs typeface="Times" charset="0"/>
                </a:rPr>
                <a:t>The LUT has </a:t>
              </a:r>
              <a:r>
                <a:rPr lang="en-US" sz="2800" b="1" dirty="0">
                  <a:solidFill>
                    <a:srgbClr val="0000FF"/>
                  </a:solidFill>
                  <a:latin typeface="Comic Sans MS" charset="0"/>
                  <a:cs typeface="Times" charset="0"/>
                </a:rPr>
                <a:t>been significantly </a:t>
              </a:r>
              <a:r>
                <a:rPr lang="en-US" sz="2800" b="1" dirty="0" smtClean="0">
                  <a:solidFill>
                    <a:srgbClr val="0000FF"/>
                  </a:solidFill>
                  <a:latin typeface="Comic Sans MS" charset="0"/>
                  <a:cs typeface="Times" charset="0"/>
                </a:rPr>
                <a:t>modified [3]</a:t>
              </a:r>
            </a:p>
            <a:p>
              <a:pPr marL="1200150" lvl="1" indent="-392113" algn="just" eaLnBrk="1" hangingPunct="1">
                <a:spcAft>
                  <a:spcPts val="1200"/>
                </a:spcAft>
                <a:buFont typeface="Courier New" charset="0"/>
                <a:buChar char="o"/>
              </a:pPr>
              <a:r>
                <a:rPr lang="en-US" sz="2400" b="1" dirty="0" smtClean="0">
                  <a:solidFill>
                    <a:srgbClr val="0000FF"/>
                  </a:solidFill>
                  <a:latin typeface="Comic Sans MS" charset="0"/>
                  <a:cs typeface="Times" charset="0"/>
                </a:rPr>
                <a:t>its </a:t>
              </a:r>
              <a:r>
                <a:rPr lang="en-US" sz="2400" b="1" dirty="0">
                  <a:solidFill>
                    <a:srgbClr val="0000FF"/>
                  </a:solidFill>
                  <a:latin typeface="Comic Sans MS" charset="0"/>
                  <a:cs typeface="Times" charset="0"/>
                </a:rPr>
                <a:t>parameterization incorporates the canopy hot spot phenomenon and recent advances in the theory of canopy spectral invariants. </a:t>
              </a:r>
              <a:r>
                <a:rPr lang="en-US" sz="2400" b="1" dirty="0" smtClean="0">
                  <a:solidFill>
                    <a:srgbClr val="0000FF"/>
                  </a:solidFill>
                  <a:latin typeface="Comic Sans MS" charset="0"/>
                  <a:cs typeface="Times" charset="0"/>
                </a:rPr>
                <a:t>Improves </a:t>
              </a:r>
              <a:r>
                <a:rPr lang="en-US" sz="2400" b="1" dirty="0">
                  <a:solidFill>
                    <a:srgbClr val="0000FF"/>
                  </a:solidFill>
                  <a:latin typeface="Comic Sans MS" charset="0"/>
                  <a:cs typeface="Times" charset="0"/>
                </a:rPr>
                <a:t>scaling properties of the </a:t>
              </a:r>
              <a:r>
                <a:rPr lang="en-US" sz="2400" b="1" dirty="0" smtClean="0">
                  <a:solidFill>
                    <a:srgbClr val="0000FF"/>
                  </a:solidFill>
                  <a:latin typeface="Comic Sans MS" charset="0"/>
                  <a:cs typeface="Times" charset="0"/>
                </a:rPr>
                <a:t>LUT, simplifies </a:t>
              </a:r>
              <a:r>
                <a:rPr lang="en-US" sz="2400" b="1" dirty="0">
                  <a:solidFill>
                    <a:srgbClr val="0000FF"/>
                  </a:solidFill>
                  <a:latin typeface="Comic Sans MS" charset="0"/>
                  <a:cs typeface="Times" charset="0"/>
                </a:rPr>
                <a:t>adjustments of the algorithm for data spatial resolution and spectral band </a:t>
              </a:r>
              <a:r>
                <a:rPr lang="en-US" sz="2400" b="1" dirty="0" smtClean="0">
                  <a:solidFill>
                    <a:srgbClr val="0000FF"/>
                  </a:solidFill>
                  <a:latin typeface="Comic Sans MS" charset="0"/>
                  <a:cs typeface="Times" charset="0"/>
                </a:rPr>
                <a:t>compositions;</a:t>
              </a:r>
            </a:p>
            <a:p>
              <a:pPr marL="1200150" lvl="1" indent="-392113" algn="just" eaLnBrk="1" hangingPunct="1">
                <a:spcAft>
                  <a:spcPts val="1200"/>
                </a:spcAft>
                <a:buFont typeface="Courier New" charset="0"/>
                <a:buChar char="o"/>
              </a:pPr>
              <a:r>
                <a:rPr lang="en-US" sz="2400" b="1" dirty="0">
                  <a:solidFill>
                    <a:srgbClr val="0000FF"/>
                  </a:solidFill>
                  <a:latin typeface="Comic Sans MS" charset="0"/>
                  <a:cs typeface="Times" charset="0"/>
                </a:rPr>
                <a:t>the stochastic radiative transfer equations are used to generate the LUT for all biome types. </a:t>
              </a:r>
              <a:r>
                <a:rPr lang="en-US" sz="2400" b="1" dirty="0" smtClean="0">
                  <a:solidFill>
                    <a:srgbClr val="0000FF"/>
                  </a:solidFill>
                  <a:latin typeface="Comic Sans MS" charset="0"/>
                  <a:cs typeface="Times" charset="0"/>
                </a:rPr>
                <a:t>The </a:t>
              </a:r>
              <a:r>
                <a:rPr lang="en-US" sz="2400" b="1" dirty="0">
                  <a:solidFill>
                    <a:srgbClr val="0000FF"/>
                  </a:solidFill>
                  <a:latin typeface="Comic Sans MS" charset="0"/>
                  <a:cs typeface="Times" charset="0"/>
                </a:rPr>
                <a:t>equations naturally account for radiative effects of the three-dimensional canopy structure on the BRF and allow for an accurate discrimination between sunlit and shaded leaf </a:t>
              </a:r>
              <a:r>
                <a:rPr lang="en-US" sz="2400" b="1" dirty="0" smtClean="0">
                  <a:solidFill>
                    <a:srgbClr val="0000FF"/>
                  </a:solidFill>
                  <a:latin typeface="Comic Sans MS" charset="0"/>
                  <a:cs typeface="Times" charset="0"/>
                </a:rPr>
                <a:t>areas;</a:t>
              </a:r>
            </a:p>
            <a:p>
              <a:pPr marL="1200150" lvl="1" indent="-392113" algn="just" eaLnBrk="1" hangingPunct="1">
                <a:spcAft>
                  <a:spcPts val="1200"/>
                </a:spcAft>
                <a:buFont typeface="Courier New" charset="0"/>
                <a:buChar char="o"/>
              </a:pPr>
              <a:r>
                <a:rPr lang="en-US" sz="2400" b="1" dirty="0">
                  <a:solidFill>
                    <a:srgbClr val="0000FF"/>
                  </a:solidFill>
                  <a:latin typeface="Comic Sans MS" charset="0"/>
                  <a:cs typeface="Times" charset="0"/>
                </a:rPr>
                <a:t>the LUT entries are measurable, i.e., they can be independently derived from both below canopy measurements of the transmitted and above canopy measurements of reflected radiation fields. This feature makes possible direct validation of the LUT, facilitates identification of its deficiencies and development of refinements.   </a:t>
              </a:r>
              <a:endParaRPr lang="en-US" altLang="zh-CN" sz="2400" b="1" dirty="0">
                <a:solidFill>
                  <a:srgbClr val="0000FF"/>
                </a:solidFill>
                <a:latin typeface="Comic Sans MS" charset="0"/>
                <a:cs typeface="Times" charset="0"/>
              </a:endParaRPr>
            </a:p>
          </p:txBody>
        </p:sp>
        <p:sp>
          <p:nvSpPr>
            <p:cNvPr id="169" name="Rectangle 70"/>
            <p:cNvSpPr>
              <a:spLocks noChangeArrowheads="1"/>
            </p:cNvSpPr>
            <p:nvPr/>
          </p:nvSpPr>
          <p:spPr bwMode="auto">
            <a:xfrm>
              <a:off x="146277" y="17104776"/>
              <a:ext cx="17938523" cy="11170667"/>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defTabSz="960438" eaLnBrk="0" hangingPunct="0"/>
              <a:endParaRPr lang="en-US"/>
            </a:p>
          </p:txBody>
        </p:sp>
        <p:sp>
          <p:nvSpPr>
            <p:cNvPr id="170" name="Text Box 315"/>
            <p:cNvSpPr txBox="1">
              <a:spLocks noChangeArrowheads="1"/>
            </p:cNvSpPr>
            <p:nvPr/>
          </p:nvSpPr>
          <p:spPr bwMode="auto">
            <a:xfrm>
              <a:off x="164778" y="17127403"/>
              <a:ext cx="179200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4173538" eaLnBrk="0" hangingPunct="0">
                <a:defRPr sz="2600">
                  <a:solidFill>
                    <a:schemeClr val="tx1"/>
                  </a:solidFill>
                  <a:latin typeface="Times" charset="0"/>
                  <a:ea typeface="ＭＳ Ｐゴシック" charset="0"/>
                  <a:cs typeface="ＭＳ Ｐゴシック" charset="0"/>
                </a:defRPr>
              </a:lvl1pPr>
              <a:lvl2pPr marL="742950" indent="-285750" defTabSz="4173538" eaLnBrk="0" hangingPunct="0">
                <a:defRPr sz="2600">
                  <a:solidFill>
                    <a:schemeClr val="tx1"/>
                  </a:solidFill>
                  <a:latin typeface="Times" charset="0"/>
                  <a:ea typeface="ＭＳ Ｐゴシック" charset="0"/>
                </a:defRPr>
              </a:lvl2pPr>
              <a:lvl3pPr marL="1143000" indent="-228600" defTabSz="4173538" eaLnBrk="0" hangingPunct="0">
                <a:defRPr sz="2600">
                  <a:solidFill>
                    <a:schemeClr val="tx1"/>
                  </a:solidFill>
                  <a:latin typeface="Times" charset="0"/>
                  <a:ea typeface="ＭＳ Ｐゴシック" charset="0"/>
                </a:defRPr>
              </a:lvl3pPr>
              <a:lvl4pPr marL="1600200" indent="-228600" defTabSz="4173538" eaLnBrk="0" hangingPunct="0">
                <a:defRPr sz="2600">
                  <a:solidFill>
                    <a:schemeClr val="tx1"/>
                  </a:solidFill>
                  <a:latin typeface="Times" charset="0"/>
                  <a:ea typeface="ＭＳ Ｐゴシック" charset="0"/>
                </a:defRPr>
              </a:lvl4pPr>
              <a:lvl5pPr marL="2057400" indent="-228600" defTabSz="4173538" eaLnBrk="0" hangingPunct="0">
                <a:defRPr sz="2600">
                  <a:solidFill>
                    <a:schemeClr val="tx1"/>
                  </a:solidFill>
                  <a:latin typeface="Times" charset="0"/>
                  <a:ea typeface="ＭＳ Ｐゴシック" charset="0"/>
                </a:defRPr>
              </a:lvl5pPr>
              <a:lvl6pPr marL="2514600" indent="-228600" defTabSz="4173538" eaLnBrk="0" fontAlgn="base" hangingPunct="0">
                <a:spcBef>
                  <a:spcPct val="0"/>
                </a:spcBef>
                <a:spcAft>
                  <a:spcPct val="0"/>
                </a:spcAft>
                <a:defRPr sz="2600">
                  <a:solidFill>
                    <a:schemeClr val="tx1"/>
                  </a:solidFill>
                  <a:latin typeface="Times" charset="0"/>
                  <a:ea typeface="ＭＳ Ｐゴシック" charset="0"/>
                </a:defRPr>
              </a:lvl6pPr>
              <a:lvl7pPr marL="2971800" indent="-228600" defTabSz="4173538" eaLnBrk="0" fontAlgn="base" hangingPunct="0">
                <a:spcBef>
                  <a:spcPct val="0"/>
                </a:spcBef>
                <a:spcAft>
                  <a:spcPct val="0"/>
                </a:spcAft>
                <a:defRPr sz="2600">
                  <a:solidFill>
                    <a:schemeClr val="tx1"/>
                  </a:solidFill>
                  <a:latin typeface="Times" charset="0"/>
                  <a:ea typeface="ＭＳ Ｐゴシック" charset="0"/>
                </a:defRPr>
              </a:lvl7pPr>
              <a:lvl8pPr marL="3429000" indent="-228600" defTabSz="4173538" eaLnBrk="0" fontAlgn="base" hangingPunct="0">
                <a:spcBef>
                  <a:spcPct val="0"/>
                </a:spcBef>
                <a:spcAft>
                  <a:spcPct val="0"/>
                </a:spcAft>
                <a:defRPr sz="2600">
                  <a:solidFill>
                    <a:schemeClr val="tx1"/>
                  </a:solidFill>
                  <a:latin typeface="Times" charset="0"/>
                  <a:ea typeface="ＭＳ Ｐゴシック" charset="0"/>
                </a:defRPr>
              </a:lvl8pPr>
              <a:lvl9pPr marL="3886200" indent="-228600" defTabSz="4173538" eaLnBrk="0" fontAlgn="base" hangingPunct="0">
                <a:spcBef>
                  <a:spcPct val="0"/>
                </a:spcBef>
                <a:spcAft>
                  <a:spcPct val="0"/>
                </a:spcAft>
                <a:defRPr sz="2600">
                  <a:solidFill>
                    <a:schemeClr val="tx1"/>
                  </a:solidFill>
                  <a:latin typeface="Times" charset="0"/>
                  <a:ea typeface="ＭＳ Ｐゴシック" charset="0"/>
                </a:defRPr>
              </a:lvl9pPr>
            </a:lstStyle>
            <a:p>
              <a:pPr algn="ctr" eaLnBrk="1" hangingPunct="1">
                <a:spcBef>
                  <a:spcPct val="50000"/>
                </a:spcBef>
              </a:pPr>
              <a:r>
                <a:rPr lang="en-US" sz="3000" b="1" dirty="0" smtClean="0">
                  <a:latin typeface="Arial" charset="0"/>
                </a:rPr>
                <a:t>5. </a:t>
              </a:r>
              <a:r>
                <a:rPr lang="en-US" altLang="zh-CN" sz="3000" b="1" dirty="0" smtClean="0">
                  <a:latin typeface="Arial" charset="0"/>
                </a:rPr>
                <a:t>OPERATIONAL ALGORITHM </a:t>
              </a:r>
              <a:endParaRPr lang="en-US" dirty="0">
                <a:latin typeface="Arial" charset="0"/>
              </a:endParaRPr>
            </a:p>
          </p:txBody>
        </p:sp>
        <p:pic>
          <p:nvPicPr>
            <p:cNvPr id="286" name="Picture 22"/>
            <p:cNvPicPr>
              <a:picLocks noChangeAspect="1" noChangeArrowheads="1"/>
            </p:cNvPicPr>
            <p:nvPr/>
          </p:nvPicPr>
          <p:blipFill>
            <a:blip r:embed="rId28" cstate="print"/>
            <a:srcRect/>
            <a:stretch>
              <a:fillRect/>
            </a:stretch>
          </p:blipFill>
          <p:spPr bwMode="auto">
            <a:xfrm>
              <a:off x="13701359" y="19504345"/>
              <a:ext cx="4234977" cy="3432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grpSp>
          <p:nvGrpSpPr>
            <p:cNvPr id="287" name="Group 21"/>
            <p:cNvGrpSpPr>
              <a:grpSpLocks/>
            </p:cNvGrpSpPr>
            <p:nvPr/>
          </p:nvGrpSpPr>
          <p:grpSpPr bwMode="auto">
            <a:xfrm>
              <a:off x="8989271" y="19504344"/>
              <a:ext cx="4759410" cy="3443025"/>
              <a:chOff x="463629" y="2137081"/>
              <a:chExt cx="4418678" cy="3108325"/>
            </a:xfrm>
          </p:grpSpPr>
          <p:grpSp>
            <p:nvGrpSpPr>
              <p:cNvPr id="289" name="Group 22"/>
              <p:cNvGrpSpPr>
                <a:grpSpLocks/>
              </p:cNvGrpSpPr>
              <p:nvPr/>
            </p:nvGrpSpPr>
            <p:grpSpPr bwMode="auto">
              <a:xfrm>
                <a:off x="463629" y="2137081"/>
                <a:ext cx="4321175" cy="3108325"/>
                <a:chOff x="463629" y="2137081"/>
                <a:chExt cx="4321175" cy="3108325"/>
              </a:xfrm>
            </p:grpSpPr>
            <p:pic>
              <p:nvPicPr>
                <p:cNvPr id="296" name="Picture 11"/>
                <p:cNvPicPr>
                  <a:picLocks noChangeAspect="1" noChangeArrowheads="1"/>
                </p:cNvPicPr>
                <p:nvPr/>
              </p:nvPicPr>
              <p:blipFill>
                <a:blip r:embed="rId29" cstate="print"/>
                <a:srcRect/>
                <a:stretch>
                  <a:fillRect/>
                </a:stretch>
              </p:blipFill>
              <p:spPr bwMode="auto">
                <a:xfrm>
                  <a:off x="463629" y="2137081"/>
                  <a:ext cx="4321175" cy="3108325"/>
                </a:xfrm>
                <a:prstGeom prst="rect">
                  <a:avLst/>
                </a:prstGeom>
                <a:noFill/>
                <a:ln w="9525">
                  <a:noFill/>
                  <a:miter lim="800000"/>
                  <a:headEnd/>
                  <a:tailEnd/>
                </a:ln>
              </p:spPr>
            </p:pic>
            <p:sp>
              <p:nvSpPr>
                <p:cNvPr id="297" name="Rectangle 12"/>
                <p:cNvSpPr>
                  <a:spLocks noChangeArrowheads="1"/>
                </p:cNvSpPr>
                <p:nvPr/>
              </p:nvSpPr>
              <p:spPr bwMode="auto">
                <a:xfrm>
                  <a:off x="2378075" y="5005388"/>
                  <a:ext cx="546100" cy="231775"/>
                </a:xfrm>
                <a:prstGeom prst="rect">
                  <a:avLst/>
                </a:prstGeom>
                <a:solidFill>
                  <a:schemeClr val="bg1"/>
                </a:solidFill>
                <a:ln w="9525">
                  <a:noFill/>
                  <a:miter lim="800000"/>
                  <a:headEnd/>
                  <a:tailEnd/>
                </a:ln>
              </p:spPr>
              <p:txBody>
                <a:bodyPr wrap="none" anchor="ctr"/>
                <a:lstStyle/>
                <a:p>
                  <a:endParaRPr lang="en-US"/>
                </a:p>
              </p:txBody>
            </p:sp>
            <p:sp>
              <p:nvSpPr>
                <p:cNvPr id="298" name="Text Box 13"/>
                <p:cNvSpPr txBox="1">
                  <a:spLocks noChangeArrowheads="1"/>
                </p:cNvSpPr>
                <p:nvPr/>
              </p:nvSpPr>
              <p:spPr bwMode="auto">
                <a:xfrm>
                  <a:off x="2252358" y="4990941"/>
                  <a:ext cx="855663" cy="246221"/>
                </a:xfrm>
                <a:prstGeom prst="rect">
                  <a:avLst/>
                </a:prstGeom>
                <a:noFill/>
                <a:ln w="9525">
                  <a:noFill/>
                  <a:miter lim="800000"/>
                  <a:headEnd/>
                  <a:tailEnd/>
                </a:ln>
              </p:spPr>
              <p:txBody>
                <a:bodyPr lIns="0" tIns="0" rIns="0" bIns="0">
                  <a:spAutoFit/>
                </a:bodyPr>
                <a:lstStyle/>
                <a:p>
                  <a:pPr algn="ctr">
                    <a:spcBef>
                      <a:spcPct val="50000"/>
                    </a:spcBef>
                  </a:pPr>
                  <a:r>
                    <a:rPr lang="en-US" sz="1600" b="1">
                      <a:solidFill>
                        <a:srgbClr val="5F5F5F"/>
                      </a:solidFill>
                      <a:sym typeface="Symbol" pitchFamily="-107" charset="2"/>
                    </a:rPr>
                    <a:t>Red</a:t>
                  </a:r>
                </a:p>
              </p:txBody>
            </p:sp>
            <p:sp>
              <p:nvSpPr>
                <p:cNvPr id="299" name="Rectangle 14"/>
                <p:cNvSpPr>
                  <a:spLocks noChangeArrowheads="1"/>
                </p:cNvSpPr>
                <p:nvPr/>
              </p:nvSpPr>
              <p:spPr bwMode="auto">
                <a:xfrm>
                  <a:off x="526535" y="2952718"/>
                  <a:ext cx="233363" cy="1071563"/>
                </a:xfrm>
                <a:prstGeom prst="rect">
                  <a:avLst/>
                </a:prstGeom>
                <a:solidFill>
                  <a:schemeClr val="bg1"/>
                </a:solidFill>
                <a:ln w="9525">
                  <a:noFill/>
                  <a:miter lim="800000"/>
                  <a:headEnd/>
                  <a:tailEnd/>
                </a:ln>
              </p:spPr>
              <p:txBody>
                <a:bodyPr wrap="none" anchor="ctr"/>
                <a:lstStyle/>
                <a:p>
                  <a:endParaRPr lang="en-US"/>
                </a:p>
              </p:txBody>
            </p:sp>
            <p:sp>
              <p:nvSpPr>
                <p:cNvPr id="300" name="Text Box 15"/>
                <p:cNvSpPr txBox="1">
                  <a:spLocks noChangeArrowheads="1"/>
                </p:cNvSpPr>
                <p:nvPr/>
              </p:nvSpPr>
              <p:spPr bwMode="auto">
                <a:xfrm rot="16200000">
                  <a:off x="-254665" y="3365369"/>
                  <a:ext cx="1839913" cy="246261"/>
                </a:xfrm>
                <a:prstGeom prst="rect">
                  <a:avLst/>
                </a:prstGeom>
                <a:noFill/>
                <a:ln w="9525">
                  <a:noFill/>
                  <a:miter lim="800000"/>
                  <a:headEnd/>
                  <a:tailEnd/>
                </a:ln>
              </p:spPr>
              <p:txBody>
                <a:bodyPr lIns="0" tIns="0" rIns="0" bIns="0">
                  <a:spAutoFit/>
                </a:bodyPr>
                <a:lstStyle/>
                <a:p>
                  <a:pPr algn="ctr">
                    <a:spcBef>
                      <a:spcPct val="50000"/>
                    </a:spcBef>
                  </a:pPr>
                  <a:r>
                    <a:rPr lang="en-US" sz="1600" b="1">
                      <a:solidFill>
                        <a:srgbClr val="5F5F5F"/>
                      </a:solidFill>
                      <a:sym typeface="Symbol" pitchFamily="-107" charset="2"/>
                    </a:rPr>
                    <a:t>Near-Infrared</a:t>
                  </a:r>
                </a:p>
              </p:txBody>
            </p:sp>
            <p:sp>
              <p:nvSpPr>
                <p:cNvPr id="306" name="Rectangle 16"/>
                <p:cNvSpPr>
                  <a:spLocks noChangeArrowheads="1"/>
                </p:cNvSpPr>
                <p:nvPr/>
              </p:nvSpPr>
              <p:spPr bwMode="auto">
                <a:xfrm>
                  <a:off x="2134994" y="3995305"/>
                  <a:ext cx="1246188" cy="153988"/>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307" name="Text Box 17"/>
                <p:cNvSpPr txBox="1">
                  <a:spLocks noChangeArrowheads="1"/>
                </p:cNvSpPr>
                <p:nvPr/>
              </p:nvSpPr>
              <p:spPr bwMode="auto">
                <a:xfrm>
                  <a:off x="2470150" y="3803650"/>
                  <a:ext cx="1479550" cy="217254"/>
                </a:xfrm>
                <a:prstGeom prst="rect">
                  <a:avLst/>
                </a:prstGeom>
                <a:noFill/>
                <a:ln w="9525">
                  <a:noFill/>
                  <a:miter lim="800000"/>
                  <a:headEnd/>
                  <a:tailEnd/>
                </a:ln>
              </p:spPr>
              <p:txBody>
                <a:bodyPr lIns="0" tIns="0" rIns="0" bIns="0">
                  <a:spAutoFit/>
                </a:bodyPr>
                <a:lstStyle/>
                <a:p>
                  <a:pPr>
                    <a:spcBef>
                      <a:spcPct val="50000"/>
                    </a:spcBef>
                  </a:pPr>
                  <a:r>
                    <a:rPr lang="en-US" sz="1400" b="1"/>
                    <a:t>Soil line (LAI=0)</a:t>
                  </a:r>
                </a:p>
              </p:txBody>
            </p:sp>
            <p:sp>
              <p:nvSpPr>
                <p:cNvPr id="308" name="Line 18"/>
                <p:cNvSpPr>
                  <a:spLocks noChangeShapeType="1"/>
                </p:cNvSpPr>
                <p:nvPr/>
              </p:nvSpPr>
              <p:spPr bwMode="auto">
                <a:xfrm flipH="1">
                  <a:off x="2017713" y="3933825"/>
                  <a:ext cx="388938" cy="0"/>
                </a:xfrm>
                <a:prstGeom prst="line">
                  <a:avLst/>
                </a:prstGeom>
                <a:noFill/>
                <a:ln w="19050">
                  <a:solidFill>
                    <a:schemeClr val="tx1"/>
                  </a:solidFill>
                  <a:round/>
                  <a:headEnd/>
                  <a:tailEnd type="triangle" w="med" len="med"/>
                </a:ln>
              </p:spPr>
              <p:txBody>
                <a:bodyPr/>
                <a:lstStyle/>
                <a:p>
                  <a:endParaRPr lang="en-US"/>
                </a:p>
              </p:txBody>
            </p:sp>
          </p:grpSp>
          <p:grpSp>
            <p:nvGrpSpPr>
              <p:cNvPr id="291" name="Group 21"/>
              <p:cNvGrpSpPr>
                <a:grpSpLocks/>
              </p:cNvGrpSpPr>
              <p:nvPr/>
            </p:nvGrpSpPr>
            <p:grpSpPr bwMode="auto">
              <a:xfrm>
                <a:off x="1259632" y="2564954"/>
                <a:ext cx="3622675" cy="1008062"/>
                <a:chOff x="1287463" y="2573338"/>
                <a:chExt cx="3622675" cy="1008062"/>
              </a:xfrm>
            </p:grpSpPr>
            <p:sp>
              <p:nvSpPr>
                <p:cNvPr id="292" name="Oval 24"/>
                <p:cNvSpPr>
                  <a:spLocks noChangeArrowheads="1"/>
                </p:cNvSpPr>
                <p:nvPr/>
              </p:nvSpPr>
              <p:spPr bwMode="auto">
                <a:xfrm>
                  <a:off x="1287463" y="3238500"/>
                  <a:ext cx="576263" cy="342900"/>
                </a:xfrm>
                <a:prstGeom prst="ellipse">
                  <a:avLst/>
                </a:prstGeom>
                <a:solidFill>
                  <a:srgbClr val="FFFF66">
                    <a:alpha val="56078"/>
                  </a:srgbClr>
                </a:solidFill>
                <a:ln w="25400">
                  <a:solidFill>
                    <a:srgbClr val="FF9900"/>
                  </a:solidFill>
                  <a:round/>
                  <a:headEnd/>
                  <a:tailEnd/>
                </a:ln>
              </p:spPr>
              <p:txBody>
                <a:bodyPr wrap="none" anchor="ctr"/>
                <a:lstStyle/>
                <a:p>
                  <a:endParaRPr lang="en-US"/>
                </a:p>
              </p:txBody>
            </p:sp>
            <p:sp>
              <p:nvSpPr>
                <p:cNvPr id="293" name="Line 29"/>
                <p:cNvSpPr>
                  <a:spLocks noChangeShapeType="1"/>
                </p:cNvSpPr>
                <p:nvPr/>
              </p:nvSpPr>
              <p:spPr bwMode="auto">
                <a:xfrm flipV="1">
                  <a:off x="1601788" y="2573338"/>
                  <a:ext cx="0" cy="647700"/>
                </a:xfrm>
                <a:prstGeom prst="line">
                  <a:avLst/>
                </a:prstGeom>
                <a:noFill/>
                <a:ln w="57150">
                  <a:solidFill>
                    <a:srgbClr val="FF9900"/>
                  </a:solidFill>
                  <a:round/>
                  <a:headEnd/>
                  <a:tailEnd/>
                </a:ln>
              </p:spPr>
              <p:txBody>
                <a:bodyPr/>
                <a:lstStyle/>
                <a:p>
                  <a:endParaRPr lang="en-US"/>
                </a:p>
              </p:txBody>
            </p:sp>
            <p:sp>
              <p:nvSpPr>
                <p:cNvPr id="294" name="Line 30"/>
                <p:cNvSpPr>
                  <a:spLocks noChangeShapeType="1"/>
                </p:cNvSpPr>
                <p:nvPr/>
              </p:nvSpPr>
              <p:spPr bwMode="auto">
                <a:xfrm>
                  <a:off x="1597025" y="2573338"/>
                  <a:ext cx="3313113" cy="0"/>
                </a:xfrm>
                <a:prstGeom prst="line">
                  <a:avLst/>
                </a:prstGeom>
                <a:noFill/>
                <a:ln w="38100">
                  <a:solidFill>
                    <a:srgbClr val="FF9900"/>
                  </a:solidFill>
                  <a:round/>
                  <a:headEnd/>
                  <a:tailEnd type="triangle" w="med" len="med"/>
                </a:ln>
              </p:spPr>
              <p:txBody>
                <a:bodyPr/>
                <a:lstStyle/>
                <a:p>
                  <a:endParaRPr lang="en-US"/>
                </a:p>
              </p:txBody>
            </p:sp>
            <p:sp>
              <p:nvSpPr>
                <p:cNvPr id="295" name="Oval 294"/>
                <p:cNvSpPr/>
                <p:nvPr/>
              </p:nvSpPr>
              <p:spPr>
                <a:xfrm>
                  <a:off x="1509160" y="3329434"/>
                  <a:ext cx="144485" cy="142875"/>
                </a:xfrm>
                <a:prstGeom prst="ellipse">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grpSp>
        <p:sp>
          <p:nvSpPr>
            <p:cNvPr id="310" name="TextBox 309"/>
            <p:cNvSpPr txBox="1"/>
            <p:nvPr/>
          </p:nvSpPr>
          <p:spPr>
            <a:xfrm>
              <a:off x="8980262" y="23114977"/>
              <a:ext cx="8927608" cy="4770537"/>
            </a:xfrm>
            <a:prstGeom prst="rect">
              <a:avLst/>
            </a:prstGeom>
            <a:solidFill>
              <a:srgbClr val="E4E6CF"/>
            </a:solidFill>
          </p:spPr>
          <p:txBody>
            <a:bodyPr wrap="square" rtlCol="0">
              <a:spAutoFit/>
            </a:bodyPr>
            <a:lstStyle/>
            <a:p>
              <a:pPr marL="288925" indent="-288925">
                <a:spcAft>
                  <a:spcPts val="1200"/>
                </a:spcAft>
                <a:buFont typeface="Courier New" panose="02070309020205020404" pitchFamily="49" charset="0"/>
                <a:buChar char="o"/>
              </a:pPr>
              <a:r>
                <a:rPr lang="en-US" sz="2400" b="1" dirty="0">
                  <a:latin typeface="Comic Sans MS" pitchFamily="-107" charset="0"/>
                </a:rPr>
                <a:t>Solutions corresponding to various combinations of the coefficients in the RT equation are pre-calculated and stored in the </a:t>
              </a:r>
              <a:r>
                <a:rPr lang="en-US" sz="2400" b="1" dirty="0" smtClean="0">
                  <a:latin typeface="Comic Sans MS" pitchFamily="-107" charset="0"/>
                </a:rPr>
                <a:t>Look-Up-Table</a:t>
              </a:r>
            </a:p>
            <a:p>
              <a:pPr marL="288925" indent="-288925">
                <a:spcAft>
                  <a:spcPts val="1200"/>
                </a:spcAft>
                <a:buFont typeface="Courier New" panose="02070309020205020404" pitchFamily="49" charset="0"/>
                <a:buChar char="o"/>
              </a:pPr>
              <a:r>
                <a:rPr lang="en-US" sz="2400" b="1" dirty="0" smtClean="0">
                  <a:latin typeface="Comic Sans MS" pitchFamily="-107" charset="0"/>
                </a:rPr>
                <a:t>Input: Biome Classification Map (Block 4), Sun-Sensor Geometry, BRF at green*, red and NIR (Block 2) spectral bands and their uncertainties </a:t>
              </a:r>
            </a:p>
            <a:p>
              <a:pPr marL="288925" indent="-288925">
                <a:spcAft>
                  <a:spcPts val="1200"/>
                </a:spcAft>
                <a:buFont typeface="Courier New" panose="02070309020205020404" pitchFamily="49" charset="0"/>
                <a:buChar char="o"/>
              </a:pPr>
              <a:r>
                <a:rPr lang="en-US" sz="2400" b="1" dirty="0" smtClean="0">
                  <a:latin typeface="Comic Sans MS" pitchFamily="-107" charset="0"/>
                </a:rPr>
                <a:t>Compares observed and simulated BRFs to select acceptable LAI values based on </a:t>
              </a:r>
              <a:r>
                <a:rPr lang="en-US" sz="2400" b="1" dirty="0">
                  <a:latin typeface="Comic Sans MS" pitchFamily="-107" charset="0"/>
                  <a:sym typeface="Symbol"/>
                </a:rPr>
                <a:t>2</a:t>
              </a:r>
              <a:r>
                <a:rPr lang="en-US" sz="2400" b="1" dirty="0">
                  <a:latin typeface="Comic Sans MS" pitchFamily="-107" charset="0"/>
                </a:rPr>
                <a:t> distribution</a:t>
              </a:r>
              <a:r>
                <a:rPr lang="en-US" sz="2400" b="1" dirty="0" smtClean="0">
                  <a:latin typeface="Comic Sans MS" pitchFamily="-107" charset="0"/>
                </a:rPr>
                <a:t>  </a:t>
              </a:r>
              <a:endParaRPr lang="en-US" sz="2400" b="1" dirty="0">
                <a:latin typeface="Comic Sans MS" pitchFamily="-107" charset="0"/>
              </a:endParaRPr>
            </a:p>
            <a:p>
              <a:pPr marL="288925" indent="-288925">
                <a:spcAft>
                  <a:spcPts val="1200"/>
                </a:spcAft>
                <a:buFont typeface="Courier New" panose="02070309020205020404" pitchFamily="49" charset="0"/>
                <a:buChar char="o"/>
              </a:pPr>
              <a:r>
                <a:rPr lang="en-US" sz="2400" b="1" dirty="0" smtClean="0">
                  <a:latin typeface="Comic Sans MS" pitchFamily="-107" charset="0"/>
                </a:rPr>
                <a:t>Mean LAI and its dispersion (DLAI), mean SLAI and FPAR are archived</a:t>
              </a:r>
              <a:endParaRPr lang="en-US" sz="2400" b="1" dirty="0">
                <a:latin typeface="Comic Sans MS" pitchFamily="-107" charset="0"/>
              </a:endParaRPr>
            </a:p>
            <a:p>
              <a:pPr>
                <a:spcAft>
                  <a:spcPts val="1200"/>
                </a:spcAft>
              </a:pPr>
              <a:r>
                <a:rPr lang="en-US" sz="1800" b="1" dirty="0" smtClean="0">
                  <a:latin typeface="Comic Sans MS" pitchFamily="-107" charset="0"/>
                </a:rPr>
                <a:t>*green spectral band is used to assess quality of input BRF </a:t>
              </a:r>
            </a:p>
          </p:txBody>
        </p:sp>
        <p:sp>
          <p:nvSpPr>
            <p:cNvPr id="311" name="TextBox 158"/>
            <p:cNvSpPr txBox="1">
              <a:spLocks noChangeArrowheads="1"/>
            </p:cNvSpPr>
            <p:nvPr/>
          </p:nvSpPr>
          <p:spPr bwMode="auto">
            <a:xfrm>
              <a:off x="787400" y="17954349"/>
              <a:ext cx="16446500" cy="1077218"/>
            </a:xfrm>
            <a:prstGeom prst="rect">
              <a:avLst/>
            </a:prstGeom>
            <a:noFill/>
            <a:ln>
              <a:noFill/>
            </a:ln>
            <a:extLst/>
          </p:spPr>
          <p:txBody>
            <a:bodyPr wrap="square">
              <a:spAutoFit/>
            </a:bodyPr>
            <a:lstStyle>
              <a:lvl1pPr eaLnBrk="0" hangingPunct="0">
                <a:defRPr sz="2600">
                  <a:solidFill>
                    <a:schemeClr val="tx1"/>
                  </a:solidFill>
                  <a:latin typeface="Times" charset="0"/>
                  <a:ea typeface="ＭＳ Ｐゴシック" charset="0"/>
                  <a:cs typeface="ＭＳ Ｐゴシック" charset="0"/>
                </a:defRPr>
              </a:lvl1pPr>
              <a:lvl2pPr marL="742950" indent="-285750" eaLnBrk="0" hangingPunct="0">
                <a:defRPr sz="2600">
                  <a:solidFill>
                    <a:schemeClr val="tx1"/>
                  </a:solidFill>
                  <a:latin typeface="Times" charset="0"/>
                  <a:ea typeface="ＭＳ Ｐゴシック" charset="0"/>
                </a:defRPr>
              </a:lvl2pPr>
              <a:lvl3pPr marL="1143000" indent="-228600" eaLnBrk="0" hangingPunct="0">
                <a:defRPr sz="2600">
                  <a:solidFill>
                    <a:schemeClr val="tx1"/>
                  </a:solidFill>
                  <a:latin typeface="Times" charset="0"/>
                  <a:ea typeface="ＭＳ Ｐゴシック" charset="0"/>
                </a:defRPr>
              </a:lvl3pPr>
              <a:lvl4pPr marL="1600200" indent="-228600" eaLnBrk="0" hangingPunct="0">
                <a:defRPr sz="2600">
                  <a:solidFill>
                    <a:schemeClr val="tx1"/>
                  </a:solidFill>
                  <a:latin typeface="Times" charset="0"/>
                  <a:ea typeface="ＭＳ Ｐゴシック" charset="0"/>
                </a:defRPr>
              </a:lvl4pPr>
              <a:lvl5pPr marL="2057400" indent="-228600" eaLnBrk="0" hangingPunct="0">
                <a:defRPr sz="2600">
                  <a:solidFill>
                    <a:schemeClr val="tx1"/>
                  </a:solidFill>
                  <a:latin typeface="Times" charset="0"/>
                  <a:ea typeface="ＭＳ Ｐゴシック" charset="0"/>
                </a:defRPr>
              </a:lvl5pPr>
              <a:lvl6pPr marL="2514600" indent="-228600" eaLnBrk="0" fontAlgn="base" hangingPunct="0">
                <a:spcBef>
                  <a:spcPct val="0"/>
                </a:spcBef>
                <a:spcAft>
                  <a:spcPct val="0"/>
                </a:spcAft>
                <a:defRPr sz="2600">
                  <a:solidFill>
                    <a:schemeClr val="tx1"/>
                  </a:solidFill>
                  <a:latin typeface="Times" charset="0"/>
                  <a:ea typeface="ＭＳ Ｐゴシック" charset="0"/>
                </a:defRPr>
              </a:lvl6pPr>
              <a:lvl7pPr marL="2971800" indent="-228600" eaLnBrk="0" fontAlgn="base" hangingPunct="0">
                <a:spcBef>
                  <a:spcPct val="0"/>
                </a:spcBef>
                <a:spcAft>
                  <a:spcPct val="0"/>
                </a:spcAft>
                <a:defRPr sz="2600">
                  <a:solidFill>
                    <a:schemeClr val="tx1"/>
                  </a:solidFill>
                  <a:latin typeface="Times" charset="0"/>
                  <a:ea typeface="ＭＳ Ｐゴシック" charset="0"/>
                </a:defRPr>
              </a:lvl7pPr>
              <a:lvl8pPr marL="3429000" indent="-228600" eaLnBrk="0" fontAlgn="base" hangingPunct="0">
                <a:spcBef>
                  <a:spcPct val="0"/>
                </a:spcBef>
                <a:spcAft>
                  <a:spcPct val="0"/>
                </a:spcAft>
                <a:defRPr sz="2600">
                  <a:solidFill>
                    <a:schemeClr val="tx1"/>
                  </a:solidFill>
                  <a:latin typeface="Times" charset="0"/>
                  <a:ea typeface="ＭＳ Ｐゴシック" charset="0"/>
                </a:defRPr>
              </a:lvl8pPr>
              <a:lvl9pPr marL="3886200" indent="-228600" eaLnBrk="0" fontAlgn="base" hangingPunct="0">
                <a:spcBef>
                  <a:spcPct val="0"/>
                </a:spcBef>
                <a:spcAft>
                  <a:spcPct val="0"/>
                </a:spcAft>
                <a:defRPr sz="2600">
                  <a:solidFill>
                    <a:schemeClr val="tx1"/>
                  </a:solidFill>
                  <a:latin typeface="Times" charset="0"/>
                  <a:ea typeface="ＭＳ Ｐゴシック" charset="0"/>
                </a:defRPr>
              </a:lvl9pPr>
            </a:lstStyle>
            <a:p>
              <a:pPr algn="ctr" eaLnBrk="1" hangingPunct="1">
                <a:spcAft>
                  <a:spcPts val="1200"/>
                </a:spcAft>
              </a:pPr>
              <a:r>
                <a:rPr lang="en-US" sz="3200" b="1" i="1" dirty="0">
                  <a:latin typeface="Cambria" charset="0"/>
                  <a:ea typeface="Cambria" charset="0"/>
                  <a:cs typeface="Cambria" charset="0"/>
                </a:rPr>
                <a:t>The Look-up-Table (LUT) approach implemented in the MODIS operational LAI/FPAR algorithm is adopted </a:t>
              </a:r>
              <a:endParaRPr lang="en-US" sz="3200" b="1" i="1" dirty="0" smtClean="0">
                <a:latin typeface="Cambria" charset="0"/>
                <a:ea typeface="Cambria" charset="0"/>
                <a:cs typeface="Cambria" charset="0"/>
              </a:endParaRPr>
            </a:p>
          </p:txBody>
        </p:sp>
      </p:grpSp>
      <p:graphicFrame>
        <p:nvGraphicFramePr>
          <p:cNvPr id="39" name="Table 38"/>
          <p:cNvGraphicFramePr>
            <a:graphicFrameLocks noGrp="1"/>
          </p:cNvGraphicFramePr>
          <p:nvPr>
            <p:extLst>
              <p:ext uri="{D42A27DB-BD31-4B8C-83A1-F6EECF244321}">
                <p14:modId xmlns:p14="http://schemas.microsoft.com/office/powerpoint/2010/main" val="193207588"/>
              </p:ext>
            </p:extLst>
          </p:nvPr>
        </p:nvGraphicFramePr>
        <p:xfrm>
          <a:off x="32163646" y="24863989"/>
          <a:ext cx="10118886" cy="3377184"/>
        </p:xfrm>
        <a:graphic>
          <a:graphicData uri="http://schemas.openxmlformats.org/drawingml/2006/table">
            <a:tbl>
              <a:tblPr firstRow="1" bandRow="1">
                <a:tableStyleId>{5C22544A-7EE6-4342-B048-85BDC9FD1C3A}</a:tableStyleId>
              </a:tblPr>
              <a:tblGrid>
                <a:gridCol w="5817821"/>
                <a:gridCol w="4301065"/>
              </a:tblGrid>
              <a:tr h="638556">
                <a:tc>
                  <a:txBody>
                    <a:bodyPr/>
                    <a:lstStyle/>
                    <a:p>
                      <a:pPr algn="ctr"/>
                      <a:r>
                        <a:rPr lang="en-US" sz="2800" dirty="0" smtClean="0">
                          <a:solidFill>
                            <a:schemeClr val="tx1"/>
                          </a:solidFill>
                        </a:rPr>
                        <a:t>Parameter</a:t>
                      </a:r>
                      <a:endParaRPr lang="en-US" sz="2800" dirty="0">
                        <a:solidFill>
                          <a:schemeClr val="tx1"/>
                        </a:solidFill>
                      </a:endParaRPr>
                    </a:p>
                  </a:txBody>
                  <a:tcPr anchor="ctr"/>
                </a:tc>
                <a:tc>
                  <a:txBody>
                    <a:bodyPr/>
                    <a:lstStyle/>
                    <a:p>
                      <a:pPr algn="ctr"/>
                      <a:r>
                        <a:rPr lang="en-US" sz="2800" dirty="0" smtClean="0">
                          <a:solidFill>
                            <a:schemeClr val="tx1"/>
                          </a:solidFill>
                        </a:rPr>
                        <a:t>Maturity status</a:t>
                      </a:r>
                      <a:endParaRPr lang="en-US" sz="2800" dirty="0">
                        <a:solidFill>
                          <a:schemeClr val="tx1"/>
                        </a:solidFill>
                      </a:endParaRPr>
                    </a:p>
                  </a:txBody>
                  <a:tcPr anchor="ctr"/>
                </a:tc>
              </a:tr>
              <a:tr h="638556">
                <a:tc>
                  <a:txBody>
                    <a:bodyPr/>
                    <a:lstStyle/>
                    <a:p>
                      <a:r>
                        <a:rPr lang="en-US" sz="2400" b="1" dirty="0" smtClean="0"/>
                        <a:t>Epic Land Cover Type; Distribution of Biome Types within 10 km EPIC pixel</a:t>
                      </a:r>
                      <a:endParaRPr lang="en-US" sz="2400" b="1" dirty="0"/>
                    </a:p>
                  </a:txBody>
                  <a:tcPr/>
                </a:tc>
                <a:tc>
                  <a:txBody>
                    <a:bodyPr/>
                    <a:lstStyle/>
                    <a:p>
                      <a:pPr algn="ctr"/>
                      <a:r>
                        <a:rPr lang="en-US" sz="2400" b="1" baseline="0" dirty="0" smtClean="0"/>
                        <a:t> stage 2 validation status</a:t>
                      </a:r>
                      <a:endParaRPr lang="en-US" sz="2400" b="1" dirty="0"/>
                    </a:p>
                  </a:txBody>
                  <a:tcPr anchor="ctr"/>
                </a:tc>
              </a:tr>
              <a:tr h="638556">
                <a:tc>
                  <a:txBody>
                    <a:bodyPr/>
                    <a:lstStyle/>
                    <a:p>
                      <a:r>
                        <a:rPr lang="en-US" sz="2400" b="1" dirty="0" smtClean="0"/>
                        <a:t>LAI, NDVI</a:t>
                      </a:r>
                      <a:endParaRPr lang="en-US" sz="2400" b="1"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400" b="1" baseline="0" dirty="0" smtClean="0"/>
                        <a:t>stage 1 validation status</a:t>
                      </a:r>
                      <a:endParaRPr lang="en-US" sz="2400" b="1" dirty="0"/>
                    </a:p>
                  </a:txBody>
                  <a:tcPr anchor="ctr"/>
                </a:tc>
              </a:tr>
              <a:tr h="638556">
                <a:tc>
                  <a:txBody>
                    <a:bodyPr/>
                    <a:lstStyle/>
                    <a:p>
                      <a:r>
                        <a:rPr lang="en-US" sz="2400" b="1" dirty="0" smtClean="0"/>
                        <a:t>FPAR</a:t>
                      </a:r>
                      <a:endParaRPr lang="en-US" sz="2400" b="1" dirty="0"/>
                    </a:p>
                  </a:txBody>
                  <a:tcPr/>
                </a:tc>
                <a:tc>
                  <a:txBody>
                    <a:bodyPr/>
                    <a:lstStyle/>
                    <a:p>
                      <a:pPr algn="ctr"/>
                      <a:r>
                        <a:rPr lang="en-US" sz="2400" b="1" dirty="0" smtClean="0"/>
                        <a:t>provisional validation status</a:t>
                      </a:r>
                      <a:endParaRPr lang="en-US" sz="2400" b="1" dirty="0"/>
                    </a:p>
                  </a:txBody>
                  <a:tcPr anchor="ctr"/>
                </a:tc>
              </a:tr>
              <a:tr h="638556">
                <a:tc>
                  <a:txBody>
                    <a:bodyPr/>
                    <a:lstStyle/>
                    <a:p>
                      <a:r>
                        <a:rPr lang="en-US" sz="2400" b="1" dirty="0" smtClean="0"/>
                        <a:t>SLAI</a:t>
                      </a:r>
                      <a:endParaRPr lang="en-US" sz="2400" b="1" dirty="0"/>
                    </a:p>
                  </a:txBody>
                  <a:tcPr/>
                </a:tc>
                <a:tc>
                  <a:txBody>
                    <a:bodyPr/>
                    <a:lstStyle/>
                    <a:p>
                      <a:pPr algn="ctr"/>
                      <a:r>
                        <a:rPr lang="en-US" sz="2400" b="1" dirty="0" smtClean="0"/>
                        <a:t>beta status </a:t>
                      </a:r>
                      <a:endParaRPr lang="en-US" sz="2400" b="1" dirty="0"/>
                    </a:p>
                  </a:txBody>
                  <a:tcPr anchor="ctr"/>
                </a:tc>
              </a:tr>
            </a:tbl>
          </a:graphicData>
        </a:graphic>
      </p:graphicFrame>
      <p:grpSp>
        <p:nvGrpSpPr>
          <p:cNvPr id="49" name="Group 48"/>
          <p:cNvGrpSpPr/>
          <p:nvPr/>
        </p:nvGrpSpPr>
        <p:grpSpPr>
          <a:xfrm>
            <a:off x="32027723" y="17147046"/>
            <a:ext cx="10405806" cy="11182515"/>
            <a:chOff x="32027723" y="17147046"/>
            <a:chExt cx="10405806" cy="11182515"/>
          </a:xfrm>
        </p:grpSpPr>
        <p:grpSp>
          <p:nvGrpSpPr>
            <p:cNvPr id="47" name="Group 46"/>
            <p:cNvGrpSpPr/>
            <p:nvPr/>
          </p:nvGrpSpPr>
          <p:grpSpPr>
            <a:xfrm>
              <a:off x="32027723" y="17147046"/>
              <a:ext cx="10405806" cy="11182515"/>
              <a:chOff x="32027723" y="17147046"/>
              <a:chExt cx="10405806" cy="11182515"/>
            </a:xfrm>
          </p:grpSpPr>
          <p:sp>
            <p:nvSpPr>
              <p:cNvPr id="150" name="Rectangle 70"/>
              <p:cNvSpPr>
                <a:spLocks noChangeArrowheads="1"/>
              </p:cNvSpPr>
              <p:nvPr/>
            </p:nvSpPr>
            <p:spPr bwMode="auto">
              <a:xfrm>
                <a:off x="32027723" y="17147046"/>
                <a:ext cx="10405805" cy="11182515"/>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defTabSz="960438" eaLnBrk="0" hangingPunct="0"/>
                <a:endParaRPr lang="en-US"/>
              </a:p>
            </p:txBody>
          </p:sp>
          <p:sp>
            <p:nvSpPr>
              <p:cNvPr id="182" name="Text Box 315"/>
              <p:cNvSpPr txBox="1">
                <a:spLocks noChangeArrowheads="1"/>
              </p:cNvSpPr>
              <p:nvPr/>
            </p:nvSpPr>
            <p:spPr bwMode="auto">
              <a:xfrm>
                <a:off x="32075390" y="17151874"/>
                <a:ext cx="103581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4173538" eaLnBrk="0" hangingPunct="0">
                  <a:defRPr sz="2600">
                    <a:solidFill>
                      <a:schemeClr val="tx1"/>
                    </a:solidFill>
                    <a:latin typeface="Times" charset="0"/>
                    <a:ea typeface="ＭＳ Ｐゴシック" charset="0"/>
                    <a:cs typeface="ＭＳ Ｐゴシック" charset="0"/>
                  </a:defRPr>
                </a:lvl1pPr>
                <a:lvl2pPr marL="742950" indent="-285750" defTabSz="4173538" eaLnBrk="0" hangingPunct="0">
                  <a:defRPr sz="2600">
                    <a:solidFill>
                      <a:schemeClr val="tx1"/>
                    </a:solidFill>
                    <a:latin typeface="Times" charset="0"/>
                    <a:ea typeface="ＭＳ Ｐゴシック" charset="0"/>
                  </a:defRPr>
                </a:lvl2pPr>
                <a:lvl3pPr marL="1143000" indent="-228600" defTabSz="4173538" eaLnBrk="0" hangingPunct="0">
                  <a:defRPr sz="2600">
                    <a:solidFill>
                      <a:schemeClr val="tx1"/>
                    </a:solidFill>
                    <a:latin typeface="Times" charset="0"/>
                    <a:ea typeface="ＭＳ Ｐゴシック" charset="0"/>
                  </a:defRPr>
                </a:lvl3pPr>
                <a:lvl4pPr marL="1600200" indent="-228600" defTabSz="4173538" eaLnBrk="0" hangingPunct="0">
                  <a:defRPr sz="2600">
                    <a:solidFill>
                      <a:schemeClr val="tx1"/>
                    </a:solidFill>
                    <a:latin typeface="Times" charset="0"/>
                    <a:ea typeface="ＭＳ Ｐゴシック" charset="0"/>
                  </a:defRPr>
                </a:lvl4pPr>
                <a:lvl5pPr marL="2057400" indent="-228600" defTabSz="4173538" eaLnBrk="0" hangingPunct="0">
                  <a:defRPr sz="2600">
                    <a:solidFill>
                      <a:schemeClr val="tx1"/>
                    </a:solidFill>
                    <a:latin typeface="Times" charset="0"/>
                    <a:ea typeface="ＭＳ Ｐゴシック" charset="0"/>
                  </a:defRPr>
                </a:lvl5pPr>
                <a:lvl6pPr marL="2514600" indent="-228600" defTabSz="4173538" eaLnBrk="0" fontAlgn="base" hangingPunct="0">
                  <a:spcBef>
                    <a:spcPct val="0"/>
                  </a:spcBef>
                  <a:spcAft>
                    <a:spcPct val="0"/>
                  </a:spcAft>
                  <a:defRPr sz="2600">
                    <a:solidFill>
                      <a:schemeClr val="tx1"/>
                    </a:solidFill>
                    <a:latin typeface="Times" charset="0"/>
                    <a:ea typeface="ＭＳ Ｐゴシック" charset="0"/>
                  </a:defRPr>
                </a:lvl6pPr>
                <a:lvl7pPr marL="2971800" indent="-228600" defTabSz="4173538" eaLnBrk="0" fontAlgn="base" hangingPunct="0">
                  <a:spcBef>
                    <a:spcPct val="0"/>
                  </a:spcBef>
                  <a:spcAft>
                    <a:spcPct val="0"/>
                  </a:spcAft>
                  <a:defRPr sz="2600">
                    <a:solidFill>
                      <a:schemeClr val="tx1"/>
                    </a:solidFill>
                    <a:latin typeface="Times" charset="0"/>
                    <a:ea typeface="ＭＳ Ｐゴシック" charset="0"/>
                  </a:defRPr>
                </a:lvl7pPr>
                <a:lvl8pPr marL="3429000" indent="-228600" defTabSz="4173538" eaLnBrk="0" fontAlgn="base" hangingPunct="0">
                  <a:spcBef>
                    <a:spcPct val="0"/>
                  </a:spcBef>
                  <a:spcAft>
                    <a:spcPct val="0"/>
                  </a:spcAft>
                  <a:defRPr sz="2600">
                    <a:solidFill>
                      <a:schemeClr val="tx1"/>
                    </a:solidFill>
                    <a:latin typeface="Times" charset="0"/>
                    <a:ea typeface="ＭＳ Ｐゴシック" charset="0"/>
                  </a:defRPr>
                </a:lvl8pPr>
                <a:lvl9pPr marL="3886200" indent="-228600" defTabSz="4173538" eaLnBrk="0" fontAlgn="base" hangingPunct="0">
                  <a:spcBef>
                    <a:spcPct val="0"/>
                  </a:spcBef>
                  <a:spcAft>
                    <a:spcPct val="0"/>
                  </a:spcAft>
                  <a:defRPr sz="2600">
                    <a:solidFill>
                      <a:schemeClr val="tx1"/>
                    </a:solidFill>
                    <a:latin typeface="Times" charset="0"/>
                    <a:ea typeface="ＭＳ Ｐゴシック" charset="0"/>
                  </a:defRPr>
                </a:lvl9pPr>
              </a:lstStyle>
              <a:p>
                <a:pPr algn="ctr" eaLnBrk="1" hangingPunct="1">
                  <a:spcBef>
                    <a:spcPct val="50000"/>
                  </a:spcBef>
                </a:pPr>
                <a:r>
                  <a:rPr lang="en-US" sz="3000" b="1" dirty="0" smtClean="0">
                    <a:latin typeface="Arial" charset="0"/>
                  </a:rPr>
                  <a:t>8.  STATUS</a:t>
                </a:r>
                <a:endParaRPr lang="en-US" dirty="0">
                  <a:latin typeface="Arial" charset="0"/>
                </a:endParaRPr>
              </a:p>
            </p:txBody>
          </p:sp>
          <p:sp>
            <p:nvSpPr>
              <p:cNvPr id="152" name="TextBox 158"/>
              <p:cNvSpPr txBox="1">
                <a:spLocks noChangeArrowheads="1"/>
              </p:cNvSpPr>
              <p:nvPr/>
            </p:nvSpPr>
            <p:spPr bwMode="auto">
              <a:xfrm>
                <a:off x="32163648" y="18130303"/>
                <a:ext cx="9983419" cy="5786199"/>
              </a:xfrm>
              <a:prstGeom prst="rect">
                <a:avLst/>
              </a:prstGeom>
              <a:noFill/>
              <a:ln>
                <a:noFill/>
              </a:ln>
              <a:extLst/>
            </p:spPr>
            <p:txBody>
              <a:bodyPr wrap="square">
                <a:spAutoFit/>
              </a:bodyPr>
              <a:lstStyle>
                <a:lvl1pPr eaLnBrk="0" hangingPunct="0">
                  <a:defRPr sz="2600">
                    <a:solidFill>
                      <a:schemeClr val="tx1"/>
                    </a:solidFill>
                    <a:latin typeface="Times" charset="0"/>
                    <a:ea typeface="ＭＳ Ｐゴシック" charset="0"/>
                    <a:cs typeface="ＭＳ Ｐゴシック" charset="0"/>
                  </a:defRPr>
                </a:lvl1pPr>
                <a:lvl2pPr marL="742950" indent="-285750" eaLnBrk="0" hangingPunct="0">
                  <a:defRPr sz="2600">
                    <a:solidFill>
                      <a:schemeClr val="tx1"/>
                    </a:solidFill>
                    <a:latin typeface="Times" charset="0"/>
                    <a:ea typeface="ＭＳ Ｐゴシック" charset="0"/>
                  </a:defRPr>
                </a:lvl2pPr>
                <a:lvl3pPr marL="1143000" indent="-228600" eaLnBrk="0" hangingPunct="0">
                  <a:defRPr sz="2600">
                    <a:solidFill>
                      <a:schemeClr val="tx1"/>
                    </a:solidFill>
                    <a:latin typeface="Times" charset="0"/>
                    <a:ea typeface="ＭＳ Ｐゴシック" charset="0"/>
                  </a:defRPr>
                </a:lvl3pPr>
                <a:lvl4pPr marL="1600200" indent="-228600" eaLnBrk="0" hangingPunct="0">
                  <a:defRPr sz="2600">
                    <a:solidFill>
                      <a:schemeClr val="tx1"/>
                    </a:solidFill>
                    <a:latin typeface="Times" charset="0"/>
                    <a:ea typeface="ＭＳ Ｐゴシック" charset="0"/>
                  </a:defRPr>
                </a:lvl4pPr>
                <a:lvl5pPr marL="2057400" indent="-228600" eaLnBrk="0" hangingPunct="0">
                  <a:defRPr sz="2600">
                    <a:solidFill>
                      <a:schemeClr val="tx1"/>
                    </a:solidFill>
                    <a:latin typeface="Times" charset="0"/>
                    <a:ea typeface="ＭＳ Ｐゴシック" charset="0"/>
                  </a:defRPr>
                </a:lvl5pPr>
                <a:lvl6pPr marL="2514600" indent="-228600" eaLnBrk="0" fontAlgn="base" hangingPunct="0">
                  <a:spcBef>
                    <a:spcPct val="0"/>
                  </a:spcBef>
                  <a:spcAft>
                    <a:spcPct val="0"/>
                  </a:spcAft>
                  <a:defRPr sz="2600">
                    <a:solidFill>
                      <a:schemeClr val="tx1"/>
                    </a:solidFill>
                    <a:latin typeface="Times" charset="0"/>
                    <a:ea typeface="ＭＳ Ｐゴシック" charset="0"/>
                  </a:defRPr>
                </a:lvl6pPr>
                <a:lvl7pPr marL="2971800" indent="-228600" eaLnBrk="0" fontAlgn="base" hangingPunct="0">
                  <a:spcBef>
                    <a:spcPct val="0"/>
                  </a:spcBef>
                  <a:spcAft>
                    <a:spcPct val="0"/>
                  </a:spcAft>
                  <a:defRPr sz="2600">
                    <a:solidFill>
                      <a:schemeClr val="tx1"/>
                    </a:solidFill>
                    <a:latin typeface="Times" charset="0"/>
                    <a:ea typeface="ＭＳ Ｐゴシック" charset="0"/>
                  </a:defRPr>
                </a:lvl7pPr>
                <a:lvl8pPr marL="3429000" indent="-228600" eaLnBrk="0" fontAlgn="base" hangingPunct="0">
                  <a:spcBef>
                    <a:spcPct val="0"/>
                  </a:spcBef>
                  <a:spcAft>
                    <a:spcPct val="0"/>
                  </a:spcAft>
                  <a:defRPr sz="2600">
                    <a:solidFill>
                      <a:schemeClr val="tx1"/>
                    </a:solidFill>
                    <a:latin typeface="Times" charset="0"/>
                    <a:ea typeface="ＭＳ Ｐゴシック" charset="0"/>
                  </a:defRPr>
                </a:lvl8pPr>
                <a:lvl9pPr marL="3886200" indent="-228600" eaLnBrk="0" fontAlgn="base" hangingPunct="0">
                  <a:spcBef>
                    <a:spcPct val="0"/>
                  </a:spcBef>
                  <a:spcAft>
                    <a:spcPct val="0"/>
                  </a:spcAft>
                  <a:defRPr sz="2600">
                    <a:solidFill>
                      <a:schemeClr val="tx1"/>
                    </a:solidFill>
                    <a:latin typeface="Times" charset="0"/>
                    <a:ea typeface="ＭＳ Ｐゴシック" charset="0"/>
                  </a:defRPr>
                </a:lvl9pPr>
              </a:lstStyle>
              <a:p>
                <a:pPr marL="342900" indent="-342900" algn="just" eaLnBrk="1" hangingPunct="1">
                  <a:spcAft>
                    <a:spcPts val="1200"/>
                  </a:spcAft>
                  <a:buFont typeface="Wingdings" charset="2"/>
                  <a:buChar char="Ø"/>
                </a:pPr>
                <a:r>
                  <a:rPr lang="en-US" sz="3200" b="1" dirty="0" smtClean="0">
                    <a:latin typeface="Cambria" charset="0"/>
                    <a:ea typeface="Cambria" charset="0"/>
                    <a:cs typeface="Cambria" charset="0"/>
                  </a:rPr>
                  <a:t>Science tests of BRF and VESDR products are being finalized</a:t>
                </a:r>
              </a:p>
              <a:p>
                <a:pPr marL="1200150" lvl="1" indent="-392113" algn="just" eaLnBrk="1" hangingPunct="1">
                  <a:spcAft>
                    <a:spcPts val="1200"/>
                  </a:spcAft>
                  <a:buFont typeface="Courier New" charset="0"/>
                  <a:buChar char="o"/>
                </a:pPr>
                <a:r>
                  <a:rPr lang="en-US" sz="3200" b="1" dirty="0" smtClean="0">
                    <a:latin typeface="Cambria" charset="0"/>
                    <a:ea typeface="Cambria" charset="0"/>
                    <a:cs typeface="Cambria" charset="0"/>
                  </a:rPr>
                  <a:t>analyses of spectral </a:t>
                </a:r>
                <a:r>
                  <a:rPr lang="en-US" sz="3200" b="1" smtClean="0">
                    <a:latin typeface="Cambria" charset="0"/>
                    <a:ea typeface="Cambria" charset="0"/>
                    <a:cs typeface="Cambria" charset="0"/>
                  </a:rPr>
                  <a:t>MAIAC </a:t>
                </a:r>
                <a:r>
                  <a:rPr lang="en-US" sz="3200" b="1" smtClean="0">
                    <a:latin typeface="Cambria" charset="0"/>
                    <a:ea typeface="Cambria" charset="0"/>
                    <a:cs typeface="Cambria" charset="0"/>
                  </a:rPr>
                  <a:t>BRF</a:t>
                </a:r>
                <a:endParaRPr lang="en-US" sz="3200" b="1" dirty="0" smtClean="0">
                  <a:latin typeface="Cambria" charset="0"/>
                  <a:ea typeface="Cambria" charset="0"/>
                  <a:cs typeface="Cambria" charset="0"/>
                </a:endParaRPr>
              </a:p>
              <a:p>
                <a:pPr marL="1200150" lvl="1" indent="-392113" algn="just" eaLnBrk="1" hangingPunct="1">
                  <a:spcAft>
                    <a:spcPts val="1200"/>
                  </a:spcAft>
                  <a:buFont typeface="Courier New" charset="0"/>
                  <a:buChar char="o"/>
                </a:pPr>
                <a:r>
                  <a:rPr lang="en-US" sz="3200" b="1" dirty="0" smtClean="0">
                    <a:latin typeface="Cambria" charset="0"/>
                    <a:ea typeface="Cambria" charset="0"/>
                    <a:cs typeface="Cambria" charset="0"/>
                  </a:rPr>
                  <a:t>understanding </a:t>
                </a:r>
                <a:r>
                  <a:rPr lang="en-US" sz="3200" b="1" dirty="0">
                    <a:latin typeface="Cambria" charset="0"/>
                    <a:ea typeface="Cambria" charset="0"/>
                    <a:cs typeface="Cambria" charset="0"/>
                  </a:rPr>
                  <a:t>how </a:t>
                </a:r>
                <a:r>
                  <a:rPr lang="en-US" sz="3200" b="1" dirty="0" smtClean="0">
                    <a:latin typeface="Cambria" charset="0"/>
                    <a:ea typeface="Cambria" charset="0"/>
                    <a:cs typeface="Cambria" charset="0"/>
                  </a:rPr>
                  <a:t>uncertainties in input MAIAC BRF </a:t>
                </a:r>
                <a:r>
                  <a:rPr lang="en-US" sz="3200" b="1" dirty="0">
                    <a:latin typeface="Cambria" charset="0"/>
                    <a:ea typeface="Cambria" charset="0"/>
                    <a:cs typeface="Cambria" charset="0"/>
                  </a:rPr>
                  <a:t>constrain retrievals </a:t>
                </a:r>
              </a:p>
              <a:p>
                <a:pPr marL="1200150" lvl="1" indent="-392113" algn="just" eaLnBrk="1" hangingPunct="1">
                  <a:spcAft>
                    <a:spcPts val="1200"/>
                  </a:spcAft>
                  <a:buFont typeface="Courier New" charset="0"/>
                  <a:buChar char="o"/>
                </a:pPr>
                <a:r>
                  <a:rPr lang="en-US" sz="3200" b="1" dirty="0" smtClean="0">
                    <a:latin typeface="Cambria" charset="0"/>
                    <a:ea typeface="Cambria" charset="0"/>
                    <a:cs typeface="Cambria" charset="0"/>
                  </a:rPr>
                  <a:t>calibration of the  VESDR operational algorithm for MAIAC surface reflectance data</a:t>
                </a:r>
              </a:p>
              <a:p>
                <a:pPr marL="1200150" lvl="1" indent="-392113" algn="just" eaLnBrk="1" hangingPunct="1">
                  <a:spcAft>
                    <a:spcPts val="1200"/>
                  </a:spcAft>
                  <a:buFont typeface="Courier New" charset="0"/>
                  <a:buChar char="o"/>
                </a:pPr>
                <a:r>
                  <a:rPr lang="en-US" sz="3200" b="1" dirty="0" smtClean="0">
                    <a:latin typeface="Cambria" charset="0"/>
                    <a:ea typeface="Cambria" charset="0"/>
                    <a:cs typeface="Cambria" charset="0"/>
                  </a:rPr>
                  <a:t>analyses of the VESDR product </a:t>
                </a:r>
              </a:p>
              <a:p>
                <a:pPr marL="522287" indent="-457200" algn="just" eaLnBrk="1" hangingPunct="1">
                  <a:spcAft>
                    <a:spcPts val="1200"/>
                  </a:spcAft>
                  <a:buFont typeface="Wingdings" charset="2"/>
                  <a:buChar char="Ø"/>
                </a:pPr>
                <a:r>
                  <a:rPr lang="en-US" altLang="zh-CN" sz="3200" b="1" dirty="0" smtClean="0">
                    <a:latin typeface="Cambria" charset="0"/>
                    <a:ea typeface="Cambria" charset="0"/>
                    <a:cs typeface="Cambria" charset="0"/>
                  </a:rPr>
                  <a:t>The DSCOVR EPIC VESDR product is expected to be released in February-2018</a:t>
                </a:r>
                <a:endParaRPr lang="en-US" altLang="zh-CN" sz="3200" b="1" dirty="0">
                  <a:latin typeface="Cambria" charset="0"/>
                  <a:ea typeface="Cambria" charset="0"/>
                  <a:cs typeface="Cambria" charset="0"/>
                </a:endParaRPr>
              </a:p>
            </p:txBody>
          </p:sp>
        </p:grpSp>
        <p:sp>
          <p:nvSpPr>
            <p:cNvPr id="46" name="TextBox 45"/>
            <p:cNvSpPr txBox="1"/>
            <p:nvPr/>
          </p:nvSpPr>
          <p:spPr>
            <a:xfrm>
              <a:off x="32122181" y="24241654"/>
              <a:ext cx="6170020" cy="523220"/>
            </a:xfrm>
            <a:prstGeom prst="rect">
              <a:avLst/>
            </a:prstGeom>
            <a:noFill/>
          </p:spPr>
          <p:txBody>
            <a:bodyPr wrap="square" rtlCol="0">
              <a:spAutoFit/>
            </a:bodyPr>
            <a:lstStyle/>
            <a:p>
              <a:r>
                <a:rPr lang="en-US" sz="2800" b="1" dirty="0" smtClean="0"/>
                <a:t>Table 1. Expected maturity status</a:t>
              </a:r>
              <a:endParaRPr lang="en-US" sz="2800" b="1" dirty="0"/>
            </a:p>
          </p:txBody>
        </p:sp>
      </p:grpSp>
      <p:grpSp>
        <p:nvGrpSpPr>
          <p:cNvPr id="51" name="Group 50"/>
          <p:cNvGrpSpPr/>
          <p:nvPr/>
        </p:nvGrpSpPr>
        <p:grpSpPr>
          <a:xfrm>
            <a:off x="18246080" y="17159893"/>
            <a:ext cx="13668030" cy="11182515"/>
            <a:chOff x="18246080" y="17159893"/>
            <a:chExt cx="13668030" cy="11182515"/>
          </a:xfrm>
        </p:grpSpPr>
        <p:sp>
          <p:nvSpPr>
            <p:cNvPr id="54" name="TextBox 53"/>
            <p:cNvSpPr txBox="1"/>
            <p:nvPr/>
          </p:nvSpPr>
          <p:spPr>
            <a:xfrm>
              <a:off x="18246080" y="26702094"/>
              <a:ext cx="13668030" cy="1569660"/>
            </a:xfrm>
            <a:prstGeom prst="rect">
              <a:avLst/>
            </a:prstGeom>
            <a:solidFill>
              <a:srgbClr val="E4E6CF"/>
            </a:solidFill>
          </p:spPr>
          <p:txBody>
            <a:bodyPr wrap="square" rtlCol="0">
              <a:spAutoFit/>
            </a:bodyPr>
            <a:lstStyle/>
            <a:p>
              <a:pPr algn="just"/>
              <a:r>
                <a:rPr lang="en-US" altLang="zh-CN" sz="2400" dirty="0" smtClean="0"/>
                <a:t>Angular profiles of SLAI (vertical axis on the left side) and effective LAI (vertical axis on the right side) for 18 sites in the </a:t>
              </a:r>
              <a:r>
                <a:rPr lang="en-US" sz="2400" dirty="0" err="1"/>
                <a:t>Hyytiälä</a:t>
              </a:r>
              <a:r>
                <a:rPr lang="en-US" sz="2400" dirty="0"/>
                <a:t> </a:t>
              </a:r>
              <a:r>
                <a:rPr lang="en-US" sz="2400" dirty="0" smtClean="0"/>
                <a:t>forest in southern boreal zone in Finland. Canopy directional </a:t>
              </a:r>
              <a:r>
                <a:rPr lang="en-US" sz="2400" dirty="0" err="1" smtClean="0"/>
                <a:t>uncollided</a:t>
              </a:r>
              <a:r>
                <a:rPr lang="en-US" sz="2400" dirty="0" smtClean="0"/>
                <a:t> transmittance </a:t>
              </a:r>
              <a:r>
                <a:rPr lang="en-US" sz="2400" i="1" dirty="0"/>
                <a:t>t</a:t>
              </a:r>
              <a:r>
                <a:rPr lang="en-US" sz="2400" dirty="0"/>
                <a:t>(</a:t>
              </a:r>
              <a:r>
                <a:rPr lang="en-US" sz="2400" dirty="0">
                  <a:latin typeface="Symbol" charset="2"/>
                  <a:ea typeface="Symbol" charset="2"/>
                  <a:cs typeface="Symbol" charset="2"/>
                </a:rPr>
                <a:t>W</a:t>
              </a:r>
              <a:r>
                <a:rPr lang="en-US" sz="2400" dirty="0"/>
                <a:t>) </a:t>
              </a:r>
              <a:r>
                <a:rPr lang="en-US" sz="2400" dirty="0" smtClean="0"/>
                <a:t>derived from LAI-2000 Plant Canopy Analyzer (PCA) data are centered at five zenith angles: 7</a:t>
              </a:r>
              <a:r>
                <a:rPr lang="en-US" sz="2400" baseline="30000" dirty="0" smtClean="0"/>
                <a:t>o</a:t>
              </a:r>
              <a:r>
                <a:rPr lang="en-US" sz="2400" dirty="0" smtClean="0"/>
                <a:t>, 23</a:t>
              </a:r>
              <a:r>
                <a:rPr lang="en-US" sz="2400" baseline="30000" dirty="0" smtClean="0"/>
                <a:t>o</a:t>
              </a:r>
              <a:r>
                <a:rPr lang="en-US" sz="2400" dirty="0" smtClean="0"/>
                <a:t>, 38</a:t>
              </a:r>
              <a:r>
                <a:rPr lang="en-US" sz="2400" baseline="30000" dirty="0" smtClean="0"/>
                <a:t>o</a:t>
              </a:r>
              <a:r>
                <a:rPr lang="en-US" sz="2400" dirty="0"/>
                <a:t>, </a:t>
              </a:r>
              <a:r>
                <a:rPr lang="en-US" sz="2400" dirty="0" smtClean="0"/>
                <a:t> 53</a:t>
              </a:r>
              <a:r>
                <a:rPr lang="en-US" sz="2400" baseline="30000" dirty="0" smtClean="0"/>
                <a:t>o</a:t>
              </a:r>
              <a:r>
                <a:rPr lang="en-US" sz="2400" dirty="0"/>
                <a:t> </a:t>
              </a:r>
              <a:r>
                <a:rPr lang="en-US" sz="2400" dirty="0" smtClean="0"/>
                <a:t>and 68</a:t>
              </a:r>
              <a:r>
                <a:rPr lang="en-US" sz="2400" baseline="30000" dirty="0" smtClean="0"/>
                <a:t>o</a:t>
              </a:r>
              <a:r>
                <a:rPr lang="en-US" sz="2400" dirty="0" smtClean="0"/>
                <a:t>. Effective LAIs were estimated using standard technique based on Miller equation [4].</a:t>
              </a:r>
              <a:endParaRPr lang="zh-CN" altLang="en-US" sz="2400" dirty="0"/>
            </a:p>
          </p:txBody>
        </p:sp>
        <p:sp>
          <p:nvSpPr>
            <p:cNvPr id="180" name="Rectangle 70"/>
            <p:cNvSpPr>
              <a:spLocks noChangeArrowheads="1"/>
            </p:cNvSpPr>
            <p:nvPr/>
          </p:nvSpPr>
          <p:spPr bwMode="auto">
            <a:xfrm>
              <a:off x="18261229" y="17159893"/>
              <a:ext cx="13637732" cy="11182515"/>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defTabSz="960438" eaLnBrk="0" hangingPunct="0"/>
              <a:endParaRPr lang="en-US"/>
            </a:p>
          </p:txBody>
        </p:sp>
        <p:sp>
          <p:nvSpPr>
            <p:cNvPr id="181" name="Text Box 315"/>
            <p:cNvSpPr txBox="1">
              <a:spLocks noChangeArrowheads="1"/>
            </p:cNvSpPr>
            <p:nvPr/>
          </p:nvSpPr>
          <p:spPr bwMode="auto">
            <a:xfrm>
              <a:off x="18261229" y="17207111"/>
              <a:ext cx="136377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4173538" eaLnBrk="0" hangingPunct="0">
                <a:defRPr sz="2600">
                  <a:solidFill>
                    <a:schemeClr val="tx1"/>
                  </a:solidFill>
                  <a:latin typeface="Times" charset="0"/>
                  <a:ea typeface="ＭＳ Ｐゴシック" charset="0"/>
                  <a:cs typeface="ＭＳ Ｐゴシック" charset="0"/>
                </a:defRPr>
              </a:lvl1pPr>
              <a:lvl2pPr marL="742950" indent="-285750" defTabSz="4173538" eaLnBrk="0" hangingPunct="0">
                <a:defRPr sz="2600">
                  <a:solidFill>
                    <a:schemeClr val="tx1"/>
                  </a:solidFill>
                  <a:latin typeface="Times" charset="0"/>
                  <a:ea typeface="ＭＳ Ｐゴシック" charset="0"/>
                </a:defRPr>
              </a:lvl2pPr>
              <a:lvl3pPr marL="1143000" indent="-228600" defTabSz="4173538" eaLnBrk="0" hangingPunct="0">
                <a:defRPr sz="2600">
                  <a:solidFill>
                    <a:schemeClr val="tx1"/>
                  </a:solidFill>
                  <a:latin typeface="Times" charset="0"/>
                  <a:ea typeface="ＭＳ Ｐゴシック" charset="0"/>
                </a:defRPr>
              </a:lvl3pPr>
              <a:lvl4pPr marL="1600200" indent="-228600" defTabSz="4173538" eaLnBrk="0" hangingPunct="0">
                <a:defRPr sz="2600">
                  <a:solidFill>
                    <a:schemeClr val="tx1"/>
                  </a:solidFill>
                  <a:latin typeface="Times" charset="0"/>
                  <a:ea typeface="ＭＳ Ｐゴシック" charset="0"/>
                </a:defRPr>
              </a:lvl4pPr>
              <a:lvl5pPr marL="2057400" indent="-228600" defTabSz="4173538" eaLnBrk="0" hangingPunct="0">
                <a:defRPr sz="2600">
                  <a:solidFill>
                    <a:schemeClr val="tx1"/>
                  </a:solidFill>
                  <a:latin typeface="Times" charset="0"/>
                  <a:ea typeface="ＭＳ Ｐゴシック" charset="0"/>
                </a:defRPr>
              </a:lvl5pPr>
              <a:lvl6pPr marL="2514600" indent="-228600" defTabSz="4173538" eaLnBrk="0" fontAlgn="base" hangingPunct="0">
                <a:spcBef>
                  <a:spcPct val="0"/>
                </a:spcBef>
                <a:spcAft>
                  <a:spcPct val="0"/>
                </a:spcAft>
                <a:defRPr sz="2600">
                  <a:solidFill>
                    <a:schemeClr val="tx1"/>
                  </a:solidFill>
                  <a:latin typeface="Times" charset="0"/>
                  <a:ea typeface="ＭＳ Ｐゴシック" charset="0"/>
                </a:defRPr>
              </a:lvl6pPr>
              <a:lvl7pPr marL="2971800" indent="-228600" defTabSz="4173538" eaLnBrk="0" fontAlgn="base" hangingPunct="0">
                <a:spcBef>
                  <a:spcPct val="0"/>
                </a:spcBef>
                <a:spcAft>
                  <a:spcPct val="0"/>
                </a:spcAft>
                <a:defRPr sz="2600">
                  <a:solidFill>
                    <a:schemeClr val="tx1"/>
                  </a:solidFill>
                  <a:latin typeface="Times" charset="0"/>
                  <a:ea typeface="ＭＳ Ｐゴシック" charset="0"/>
                </a:defRPr>
              </a:lvl7pPr>
              <a:lvl8pPr marL="3429000" indent="-228600" defTabSz="4173538" eaLnBrk="0" fontAlgn="base" hangingPunct="0">
                <a:spcBef>
                  <a:spcPct val="0"/>
                </a:spcBef>
                <a:spcAft>
                  <a:spcPct val="0"/>
                </a:spcAft>
                <a:defRPr sz="2600">
                  <a:solidFill>
                    <a:schemeClr val="tx1"/>
                  </a:solidFill>
                  <a:latin typeface="Times" charset="0"/>
                  <a:ea typeface="ＭＳ Ｐゴシック" charset="0"/>
                </a:defRPr>
              </a:lvl8pPr>
              <a:lvl9pPr marL="3886200" indent="-228600" defTabSz="4173538" eaLnBrk="0" fontAlgn="base" hangingPunct="0">
                <a:spcBef>
                  <a:spcPct val="0"/>
                </a:spcBef>
                <a:spcAft>
                  <a:spcPct val="0"/>
                </a:spcAft>
                <a:defRPr sz="2600">
                  <a:solidFill>
                    <a:schemeClr val="tx1"/>
                  </a:solidFill>
                  <a:latin typeface="Times" charset="0"/>
                  <a:ea typeface="ＭＳ Ｐゴシック" charset="0"/>
                </a:defRPr>
              </a:lvl9pPr>
            </a:lstStyle>
            <a:p>
              <a:pPr algn="ctr" eaLnBrk="1" hangingPunct="1">
                <a:spcBef>
                  <a:spcPct val="50000"/>
                </a:spcBef>
              </a:pPr>
              <a:r>
                <a:rPr lang="en-US" sz="3000" b="1" dirty="0" smtClean="0">
                  <a:latin typeface="Arial" charset="0"/>
                </a:rPr>
                <a:t>6</a:t>
              </a:r>
              <a:r>
                <a:rPr lang="en-US" altLang="zh-CN" sz="3000" b="1" dirty="0" smtClean="0">
                  <a:latin typeface="Arial" charset="0"/>
                </a:rPr>
                <a:t>.  OBTAINING GROUND TRUTH SLAI DATA</a:t>
              </a:r>
              <a:endParaRPr lang="en-US" altLang="zh-CN" sz="3200" dirty="0">
                <a:latin typeface="Arial" charset="0"/>
              </a:endParaRPr>
            </a:p>
          </p:txBody>
        </p:sp>
        <p:pic>
          <p:nvPicPr>
            <p:cNvPr id="134" name="Picture 133"/>
            <p:cNvPicPr>
              <a:picLocks noChangeAspect="1"/>
            </p:cNvPicPr>
            <p:nvPr/>
          </p:nvPicPr>
          <p:blipFill rotWithShape="1">
            <a:blip r:embed="rId30">
              <a:extLst>
                <a:ext uri="{28A0092B-C50C-407E-A947-70E740481C1C}">
                  <a14:useLocalDpi xmlns:a14="http://schemas.microsoft.com/office/drawing/2010/main" val="0"/>
                </a:ext>
              </a:extLst>
            </a:blip>
            <a:srcRect l="6630" t="15556" r="10844" b="29963"/>
            <a:stretch/>
          </p:blipFill>
          <p:spPr>
            <a:xfrm>
              <a:off x="18327939" y="18197731"/>
              <a:ext cx="3971775" cy="1966495"/>
            </a:xfrm>
            <a:prstGeom prst="rect">
              <a:avLst/>
            </a:prstGeom>
          </p:spPr>
        </p:pic>
        <p:grpSp>
          <p:nvGrpSpPr>
            <p:cNvPr id="32" name="Group 31"/>
            <p:cNvGrpSpPr/>
            <p:nvPr/>
          </p:nvGrpSpPr>
          <p:grpSpPr>
            <a:xfrm>
              <a:off x="22495693" y="18038755"/>
              <a:ext cx="9418417" cy="1878672"/>
              <a:chOff x="22563425" y="17775084"/>
              <a:chExt cx="9418417" cy="1878672"/>
            </a:xfrm>
          </p:grpSpPr>
          <p:pic>
            <p:nvPicPr>
              <p:cNvPr id="136" name="Picture 135"/>
              <p:cNvPicPr/>
              <p:nvPr/>
            </p:nvPicPr>
            <p:blipFill rotWithShape="1">
              <a:blip r:embed="rId31"/>
              <a:srcRect l="11795" r="11112"/>
              <a:stretch/>
            </p:blipFill>
            <p:spPr bwMode="auto">
              <a:xfrm>
                <a:off x="22563425" y="18629693"/>
                <a:ext cx="4582160" cy="698500"/>
              </a:xfrm>
              <a:prstGeom prst="rect">
                <a:avLst/>
              </a:prstGeom>
              <a:ln>
                <a:noFill/>
              </a:ln>
              <a:extLst>
                <a:ext uri="{53640926-AAD7-44D8-BBD7-CCE9431645EC}">
                  <a14:shadowObscured xmlns:a14="http://schemas.microsoft.com/office/drawing/2010/main"/>
                </a:ext>
              </a:extLst>
            </p:spPr>
          </p:pic>
          <p:sp>
            <p:nvSpPr>
              <p:cNvPr id="8" name="TextBox 7"/>
              <p:cNvSpPr txBox="1"/>
              <p:nvPr/>
            </p:nvSpPr>
            <p:spPr>
              <a:xfrm>
                <a:off x="27333486" y="17775084"/>
                <a:ext cx="4648356" cy="1600438"/>
              </a:xfrm>
              <a:prstGeom prst="rect">
                <a:avLst/>
              </a:prstGeom>
              <a:noFill/>
            </p:spPr>
            <p:txBody>
              <a:bodyPr wrap="square" lIns="0" tIns="0" rIns="0" bIns="0" rtlCol="0">
                <a:spAutoFit/>
              </a:bodyPr>
              <a:lstStyle/>
              <a:p>
                <a:pPr marL="185738" indent="-185738">
                  <a:buFont typeface="Courier New" charset="0"/>
                  <a:buChar char="o"/>
                </a:pPr>
                <a:r>
                  <a:rPr lang="en-US" sz="1800" b="1" i="1" dirty="0" smtClean="0"/>
                  <a:t>effective</a:t>
                </a:r>
                <a:r>
                  <a:rPr lang="en-US" sz="1800" b="1" dirty="0" smtClean="0"/>
                  <a:t> Sunlit Fraction of Leaf Area (SFLA)</a:t>
                </a:r>
              </a:p>
              <a:p>
                <a:pPr marL="185738" indent="-185738">
                  <a:buFont typeface="Courier New" charset="0"/>
                  <a:buChar char="o"/>
                </a:pPr>
                <a:r>
                  <a:rPr lang="en-US" sz="1800" b="1" i="1" dirty="0" smtClean="0"/>
                  <a:t>effective</a:t>
                </a:r>
                <a:r>
                  <a:rPr lang="en-US" sz="1800" b="1" dirty="0" smtClean="0"/>
                  <a:t> LAI</a:t>
                </a:r>
              </a:p>
              <a:p>
                <a:endParaRPr lang="en-US" sz="1400" b="1" dirty="0" smtClean="0"/>
              </a:p>
              <a:p>
                <a:r>
                  <a:rPr lang="en-US" sz="1800" b="1" dirty="0" smtClean="0"/>
                  <a:t>can be estimated from field measurements of canopy directional </a:t>
                </a:r>
                <a:r>
                  <a:rPr lang="en-US" sz="1800" b="1" dirty="0" err="1" smtClean="0"/>
                  <a:t>uncollided</a:t>
                </a:r>
                <a:r>
                  <a:rPr lang="en-US" sz="1800" b="1" dirty="0" smtClean="0"/>
                  <a:t> transmittance </a:t>
                </a:r>
                <a:r>
                  <a:rPr lang="en-US" sz="1800" b="1" i="1" dirty="0" smtClean="0"/>
                  <a:t>t</a:t>
                </a:r>
                <a:r>
                  <a:rPr lang="en-US" sz="1800" b="1" dirty="0" smtClean="0"/>
                  <a:t>(</a:t>
                </a:r>
                <a:r>
                  <a:rPr lang="en-US" sz="1800" b="1" dirty="0" smtClean="0">
                    <a:latin typeface="Symbol" charset="2"/>
                    <a:ea typeface="Symbol" charset="2"/>
                    <a:cs typeface="Symbol" charset="2"/>
                  </a:rPr>
                  <a:t>W</a:t>
                </a:r>
                <a:r>
                  <a:rPr lang="en-US" sz="1800" b="1" dirty="0" smtClean="0"/>
                  <a:t>) using LAI-2000PCA sensor [3]</a:t>
                </a:r>
                <a:endParaRPr lang="en-US" sz="1800" b="1" dirty="0"/>
              </a:p>
            </p:txBody>
          </p:sp>
          <p:cxnSp>
            <p:nvCxnSpPr>
              <p:cNvPr id="9" name="Elbow Connector 8"/>
              <p:cNvCxnSpPr>
                <a:stCxn id="28" idx="0"/>
              </p:cNvCxnSpPr>
              <p:nvPr/>
            </p:nvCxnSpPr>
            <p:spPr bwMode="auto">
              <a:xfrm rot="5400000" flipH="1" flipV="1">
                <a:off x="26359744" y="17437687"/>
                <a:ext cx="480513" cy="1466975"/>
              </a:xfrm>
              <a:prstGeom prst="bentConnector2">
                <a:avLst/>
              </a:prstGeom>
              <a:solidFill>
                <a:schemeClr val="accent1"/>
              </a:solidFill>
              <a:ln w="38100" cap="flat" cmpd="sng" algn="ctr">
                <a:solidFill>
                  <a:schemeClr val="tx1"/>
                </a:solidFill>
                <a:prstDash val="solid"/>
                <a:round/>
                <a:headEnd type="none" w="med" len="med"/>
                <a:tailEnd type="triangle"/>
              </a:ln>
              <a:effectLst/>
            </p:spPr>
          </p:cxnSp>
          <p:cxnSp>
            <p:nvCxnSpPr>
              <p:cNvPr id="137" name="Elbow Connector 136"/>
              <p:cNvCxnSpPr/>
              <p:nvPr/>
            </p:nvCxnSpPr>
            <p:spPr bwMode="auto">
              <a:xfrm rot="5400000" flipH="1" flipV="1">
                <a:off x="26781917" y="18197637"/>
                <a:ext cx="604430" cy="498708"/>
              </a:xfrm>
              <a:prstGeom prst="bentConnector3">
                <a:avLst>
                  <a:gd name="adj1" fmla="val 100428"/>
                </a:avLst>
              </a:prstGeom>
              <a:solidFill>
                <a:schemeClr val="accent1"/>
              </a:solidFill>
              <a:ln w="38100" cap="flat" cmpd="sng" algn="ctr">
                <a:solidFill>
                  <a:schemeClr val="tx1"/>
                </a:solidFill>
                <a:prstDash val="solid"/>
                <a:round/>
                <a:headEnd type="none" w="med" len="med"/>
                <a:tailEnd type="triangle"/>
              </a:ln>
              <a:effectLst/>
            </p:spPr>
          </p:cxnSp>
          <p:sp>
            <p:nvSpPr>
              <p:cNvPr id="28" name="Oval 27"/>
              <p:cNvSpPr/>
              <p:nvPr/>
            </p:nvSpPr>
            <p:spPr bwMode="auto">
              <a:xfrm>
                <a:off x="25162934" y="18411430"/>
                <a:ext cx="1407157" cy="1242326"/>
              </a:xfrm>
              <a:prstGeom prst="ellips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60438" rtl="0" eaLnBrk="0" fontAlgn="base" latinLnBrk="0" hangingPunct="0">
                  <a:lnSpc>
                    <a:spcPct val="100000"/>
                  </a:lnSpc>
                  <a:spcBef>
                    <a:spcPct val="0"/>
                  </a:spcBef>
                  <a:spcAft>
                    <a:spcPct val="0"/>
                  </a:spcAft>
                  <a:buClrTx/>
                  <a:buSzTx/>
                  <a:buFontTx/>
                  <a:buNone/>
                  <a:tabLst/>
                </a:pPr>
                <a:endParaRPr kumimoji="0" lang="en-US" sz="2600" b="0" i="0" u="none" strike="noStrike" cap="none" normalizeH="0" baseline="0">
                  <a:ln>
                    <a:noFill/>
                  </a:ln>
                  <a:solidFill>
                    <a:schemeClr val="tx1"/>
                  </a:solidFill>
                  <a:effectLst/>
                  <a:latin typeface="Times" pitchFamily="-108" charset="0"/>
                </a:endParaRPr>
              </a:p>
            </p:txBody>
          </p:sp>
        </p:grpSp>
        <p:pic>
          <p:nvPicPr>
            <p:cNvPr id="158" name="Picture 157"/>
            <p:cNvPicPr>
              <a:picLocks noChangeAspect="1"/>
            </p:cNvPicPr>
            <p:nvPr/>
          </p:nvPicPr>
          <p:blipFill>
            <a:blip r:embed="rId32"/>
            <a:stretch>
              <a:fillRect/>
            </a:stretch>
          </p:blipFill>
          <p:spPr>
            <a:xfrm>
              <a:off x="18334254" y="20404734"/>
              <a:ext cx="13502298" cy="6216447"/>
            </a:xfrm>
            <a:prstGeom prst="rect">
              <a:avLst/>
            </a:prstGeom>
          </p:spPr>
        </p:pic>
      </p:grpSp>
      <p:sp>
        <p:nvSpPr>
          <p:cNvPr id="55" name="TextBox 54"/>
          <p:cNvSpPr txBox="1"/>
          <p:nvPr/>
        </p:nvSpPr>
        <p:spPr>
          <a:xfrm>
            <a:off x="25065233" y="8643631"/>
            <a:ext cx="1370259" cy="153888"/>
          </a:xfrm>
          <a:prstGeom prst="rect">
            <a:avLst/>
          </a:prstGeom>
          <a:noFill/>
        </p:spPr>
        <p:txBody>
          <a:bodyPr wrap="square" lIns="0" tIns="0" rIns="0" bIns="0" rtlCol="0">
            <a:spAutoFit/>
          </a:bodyPr>
          <a:lstStyle/>
          <a:p>
            <a:r>
              <a:rPr lang="en-US" sz="1000" b="1" dirty="0" smtClean="0">
                <a:solidFill>
                  <a:schemeClr val="bg1"/>
                </a:solidFill>
              </a:rPr>
              <a:t>LAI, August 2016</a:t>
            </a:r>
            <a:endParaRPr lang="en-US" sz="1000" b="1"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60438" rtl="0" eaLnBrk="0" fontAlgn="base" latinLnBrk="0" hangingPunct="0">
          <a:lnSpc>
            <a:spcPct val="100000"/>
          </a:lnSpc>
          <a:spcBef>
            <a:spcPct val="0"/>
          </a:spcBef>
          <a:spcAft>
            <a:spcPct val="0"/>
          </a:spcAft>
          <a:buClrTx/>
          <a:buSzTx/>
          <a:buFontTx/>
          <a:buNone/>
          <a:tabLst/>
          <a:defRPr kumimoji="0" lang="en-US" sz="2600" b="0" i="0" u="none" strike="noStrike" cap="none" normalizeH="0" baseline="0">
            <a:ln>
              <a:noFill/>
            </a:ln>
            <a:solidFill>
              <a:schemeClr val="tx1"/>
            </a:solidFill>
            <a:effectLst/>
            <a:latin typeface="Times" pitchFamily="-10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60438" rtl="0" eaLnBrk="0" fontAlgn="base" latinLnBrk="0" hangingPunct="0">
          <a:lnSpc>
            <a:spcPct val="100000"/>
          </a:lnSpc>
          <a:spcBef>
            <a:spcPct val="0"/>
          </a:spcBef>
          <a:spcAft>
            <a:spcPct val="0"/>
          </a:spcAft>
          <a:buClrTx/>
          <a:buSzTx/>
          <a:buFontTx/>
          <a:buNone/>
          <a:tabLst/>
          <a:defRPr kumimoji="0" lang="en-US" sz="2600" b="0" i="0" u="none" strike="noStrike" cap="none" normalizeH="0" baseline="0">
            <a:ln>
              <a:noFill/>
            </a:ln>
            <a:solidFill>
              <a:schemeClr val="tx1"/>
            </a:solidFill>
            <a:effectLst/>
            <a:latin typeface="Times" pitchFamily="-108"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53373</TotalTime>
  <Words>1544</Words>
  <Application>Microsoft Macintosh PowerPoint</Application>
  <PresentationFormat>Custom</PresentationFormat>
  <Paragraphs>97</Paragraphs>
  <Slides>1</Slides>
  <Notes>0</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12" baseType="lpstr">
      <vt:lpstr>Cambria</vt:lpstr>
      <vt:lpstr>Cambria Math</vt:lpstr>
      <vt:lpstr>Comic Sans MS</vt:lpstr>
      <vt:lpstr>Courier New</vt:lpstr>
      <vt:lpstr>ＭＳ Ｐゴシック</vt:lpstr>
      <vt:lpstr>Symbol</vt:lpstr>
      <vt:lpstr>Times</vt:lpstr>
      <vt:lpstr>Wingdings</vt:lpstr>
      <vt:lpstr>Arial</vt:lpstr>
      <vt:lpstr>Blank</vt:lpstr>
      <vt:lpstr>Equation</vt:lpstr>
      <vt:lpstr>PowerPoint Presentation</vt:lpstr>
    </vt:vector>
  </TitlesOfParts>
  <Company>JPL</Company>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OAO</dc:creator>
  <cp:lastModifiedBy>Knjazihhin, Juri</cp:lastModifiedBy>
  <cp:revision>1715</cp:revision>
  <cp:lastPrinted>2017-12-07T22:22:11Z</cp:lastPrinted>
  <dcterms:created xsi:type="dcterms:W3CDTF">2011-09-30T15:37:04Z</dcterms:created>
  <dcterms:modified xsi:type="dcterms:W3CDTF">2017-12-07T22:40:57Z</dcterms:modified>
</cp:coreProperties>
</file>