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m4a" ContentType="audio/unknown"/>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2.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notesSlides/notesSlide3.xml" ContentType="application/vnd.openxmlformats-officedocument.presentationml.notesSlide+xml"/>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comments/comment1.xml" ContentType="application/vnd.openxmlformats-officedocument.presentationml.comments+xml"/>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64" r:id="rId2"/>
    <p:sldMasterId id="2147483666" r:id="rId3"/>
    <p:sldMasterId id="2147483668" r:id="rId4"/>
    <p:sldMasterId id="2147483670" r:id="rId5"/>
  </p:sldMasterIdLst>
  <p:notesMasterIdLst>
    <p:notesMasterId r:id="rId14"/>
  </p:notesMasterIdLst>
  <p:sldIdLst>
    <p:sldId id="265" r:id="rId6"/>
    <p:sldId id="266" r:id="rId7"/>
    <p:sldId id="269" r:id="rId8"/>
    <p:sldId id="267" r:id="rId9"/>
    <p:sldId id="268" r:id="rId10"/>
    <p:sldId id="270" r:id="rId11"/>
    <p:sldId id="257" r:id="rId12"/>
    <p:sldId id="258" r:id="rId13"/>
  </p:sldIdLst>
  <p:sldSz cx="37490400" cy="21031200"/>
  <p:notesSz cx="6858000" cy="9144000"/>
  <p:defaultText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D21009C-C3AD-4D21-912C-E67E8F752172}">
          <p14:sldIdLst/>
        </p14:section>
        <p14:section name="Primary Version" id="{58372D39-E775-446E-9C64-A1F7BAA88DD4}">
          <p14:sldIdLst/>
        </p14:section>
        <p14:section name="Hyperlinked Slides" id="{FD4E5EE9-D771-4075-A335-E85445720405}">
          <p14:sldIdLst/>
        </p14:section>
        <p14:section name="Secondary" id="{E46ECE08-B001-40A5-A274-CE0217F4C2AB}">
          <p14:sldIdLst>
            <p14:sldId id="265"/>
            <p14:sldId id="266"/>
            <p14:sldId id="269"/>
          </p14:sldIdLst>
        </p14:section>
        <p14:section name="Hyperlinked slides" id="{CB378504-F003-4D8E-8107-3E7DC61A0D9F}">
          <p14:sldIdLst>
            <p14:sldId id="267"/>
            <p14:sldId id="268"/>
            <p14:sldId id="270"/>
            <p14:sldId id="257"/>
            <p14:sldId id="258"/>
          </p14:sldIdLst>
        </p14:section>
      </p14:sectionLst>
    </p:ext>
    <p:ext uri="{EFAFB233-063F-42B5-8137-9DF3F51BA10A}">
      <p15:sldGuideLst xmlns:p15="http://schemas.microsoft.com/office/powerpoint/2012/main" xmlns="">
        <p15:guide id="1" orient="horz" pos="13120">
          <p15:clr>
            <a:srgbClr val="A4A3A4"/>
          </p15:clr>
        </p15:guide>
        <p15:guide id="2" orient="horz" pos="3171">
          <p15:clr>
            <a:srgbClr val="A4A3A4"/>
          </p15:clr>
        </p15:guide>
        <p15:guide id="3" orient="horz" pos="6624">
          <p15:clr>
            <a:srgbClr val="A4A3A4"/>
          </p15:clr>
        </p15:guide>
        <p15:guide id="4" orient="horz" pos="3205">
          <p15:clr>
            <a:srgbClr val="A4A3A4"/>
          </p15:clr>
        </p15:guide>
        <p15:guide id="5" pos="1143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jamin Reinhardt" initials="BR" lastIdx="11" clrIdx="0">
    <p:extLst/>
  </p:cmAuthor>
  <p:cmAuthor id="2" name="Alexis Courtney" initials="ALC" lastIdx="12"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4" autoAdjust="0"/>
    <p:restoredTop sz="94434" autoAdjust="0"/>
  </p:normalViewPr>
  <p:slideViewPr>
    <p:cSldViewPr snapToGrid="0" snapToObjects="1">
      <p:cViewPr>
        <p:scale>
          <a:sx n="40" d="100"/>
          <a:sy n="40" d="100"/>
        </p:scale>
        <p:origin x="32" y="-96"/>
      </p:cViewPr>
      <p:guideLst>
        <p:guide orient="horz" pos="13120"/>
        <p:guide orient="horz" pos="3171"/>
        <p:guide orient="horz" pos="6624"/>
        <p:guide orient="horz" pos="3205"/>
        <p:guide pos="1143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08-01T16:35:21.108" idx="8">
    <p:pos x="10357" y="10485"/>
    <p:text>I wouldn't call it a single multistep reaction that terminology is a little confusing. I would just put development of hydrazone formation in flow. Also we need to modify this scheme to include the packed bed column, there aren't any coils of flow tubing and we aren't continuing on in the reaction just yet. 
</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5-08-01T14:50:55.663" idx="8">
    <p:pos x="20581" y="6044"/>
    <p:text>Does this text look good? Do you have more results from the Buchner reaction with analogs? Does this look to crowded? I could include just the flow that worked, and hyper link the failed flow reactions with sodium sulfate</p:text>
    <p:extLst>
      <p:ext uri="{C676402C-5697-4E1C-873F-D02D1690AC5C}">
        <p15:threadingInfo xmlns:p15="http://schemas.microsoft.com/office/powerpoint/2012/main" timeZoneBias="240"/>
      </p:ext>
    </p:extLst>
  </p:cm>
  <p:cm authorId="2" dt="2015-08-01T16:40:19.616" idx="10">
    <p:pos x="3667" y="7261"/>
    <p:text>Don't list names like this instead put R=OMe or put their actual names, it's ok to refer to them as such when presenting your poster </p:text>
  </p:cm>
  <p:cm authorId="2" dt="2015-08-01T16:41:39.446" idx="11">
    <p:pos x="12223" y="9920"/>
    <p:text>To someone who is not an organic chemist I'm worried that this table won't make too much sense. I will think about how we could make it clearer. I'm thinking of maybe a table of R= __ with yields for each step after a drawing. Or a hyperlink to the yields if they want to see them. </p:text>
  </p:cm>
  <p:cm authorId="1" dt="2015-08-03T13:59:22.449" idx="9">
    <p:pos x="12223" y="10016"/>
    <p:text>Replace names with structures, hyperlink names?</p:text>
    <p:extLst mod="1">
      <p:ext uri="{C676402C-5697-4E1C-873F-D02D1690AC5C}">
        <p15:threadingInfo xmlns:p15="http://schemas.microsoft.com/office/powerpoint/2012/main" timeZoneBias="240">
          <p15:parentCm authorId="2" idx="11"/>
        </p15:threadingInfo>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 Id="rId2" Type="http://schemas.openxmlformats.org/officeDocument/2006/relationships/image" Target="../media/image2.emf"/><Relationship Id="rId3"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 Id="rId2"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2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emf"/><Relationship Id="rId2" Type="http://schemas.openxmlformats.org/officeDocument/2006/relationships/image" Target="../media/image27.emf"/><Relationship Id="rId3"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12FBD4-FF4E-4395-8DDC-4CD35E976899}" type="datetimeFigureOut">
              <a:rPr lang="en-US" smtClean="0"/>
              <a:t>8/8/15</a:t>
            </a:fld>
            <a:endParaRPr lang="en-US"/>
          </a:p>
        </p:txBody>
      </p:sp>
      <p:sp>
        <p:nvSpPr>
          <p:cNvPr id="4" name="Slide Image Placeholder 3"/>
          <p:cNvSpPr>
            <a:spLocks noGrp="1" noRot="1" noChangeAspect="1"/>
          </p:cNvSpPr>
          <p:nvPr>
            <p:ph type="sldImg" idx="2"/>
          </p:nvPr>
        </p:nvSpPr>
        <p:spPr>
          <a:xfrm>
            <a:off x="679450" y="1143000"/>
            <a:ext cx="54991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421448-242E-4517-B0C2-DDBC944D2E12}" type="slidenum">
              <a:rPr lang="en-US" smtClean="0"/>
              <a:t>‹#›</a:t>
            </a:fld>
            <a:endParaRPr lang="en-US"/>
          </a:p>
        </p:txBody>
      </p:sp>
    </p:spTree>
    <p:extLst>
      <p:ext uri="{BB962C8B-B14F-4D97-AF65-F5344CB8AC3E}">
        <p14:creationId xmlns:p14="http://schemas.microsoft.com/office/powerpoint/2010/main" val="1637480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421448-242E-4517-B0C2-DDBC944D2E12}" type="slidenum">
              <a:rPr lang="en-US" smtClean="0"/>
              <a:t>1</a:t>
            </a:fld>
            <a:endParaRPr lang="en-US"/>
          </a:p>
        </p:txBody>
      </p:sp>
    </p:spTree>
    <p:extLst>
      <p:ext uri="{BB962C8B-B14F-4D97-AF65-F5344CB8AC3E}">
        <p14:creationId xmlns:p14="http://schemas.microsoft.com/office/powerpoint/2010/main" val="146066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421448-242E-4517-B0C2-DDBC944D2E12}" type="slidenum">
              <a:rPr lang="en-US" smtClean="0"/>
              <a:t>2</a:t>
            </a:fld>
            <a:endParaRPr lang="en-US"/>
          </a:p>
        </p:txBody>
      </p:sp>
    </p:spTree>
    <p:extLst>
      <p:ext uri="{BB962C8B-B14F-4D97-AF65-F5344CB8AC3E}">
        <p14:creationId xmlns:p14="http://schemas.microsoft.com/office/powerpoint/2010/main" val="313241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421448-242E-4517-B0C2-DDBC944D2E12}" type="slidenum">
              <a:rPr lang="en-US" smtClean="0"/>
              <a:t>6</a:t>
            </a:fld>
            <a:endParaRPr lang="en-US"/>
          </a:p>
        </p:txBody>
      </p:sp>
    </p:spTree>
    <p:extLst>
      <p:ext uri="{BB962C8B-B14F-4D97-AF65-F5344CB8AC3E}">
        <p14:creationId xmlns:p14="http://schemas.microsoft.com/office/powerpoint/2010/main" val="1041269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939369" y="5262831"/>
            <a:ext cx="17373600" cy="859098"/>
          </a:xfrm>
          <a:prstGeom prst="rect">
            <a:avLst/>
          </a:prstGeom>
        </p:spPr>
        <p:txBody>
          <a:bodyPr vert="horz" anchor="ctr"/>
          <a:lstStyle>
            <a:lvl1pPr marL="0" indent="0" algn="ctr">
              <a:buNone/>
              <a:defRPr sz="4000" u="sng" baseline="0"/>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920693" y="6148211"/>
            <a:ext cx="173736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19204725" y="12635798"/>
            <a:ext cx="17373600" cy="859098"/>
          </a:xfrm>
          <a:prstGeom prst="rect">
            <a:avLst/>
          </a:prstGeom>
        </p:spPr>
        <p:txBody>
          <a:bodyPr vert="horz" anchor="ctr"/>
          <a:lstStyle>
            <a:lvl1pPr marL="0" indent="0" algn="ctr">
              <a:buNone/>
              <a:defRPr sz="4000" u="sng" baseline="0"/>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920693" y="11339797"/>
            <a:ext cx="17373600" cy="859098"/>
          </a:xfrm>
          <a:prstGeom prst="rect">
            <a:avLst/>
          </a:prstGeom>
        </p:spPr>
        <p:txBody>
          <a:bodyPr vert="horz" anchor="ctr"/>
          <a:lstStyle>
            <a:lvl1pPr marL="0" indent="0" algn="ctr">
              <a:buNone/>
              <a:defRPr sz="4000" u="sng" baseline="0"/>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920693" y="12198895"/>
            <a:ext cx="173736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19204725" y="13494897"/>
            <a:ext cx="17373600" cy="3705351"/>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19204725" y="17200248"/>
            <a:ext cx="17373600" cy="859098"/>
          </a:xfrm>
          <a:prstGeom prst="rect">
            <a:avLst/>
          </a:prstGeom>
        </p:spPr>
        <p:txBody>
          <a:bodyPr vert="horz" anchor="ctr"/>
          <a:lstStyle>
            <a:lvl1pPr marL="0" indent="0" algn="ctr">
              <a:buNone/>
              <a:defRPr sz="4000" u="sng" baseline="0"/>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19204725" y="18059346"/>
            <a:ext cx="17373600" cy="2768652"/>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9204725" y="5285237"/>
            <a:ext cx="17373600" cy="859098"/>
          </a:xfrm>
          <a:prstGeom prst="rect">
            <a:avLst/>
          </a:prstGeom>
        </p:spPr>
        <p:txBody>
          <a:bodyPr vert="horz" anchor="ctr"/>
          <a:lstStyle>
            <a:lvl1pPr marL="0" indent="0" algn="ctr">
              <a:buNone/>
              <a:defRPr sz="4000" u="sng" baseline="0"/>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9204725" y="6144335"/>
            <a:ext cx="17373600" cy="649146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2438317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423424" y="5262831"/>
            <a:ext cx="11887200" cy="881505"/>
          </a:xfrm>
          <a:prstGeom prst="rect">
            <a:avLst/>
          </a:prstGeom>
        </p:spPr>
        <p:txBody>
          <a:bodyPr vert="horz" anchor="ctr"/>
          <a:lstStyle>
            <a:lvl1pPr marL="0" indent="0" algn="ctr">
              <a:buNone/>
              <a:defRPr sz="4000" u="sng" baseline="0"/>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423424" y="6157444"/>
            <a:ext cx="118872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25148326" y="5285237"/>
            <a:ext cx="11887200" cy="859098"/>
          </a:xfrm>
          <a:prstGeom prst="rect">
            <a:avLst/>
          </a:prstGeom>
        </p:spPr>
        <p:txBody>
          <a:bodyPr vert="horz" anchor="ctr"/>
          <a:lstStyle>
            <a:lvl1pPr marL="0" indent="0" algn="ctr">
              <a:buNone/>
              <a:defRPr sz="4000" u="sng" baseline="0"/>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423424" y="11339797"/>
            <a:ext cx="11887200" cy="859098"/>
          </a:xfrm>
          <a:prstGeom prst="rect">
            <a:avLst/>
          </a:prstGeom>
        </p:spPr>
        <p:txBody>
          <a:bodyPr vert="horz" anchor="ctr"/>
          <a:lstStyle>
            <a:lvl1pPr marL="0" indent="0" algn="ctr">
              <a:buNone/>
              <a:defRPr sz="4000" u="sng" baseline="0"/>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423424" y="12198895"/>
            <a:ext cx="118872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25148326" y="6161001"/>
            <a:ext cx="11887200" cy="8223760"/>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25148326" y="14447477"/>
            <a:ext cx="11887200" cy="859098"/>
          </a:xfrm>
          <a:prstGeom prst="rect">
            <a:avLst/>
          </a:prstGeom>
        </p:spPr>
        <p:txBody>
          <a:bodyPr vert="horz" anchor="ctr"/>
          <a:lstStyle>
            <a:lvl1pPr marL="0" indent="0" algn="ctr">
              <a:buNone/>
              <a:defRPr sz="4000" u="sng" baseline="0"/>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25196882" y="15290694"/>
            <a:ext cx="11887200" cy="553730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2801602" y="5285237"/>
            <a:ext cx="11887200" cy="859098"/>
          </a:xfrm>
          <a:prstGeom prst="rect">
            <a:avLst/>
          </a:prstGeom>
        </p:spPr>
        <p:txBody>
          <a:bodyPr vert="horz" anchor="ctr"/>
          <a:lstStyle>
            <a:lvl1pPr marL="0" indent="0" algn="ctr">
              <a:buNone/>
              <a:defRPr sz="4000" u="sng" baseline="0"/>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2801602" y="6157444"/>
            <a:ext cx="11887200" cy="14639196"/>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1830025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423424" y="5262831"/>
            <a:ext cx="11887200" cy="881505"/>
          </a:xfrm>
          <a:prstGeom prst="rect">
            <a:avLst/>
          </a:prstGeom>
          <a:solidFill>
            <a:schemeClr val="tx2">
              <a:lumMod val="75000"/>
            </a:schemeClr>
          </a:solidFill>
        </p:spPr>
        <p:txBody>
          <a:bodyPr vert="horz" anchor="ctr"/>
          <a:lstStyle>
            <a:lvl1pPr marL="0" indent="0" algn="ctr">
              <a:buNone/>
              <a:defRPr sz="4000" u="sng" baseline="0">
                <a:solidFill>
                  <a:srgbClr val="FFFFFF"/>
                </a:solidFill>
              </a:defRPr>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423424" y="6157444"/>
            <a:ext cx="118872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25148326" y="528523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423424" y="1133979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423424" y="12198895"/>
            <a:ext cx="118872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25148326" y="6161001"/>
            <a:ext cx="11887200" cy="8223760"/>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25148326" y="1444747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25196882" y="15290694"/>
            <a:ext cx="11887200" cy="553730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2801602" y="528523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2801602" y="6157444"/>
            <a:ext cx="11887200" cy="14639196"/>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1076852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939369" y="5262831"/>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920693" y="6148211"/>
            <a:ext cx="173736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19204725" y="12635798"/>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920693" y="11339797"/>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920693" y="12198895"/>
            <a:ext cx="173736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19204725" y="13494897"/>
            <a:ext cx="17373600" cy="3705351"/>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19204725" y="17200248"/>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19204725" y="18059346"/>
            <a:ext cx="17373600" cy="2768652"/>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9204725" y="5285237"/>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9204725" y="6144335"/>
            <a:ext cx="17373600" cy="649146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3621387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815009" y="5262831"/>
            <a:ext cx="35860383"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806520" y="6140664"/>
            <a:ext cx="17604188" cy="333421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22637612" y="12489949"/>
            <a:ext cx="13940713"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806520" y="9474879"/>
            <a:ext cx="35771805"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Methods (click to edit)</a:t>
            </a:r>
            <a:endParaRPr lang="en-US" dirty="0"/>
          </a:p>
        </p:txBody>
      </p:sp>
      <p:sp>
        <p:nvSpPr>
          <p:cNvPr id="34" name="Content Placeholder 27"/>
          <p:cNvSpPr>
            <a:spLocks noGrp="1"/>
          </p:cNvSpPr>
          <p:nvPr>
            <p:ph sz="quarter" idx="20" hasCustomPrompt="1"/>
          </p:nvPr>
        </p:nvSpPr>
        <p:spPr>
          <a:xfrm>
            <a:off x="22637612" y="13340627"/>
            <a:ext cx="13952018" cy="4561522"/>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22637611" y="17902149"/>
            <a:ext cx="1403778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22637612" y="18761248"/>
            <a:ext cx="13940713" cy="2066750"/>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600331" y="12489949"/>
            <a:ext cx="20729129"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600331" y="13349047"/>
            <a:ext cx="20729129" cy="7478951"/>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6" name="Content Placeholder 27"/>
          <p:cNvSpPr>
            <a:spLocks noGrp="1"/>
          </p:cNvSpPr>
          <p:nvPr>
            <p:ph sz="quarter" idx="25" hasCustomPrompt="1"/>
          </p:nvPr>
        </p:nvSpPr>
        <p:spPr>
          <a:xfrm>
            <a:off x="19085568" y="6134640"/>
            <a:ext cx="17589824" cy="333421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1" name="Content Placeholder 27"/>
          <p:cNvSpPr>
            <a:spLocks noGrp="1"/>
          </p:cNvSpPr>
          <p:nvPr>
            <p:ph sz="quarter" idx="26" hasCustomPrompt="1"/>
          </p:nvPr>
        </p:nvSpPr>
        <p:spPr>
          <a:xfrm>
            <a:off x="806520" y="10353233"/>
            <a:ext cx="17604188" cy="205182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2" name="Content Placeholder 27"/>
          <p:cNvSpPr>
            <a:spLocks noGrp="1"/>
          </p:cNvSpPr>
          <p:nvPr>
            <p:ph sz="quarter" idx="27" hasCustomPrompt="1"/>
          </p:nvPr>
        </p:nvSpPr>
        <p:spPr>
          <a:xfrm>
            <a:off x="19071203" y="10353233"/>
            <a:ext cx="17604188" cy="205182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3686771026"/>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
        <p:nvSpPr>
          <p:cNvPr id="24" name="Rounded Rectangle 23"/>
          <p:cNvSpPr>
            <a:spLocks/>
          </p:cNvSpPr>
          <p:nvPr userDrawn="1"/>
        </p:nvSpPr>
        <p:spPr>
          <a:xfrm>
            <a:off x="914400" y="5258851"/>
            <a:ext cx="17373600" cy="15545534"/>
          </a:xfrm>
          <a:prstGeom prst="roundRect">
            <a:avLst>
              <a:gd name="adj" fmla="val 6556"/>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lumMod val="20000"/>
                  <a:lumOff val="80000"/>
                </a:schemeClr>
              </a:solidFill>
            </a:endParaRPr>
          </a:p>
        </p:txBody>
      </p:sp>
      <p:sp>
        <p:nvSpPr>
          <p:cNvPr id="25" name="Rounded Rectangle 24"/>
          <p:cNvSpPr>
            <a:spLocks/>
          </p:cNvSpPr>
          <p:nvPr userDrawn="1"/>
        </p:nvSpPr>
        <p:spPr>
          <a:xfrm>
            <a:off x="19202400" y="5258851"/>
            <a:ext cx="17373600" cy="15545534"/>
          </a:xfrm>
          <a:prstGeom prst="roundRect">
            <a:avLst>
              <a:gd name="adj" fmla="val 6556"/>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lumMod val="20000"/>
                  <a:lumOff val="80000"/>
                </a:schemeClr>
              </a:solidFill>
            </a:endParaRPr>
          </a:p>
        </p:txBody>
      </p:sp>
    </p:spTree>
    <p:extLst>
      <p:ext uri="{BB962C8B-B14F-4D97-AF65-F5344CB8AC3E}">
        <p14:creationId xmlns:p14="http://schemas.microsoft.com/office/powerpoint/2010/main" val="3912718737"/>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
        <p:nvSpPr>
          <p:cNvPr id="24" name="Rounded Rectangle 23"/>
          <p:cNvSpPr>
            <a:spLocks/>
          </p:cNvSpPr>
          <p:nvPr userDrawn="1"/>
        </p:nvSpPr>
        <p:spPr>
          <a:xfrm>
            <a:off x="457200" y="5258851"/>
            <a:ext cx="36576000" cy="15545534"/>
          </a:xfrm>
          <a:prstGeom prst="roundRect">
            <a:avLst>
              <a:gd name="adj" fmla="val 6556"/>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1">
                  <a:lumMod val="20000"/>
                  <a:lumOff val="80000"/>
                </a:schemeClr>
              </a:solidFill>
            </a:endParaRPr>
          </a:p>
        </p:txBody>
      </p:sp>
    </p:spTree>
    <p:extLst>
      <p:ext uri="{BB962C8B-B14F-4D97-AF65-F5344CB8AC3E}">
        <p14:creationId xmlns:p14="http://schemas.microsoft.com/office/powerpoint/2010/main" val="790830232"/>
      </p:ext>
    </p:extLst>
  </p:cSld>
  <p:clrMap bg1="lt1" tx1="dk1" bg2="lt2" tx2="dk2" accent1="accent1" accent2="accent2" accent3="accent3" accent4="accent4" accent5="accent5" accent6="accent6" hlink="hlink" folHlink="folHlink"/>
  <p:sldLayoutIdLst>
    <p:sldLayoutId id="2147483665"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609724833"/>
      </p:ext>
    </p:extLst>
  </p:cSld>
  <p:clrMap bg1="lt1" tx1="dk1" bg2="lt2" tx2="dk2" accent1="accent1" accent2="accent2" accent3="accent3" accent4="accent4" accent5="accent5" accent6="accent6" hlink="hlink" folHlink="folHlink"/>
  <p:sldLayoutIdLst>
    <p:sldLayoutId id="2147483667"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974019808"/>
      </p:ext>
    </p:extLst>
  </p:cSld>
  <p:clrMap bg1="lt1" tx1="dk1" bg2="lt2" tx2="dk2" accent1="accent1" accent2="accent2" accent3="accent3" accent4="accent4" accent5="accent5" accent6="accent6" hlink="hlink" folHlink="folHlink"/>
  <p:sldLayoutIdLst>
    <p:sldLayoutId id="2147483669"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21420128"/>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7.png"/><Relationship Id="rId12" Type="http://schemas.openxmlformats.org/officeDocument/2006/relationships/slide" Target="slide6.xml"/><Relationship Id="rId13" Type="http://schemas.openxmlformats.org/officeDocument/2006/relationships/oleObject" Target="../embeddings/oleObject3.bin"/><Relationship Id="rId14"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4.xml"/><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1.emf"/><Relationship Id="rId6" Type="http://schemas.openxmlformats.org/officeDocument/2006/relationships/image" Target="../media/image4.gif"/><Relationship Id="rId7" Type="http://schemas.openxmlformats.org/officeDocument/2006/relationships/image" Target="../media/image5.gif"/><Relationship Id="rId8" Type="http://schemas.openxmlformats.org/officeDocument/2006/relationships/oleObject" Target="../embeddings/oleObject2.bin"/><Relationship Id="rId9" Type="http://schemas.openxmlformats.org/officeDocument/2006/relationships/image" Target="../media/image2.emf"/><Relationship Id="rId10" Type="http://schemas.openxmlformats.org/officeDocument/2006/relationships/image" Target="../media/image6.emf"/></Relationships>
</file>

<file path=ppt/slides/_rels/slide2.xml.rels><?xml version="1.0" encoding="UTF-8" standalone="yes"?>
<Relationships xmlns="http://schemas.openxmlformats.org/package/2006/relationships"><Relationship Id="rId11" Type="http://schemas.openxmlformats.org/officeDocument/2006/relationships/image" Target="../media/image11.png"/><Relationship Id="rId12" Type="http://schemas.openxmlformats.org/officeDocument/2006/relationships/image" Target="../media/image12.png"/><Relationship Id="rId13" Type="http://schemas.openxmlformats.org/officeDocument/2006/relationships/slide" Target="slide5.xml"/><Relationship Id="rId14" Type="http://schemas.openxmlformats.org/officeDocument/2006/relationships/oleObject" Target="../embeddings/oleObject4.bin"/><Relationship Id="rId15" Type="http://schemas.openxmlformats.org/officeDocument/2006/relationships/image" Target="../media/image8.emf"/><Relationship Id="rId16" Type="http://schemas.openxmlformats.org/officeDocument/2006/relationships/oleObject" Target="../embeddings/oleObject5.bin"/><Relationship Id="rId17" Type="http://schemas.openxmlformats.org/officeDocument/2006/relationships/image" Target="../media/image9.emf"/><Relationship Id="rId1" Type="http://schemas.openxmlformats.org/officeDocument/2006/relationships/vmlDrawing" Target="../drawings/vmlDrawing2.vml"/><Relationship Id="rId2" Type="http://schemas.microsoft.com/office/2007/relationships/media" Target="../media/media1.m4a"/><Relationship Id="rId3" Type="http://schemas.openxmlformats.org/officeDocument/2006/relationships/audio" Target="../media/media1.m4a"/><Relationship Id="rId4" Type="http://schemas.openxmlformats.org/officeDocument/2006/relationships/slideLayout" Target="../slideLayouts/slideLayout4.xml"/><Relationship Id="rId5" Type="http://schemas.openxmlformats.org/officeDocument/2006/relationships/notesSlide" Target="../notesSlides/notesSlide2.xml"/><Relationship Id="rId6" Type="http://schemas.openxmlformats.org/officeDocument/2006/relationships/image" Target="../media/image4.gif"/><Relationship Id="rId7" Type="http://schemas.openxmlformats.org/officeDocument/2006/relationships/image" Target="../media/image5.gif"/><Relationship Id="rId8" Type="http://schemas.openxmlformats.org/officeDocument/2006/relationships/image" Target="../media/image6.emf"/><Relationship Id="rId9" Type="http://schemas.openxmlformats.org/officeDocument/2006/relationships/slide" Target="slide4.xml"/><Relationship Id="rId10" Type="http://schemas.openxmlformats.org/officeDocument/2006/relationships/image" Target="../media/image10.emf"/></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4" Type="http://schemas.openxmlformats.org/officeDocument/2006/relationships/image" Target="../media/image13.png"/><Relationship Id="rId1" Type="http://schemas.openxmlformats.org/officeDocument/2006/relationships/slideLayout" Target="../slideLayouts/slideLayout4.xml"/><Relationship Id="rId2"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slide" Target="slide7.xml"/><Relationship Id="rId6" Type="http://schemas.openxmlformats.org/officeDocument/2006/relationships/slide" Target="slide2.xml"/><Relationship Id="rId7" Type="http://schemas.openxmlformats.org/officeDocument/2006/relationships/image" Target="../media/image4.gif"/><Relationship Id="rId8" Type="http://schemas.openxmlformats.org/officeDocument/2006/relationships/image" Target="../media/image5.gif"/><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5.xml.rels><?xml version="1.0" encoding="UTF-8" standalone="yes"?>
<Relationships xmlns="http://schemas.openxmlformats.org/package/2006/relationships"><Relationship Id="rId11" Type="http://schemas.openxmlformats.org/officeDocument/2006/relationships/image" Target="../media/image5.gif"/><Relationship Id="rId12" Type="http://schemas.openxmlformats.org/officeDocument/2006/relationships/oleObject" Target="../embeddings/oleObject6.bin"/><Relationship Id="rId13" Type="http://schemas.openxmlformats.org/officeDocument/2006/relationships/image" Target="../media/image17.emf"/><Relationship Id="rId1" Type="http://schemas.openxmlformats.org/officeDocument/2006/relationships/vmlDrawing" Target="../drawings/vmlDrawing3.vml"/><Relationship Id="rId2" Type="http://schemas.openxmlformats.org/officeDocument/2006/relationships/slideLayout" Target="../slideLayouts/slideLayout4.xml"/><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12.png"/><Relationship Id="rId6" Type="http://schemas.openxmlformats.org/officeDocument/2006/relationships/image" Target="../media/image20.png"/><Relationship Id="rId7" Type="http://schemas.openxmlformats.org/officeDocument/2006/relationships/image" Target="../media/image21.emf"/><Relationship Id="rId8" Type="http://schemas.openxmlformats.org/officeDocument/2006/relationships/image" Target="../media/image22.emf"/><Relationship Id="rId9" Type="http://schemas.openxmlformats.org/officeDocument/2006/relationships/slide" Target="slide2.xml"/><Relationship Id="rId10" Type="http://schemas.openxmlformats.org/officeDocument/2006/relationships/image" Target="../media/image4.gi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4.gif"/><Relationship Id="rId5" Type="http://schemas.openxmlformats.org/officeDocument/2006/relationships/image" Target="../media/image5.gif"/><Relationship Id="rId6" Type="http://schemas.openxmlformats.org/officeDocument/2006/relationships/slide" Target="slide1.xml"/><Relationship Id="rId7" Type="http://schemas.openxmlformats.org/officeDocument/2006/relationships/oleObject" Target="../embeddings/oleObject7.bin"/><Relationship Id="rId8" Type="http://schemas.openxmlformats.org/officeDocument/2006/relationships/image" Target="../media/image23.emf"/><Relationship Id="rId1" Type="http://schemas.openxmlformats.org/officeDocument/2006/relationships/vmlDrawing" Target="../drawings/vmlDrawing4.vml"/><Relationship Id="rId2"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1" Type="http://schemas.openxmlformats.org/officeDocument/2006/relationships/oleObject" Target="../embeddings/oleObject9.bin"/><Relationship Id="rId12" Type="http://schemas.openxmlformats.org/officeDocument/2006/relationships/image" Target="../media/image24.emf"/><Relationship Id="rId13" Type="http://schemas.openxmlformats.org/officeDocument/2006/relationships/image" Target="../media/image10.emf"/><Relationship Id="rId14" Type="http://schemas.openxmlformats.org/officeDocument/2006/relationships/image" Target="../media/image11.png"/><Relationship Id="rId15" Type="http://schemas.openxmlformats.org/officeDocument/2006/relationships/image" Target="../media/image25.png"/><Relationship Id="rId16" Type="http://schemas.openxmlformats.org/officeDocument/2006/relationships/comments" Target="../comments/comment1.xml"/><Relationship Id="rId1" Type="http://schemas.openxmlformats.org/officeDocument/2006/relationships/vmlDrawing" Target="../drawings/vmlDrawing5.vml"/><Relationship Id="rId2" Type="http://schemas.microsoft.com/office/2007/relationships/media" Target="../media/media1.m4a"/><Relationship Id="rId3" Type="http://schemas.openxmlformats.org/officeDocument/2006/relationships/audio" Target="../media/media1.m4a"/><Relationship Id="rId4" Type="http://schemas.openxmlformats.org/officeDocument/2006/relationships/slideLayout" Target="../slideLayouts/slideLayout4.xml"/><Relationship Id="rId5" Type="http://schemas.openxmlformats.org/officeDocument/2006/relationships/image" Target="../media/image4.gif"/><Relationship Id="rId6" Type="http://schemas.openxmlformats.org/officeDocument/2006/relationships/image" Target="../media/image5.gif"/><Relationship Id="rId7" Type="http://schemas.openxmlformats.org/officeDocument/2006/relationships/image" Target="../media/image6.emf"/><Relationship Id="rId8" Type="http://schemas.openxmlformats.org/officeDocument/2006/relationships/slide" Target="slide3.xml"/><Relationship Id="rId9" Type="http://schemas.openxmlformats.org/officeDocument/2006/relationships/oleObject" Target="../embeddings/oleObject8.bin"/><Relationship Id="rId10" Type="http://schemas.openxmlformats.org/officeDocument/2006/relationships/image" Target="../media/image2.emf"/></Relationships>
</file>

<file path=ppt/slides/_rels/slide8.xml.rels><?xml version="1.0" encoding="UTF-8" standalone="yes"?>
<Relationships xmlns="http://schemas.openxmlformats.org/package/2006/relationships"><Relationship Id="rId11" Type="http://schemas.openxmlformats.org/officeDocument/2006/relationships/oleObject" Target="../embeddings/oleObject12.bin"/><Relationship Id="rId12" Type="http://schemas.openxmlformats.org/officeDocument/2006/relationships/image" Target="../media/image23.emf"/><Relationship Id="rId13" Type="http://schemas.openxmlformats.org/officeDocument/2006/relationships/image" Target="../media/image4.gif"/><Relationship Id="rId14" Type="http://schemas.openxmlformats.org/officeDocument/2006/relationships/image" Target="../media/image5.gif"/><Relationship Id="rId15" Type="http://schemas.openxmlformats.org/officeDocument/2006/relationships/image" Target="../media/image11.png"/><Relationship Id="rId16" Type="http://schemas.openxmlformats.org/officeDocument/2006/relationships/slide" Target="slide1.xml"/><Relationship Id="rId17" Type="http://schemas.openxmlformats.org/officeDocument/2006/relationships/slide" Target="slide5.xml"/><Relationship Id="rId18" Type="http://schemas.openxmlformats.org/officeDocument/2006/relationships/comments" Target="../comments/comment2.xml"/><Relationship Id="rId1" Type="http://schemas.openxmlformats.org/officeDocument/2006/relationships/vmlDrawing" Target="../drawings/vmlDrawing6.vml"/><Relationship Id="rId2" Type="http://schemas.microsoft.com/office/2007/relationships/media" Target="../media/media2.m4a"/><Relationship Id="rId3" Type="http://schemas.openxmlformats.org/officeDocument/2006/relationships/audio" Target="../media/media2.m4a"/><Relationship Id="rId4" Type="http://schemas.openxmlformats.org/officeDocument/2006/relationships/slideLayout" Target="../slideLayouts/slideLayout4.xml"/><Relationship Id="rId5" Type="http://schemas.openxmlformats.org/officeDocument/2006/relationships/image" Target="../media/image12.png"/><Relationship Id="rId6" Type="http://schemas.openxmlformats.org/officeDocument/2006/relationships/slide" Target="slide4.xml"/><Relationship Id="rId7" Type="http://schemas.openxmlformats.org/officeDocument/2006/relationships/oleObject" Target="../embeddings/oleObject10.bin"/><Relationship Id="rId8" Type="http://schemas.openxmlformats.org/officeDocument/2006/relationships/image" Target="../media/image26.emf"/><Relationship Id="rId9" Type="http://schemas.openxmlformats.org/officeDocument/2006/relationships/oleObject" Target="../embeddings/oleObject11.bin"/><Relationship Id="rId10" Type="http://schemas.openxmlformats.org/officeDocument/2006/relationships/image" Target="../media/image2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2993009049"/>
              </p:ext>
            </p:extLst>
          </p:nvPr>
        </p:nvGraphicFramePr>
        <p:xfrm>
          <a:off x="2705100" y="12065000"/>
          <a:ext cx="19461163" cy="6654800"/>
        </p:xfrm>
        <a:graphic>
          <a:graphicData uri="http://schemas.openxmlformats.org/presentationml/2006/ole">
            <mc:AlternateContent xmlns:mc="http://schemas.openxmlformats.org/markup-compatibility/2006">
              <mc:Choice xmlns:v="urn:schemas-microsoft-com:vml" Requires="v">
                <p:oleObj spid="_x0000_s6257" name="CS ChemDraw Drawing" r:id="rId4" imgW="7607362" imgH="2602392" progId="ChemDraw.Document.6.0">
                  <p:embed/>
                </p:oleObj>
              </mc:Choice>
              <mc:Fallback>
                <p:oleObj name="CS ChemDraw Drawing" r:id="rId4" imgW="7607362" imgH="2602392" progId="ChemDraw.Document.6.0">
                  <p:embed/>
                  <p:pic>
                    <p:nvPicPr>
                      <p:cNvPr id="0" name=""/>
                      <p:cNvPicPr/>
                      <p:nvPr/>
                    </p:nvPicPr>
                    <p:blipFill>
                      <a:blip r:embed="rId5"/>
                      <a:stretch>
                        <a:fillRect/>
                      </a:stretch>
                    </p:blipFill>
                    <p:spPr>
                      <a:xfrm>
                        <a:off x="2705100" y="12065000"/>
                        <a:ext cx="19461163" cy="6654800"/>
                      </a:xfrm>
                      <a:prstGeom prst="rect">
                        <a:avLst/>
                      </a:prstGeom>
                    </p:spPr>
                  </p:pic>
                </p:oleObj>
              </mc:Fallback>
            </mc:AlternateContent>
          </a:graphicData>
        </a:graphic>
      </p:graphicFrame>
      <p:sp>
        <p:nvSpPr>
          <p:cNvPr id="5" name="Text Placeholder 4"/>
          <p:cNvSpPr>
            <a:spLocks noGrp="1"/>
          </p:cNvSpPr>
          <p:nvPr>
            <p:ph type="body" sz="quarter" idx="13"/>
          </p:nvPr>
        </p:nvSpPr>
        <p:spPr>
          <a:xfrm>
            <a:off x="0" y="5046695"/>
            <a:ext cx="37490400" cy="772720"/>
          </a:xfrm>
        </p:spPr>
        <p:txBody>
          <a:bodyPr/>
          <a:lstStyle/>
          <a:p>
            <a:r>
              <a:rPr lang="en-US" dirty="0" smtClean="0"/>
              <a:t>Abstract</a:t>
            </a:r>
            <a:endParaRPr lang="en-US" dirty="0"/>
          </a:p>
        </p:txBody>
      </p:sp>
      <p:sp>
        <p:nvSpPr>
          <p:cNvPr id="6" name="Content Placeholder 5"/>
          <p:cNvSpPr>
            <a:spLocks noGrp="1"/>
          </p:cNvSpPr>
          <p:nvPr>
            <p:ph sz="quarter" idx="14"/>
          </p:nvPr>
        </p:nvSpPr>
        <p:spPr>
          <a:xfrm>
            <a:off x="190550" y="5827304"/>
            <a:ext cx="37171263" cy="2234732"/>
          </a:xfrm>
        </p:spPr>
        <p:txBody>
          <a:bodyPr/>
          <a:lstStyle/>
          <a:p>
            <a:r>
              <a:rPr lang="en-US" sz="3200" dirty="0" err="1"/>
              <a:t>Cyathane</a:t>
            </a:r>
            <a:r>
              <a:rPr lang="en-US" sz="3200" dirty="0"/>
              <a:t> natural products were proven biologically relevant molecules as they stimulate the expression of NGF. As such some </a:t>
            </a:r>
            <a:r>
              <a:rPr lang="en-US" sz="3200" dirty="0" err="1"/>
              <a:t>cyathanes</a:t>
            </a:r>
            <a:r>
              <a:rPr lang="en-US" sz="3200" dirty="0"/>
              <a:t> are potential therapeutic agents for Alzheimer’s disease. A preliminary pharmacophore model was produced which consists of a simplified seven-six bicyclic molecular scaffold. A synthetic route could utilize the Buchner reaction, but until this time only unsubstituted, carbonyl stabilized diazo compounds have been used due to the explosive nature of other diazo species. Such a bicyclic compound would require further modification to remove the carbonyl functional group. Flow chemistry was utilized to overcome these restrictions with the Buchner Reaction. 1-(4-diazopentyl)-2-methoxybenzene was used as the model substrate, and numerous electronic and substitution analogs were synthesized to further expand the scope of the Buchner Reaction in flow. Optimizing the flow reaction to use unprotected hydrazine to form a free </a:t>
            </a:r>
            <a:r>
              <a:rPr lang="en-US" sz="3200" dirty="0" err="1"/>
              <a:t>hydrazone</a:t>
            </a:r>
            <a:r>
              <a:rPr lang="en-US" sz="3200" dirty="0"/>
              <a:t> intermediate </a:t>
            </a:r>
            <a:r>
              <a:rPr lang="en-US" sz="3200" i="1" dirty="0"/>
              <a:t>in situ </a:t>
            </a:r>
            <a:r>
              <a:rPr lang="en-US" sz="3200" dirty="0"/>
              <a:t>was also explored. The (5-(2-methoxyphenyl)pentan-2-yl) </a:t>
            </a:r>
            <a:r>
              <a:rPr lang="en-US" sz="3200" dirty="0" err="1"/>
              <a:t>hydrazone</a:t>
            </a:r>
            <a:r>
              <a:rPr lang="en-US" sz="3200" dirty="0"/>
              <a:t> was successfully formed, while further results are yet pending.</a:t>
            </a:r>
          </a:p>
          <a:p>
            <a:endParaRPr lang="en-US" dirty="0"/>
          </a:p>
        </p:txBody>
      </p:sp>
      <p:sp>
        <p:nvSpPr>
          <p:cNvPr id="8" name="Text Placeholder 7"/>
          <p:cNvSpPr>
            <a:spLocks noGrp="1"/>
          </p:cNvSpPr>
          <p:nvPr>
            <p:ph type="body" sz="quarter" idx="17"/>
          </p:nvPr>
        </p:nvSpPr>
        <p:spPr>
          <a:xfrm>
            <a:off x="0" y="11035760"/>
            <a:ext cx="24338130" cy="842803"/>
          </a:xfrm>
        </p:spPr>
        <p:txBody>
          <a:bodyPr/>
          <a:lstStyle/>
          <a:p>
            <a:r>
              <a:rPr lang="en-US" dirty="0" smtClean="0"/>
              <a:t>Electron-Donating Analogs</a:t>
            </a:r>
            <a:endParaRPr lang="en-US" dirty="0"/>
          </a:p>
        </p:txBody>
      </p:sp>
      <p:sp>
        <p:nvSpPr>
          <p:cNvPr id="13" name="Text Placeholder 12"/>
          <p:cNvSpPr>
            <a:spLocks noGrp="1"/>
          </p:cNvSpPr>
          <p:nvPr>
            <p:ph type="body" sz="quarter" idx="23"/>
          </p:nvPr>
        </p:nvSpPr>
        <p:spPr>
          <a:xfrm>
            <a:off x="24188912" y="8460918"/>
            <a:ext cx="13172901" cy="627429"/>
          </a:xfrm>
        </p:spPr>
        <p:txBody>
          <a:bodyPr/>
          <a:lstStyle/>
          <a:p>
            <a:r>
              <a:rPr lang="en-US" dirty="0" smtClean="0"/>
              <a:t>Analog Synthetic Route</a:t>
            </a:r>
            <a:endParaRPr lang="en-US" dirty="0"/>
          </a:p>
        </p:txBody>
      </p:sp>
      <p:graphicFrame>
        <p:nvGraphicFramePr>
          <p:cNvPr id="20" name="Table 19"/>
          <p:cNvGraphicFramePr>
            <a:graphicFrameLocks noGrp="1"/>
          </p:cNvGraphicFramePr>
          <p:nvPr>
            <p:extLst>
              <p:ext uri="{D42A27DB-BD31-4B8C-83A1-F6EECF244321}">
                <p14:modId xmlns:p14="http://schemas.microsoft.com/office/powerpoint/2010/main" val="2772995511"/>
              </p:ext>
            </p:extLst>
          </p:nvPr>
        </p:nvGraphicFramePr>
        <p:xfrm>
          <a:off x="9718153" y="13872463"/>
          <a:ext cx="4095137" cy="1950720"/>
        </p:xfrm>
        <a:graphic>
          <a:graphicData uri="http://schemas.openxmlformats.org/drawingml/2006/table">
            <a:tbl>
              <a:tblPr>
                <a:tableStyleId>{5C22544A-7EE6-4342-B048-85BDC9FD1C3A}</a:tableStyleId>
              </a:tblPr>
              <a:tblGrid>
                <a:gridCol w="2509360"/>
                <a:gridCol w="1585777"/>
              </a:tblGrid>
              <a:tr h="392038">
                <a:tc>
                  <a:txBody>
                    <a:bodyPr/>
                    <a:lstStyle/>
                    <a:p>
                      <a:pPr algn="ctr" fontAlgn="ctr"/>
                      <a:r>
                        <a:rPr lang="en-US" sz="3200" u="none" strike="noStrike" dirty="0">
                          <a:effectLst/>
                        </a:rPr>
                        <a:t>R Group</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smtClean="0">
                          <a:effectLst/>
                        </a:rPr>
                        <a:t>Yield (%)</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196019">
                <a:tc>
                  <a:txBody>
                    <a:bodyPr/>
                    <a:lstStyle/>
                    <a:p>
                      <a:pPr algn="ctr" fontAlgn="ctr"/>
                      <a:r>
                        <a:rPr lang="en-US" sz="3200" u="none" strike="noStrike" dirty="0" smtClean="0">
                          <a:effectLst/>
                        </a:rPr>
                        <a:t>2,3-Ome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88</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196019">
                <a:tc>
                  <a:txBody>
                    <a:bodyPr/>
                    <a:lstStyle/>
                    <a:p>
                      <a:pPr algn="ctr" fontAlgn="ctr"/>
                      <a:r>
                        <a:rPr lang="en-US" sz="3200" u="none" strike="noStrike" dirty="0" smtClean="0">
                          <a:effectLst/>
                        </a:rPr>
                        <a:t>2,4-OMe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90</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196019">
                <a:tc>
                  <a:txBody>
                    <a:bodyPr/>
                    <a:lstStyle/>
                    <a:p>
                      <a:pPr algn="ctr" fontAlgn="ctr"/>
                      <a:r>
                        <a:rPr lang="en-US" sz="3200" u="none" strike="noStrike">
                          <a:effectLst/>
                        </a:rPr>
                        <a:t>3,4-Dioxolane</a:t>
                      </a:r>
                      <a:endParaRPr lang="en-US" sz="3200" b="0" i="0" u="none" strike="noStrike">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smtClean="0">
                          <a:effectLst/>
                        </a:rPr>
                        <a:t>81</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3533109606"/>
              </p:ext>
            </p:extLst>
          </p:nvPr>
        </p:nvGraphicFramePr>
        <p:xfrm>
          <a:off x="17631391" y="14013701"/>
          <a:ext cx="3979716" cy="1950720"/>
        </p:xfrm>
        <a:graphic>
          <a:graphicData uri="http://schemas.openxmlformats.org/drawingml/2006/table">
            <a:tbl>
              <a:tblPr>
                <a:tableStyleId>{5C22544A-7EE6-4342-B048-85BDC9FD1C3A}</a:tableStyleId>
              </a:tblPr>
              <a:tblGrid>
                <a:gridCol w="2417183"/>
                <a:gridCol w="1562533"/>
              </a:tblGrid>
              <a:tr h="373142">
                <a:tc>
                  <a:txBody>
                    <a:bodyPr/>
                    <a:lstStyle/>
                    <a:p>
                      <a:pPr algn="ctr" fontAlgn="ctr"/>
                      <a:r>
                        <a:rPr lang="en-US" sz="3200" u="none" strike="noStrike" dirty="0" smtClean="0">
                          <a:effectLst/>
                        </a:rPr>
                        <a:t>R Group</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smtClean="0">
                          <a:effectLst/>
                        </a:rPr>
                        <a:t>Yield (%)</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373142">
                <a:tc>
                  <a:txBody>
                    <a:bodyPr/>
                    <a:lstStyle/>
                    <a:p>
                      <a:pPr algn="ctr" fontAlgn="ctr"/>
                      <a:r>
                        <a:rPr lang="en-US" sz="3200" u="none" strike="noStrike" dirty="0" smtClean="0">
                          <a:effectLst/>
                        </a:rPr>
                        <a:t>2,3-Ome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91</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373142">
                <a:tc>
                  <a:txBody>
                    <a:bodyPr/>
                    <a:lstStyle/>
                    <a:p>
                      <a:pPr algn="ctr" fontAlgn="ctr"/>
                      <a:r>
                        <a:rPr lang="en-US" sz="3200" u="none" strike="noStrike" dirty="0" smtClean="0">
                          <a:effectLst/>
                        </a:rPr>
                        <a:t>2,4-OMe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97</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474170">
                <a:tc>
                  <a:txBody>
                    <a:bodyPr/>
                    <a:lstStyle/>
                    <a:p>
                      <a:pPr algn="ctr" fontAlgn="ctr"/>
                      <a:r>
                        <a:rPr lang="en-US" sz="3200" u="none" strike="noStrike" dirty="0">
                          <a:effectLst/>
                        </a:rPr>
                        <a:t>3,4-Dioxolane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90</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87715717"/>
              </p:ext>
            </p:extLst>
          </p:nvPr>
        </p:nvGraphicFramePr>
        <p:xfrm>
          <a:off x="10147847" y="18314837"/>
          <a:ext cx="3787405" cy="2549091"/>
        </p:xfrm>
        <a:graphic>
          <a:graphicData uri="http://schemas.openxmlformats.org/drawingml/2006/table">
            <a:tbl>
              <a:tblPr>
                <a:tableStyleId>{5C22544A-7EE6-4342-B048-85BDC9FD1C3A}</a:tableStyleId>
              </a:tblPr>
              <a:tblGrid>
                <a:gridCol w="2341061"/>
                <a:gridCol w="1446344"/>
              </a:tblGrid>
              <a:tr h="587155">
                <a:tc>
                  <a:txBody>
                    <a:bodyPr/>
                    <a:lstStyle/>
                    <a:p>
                      <a:pPr algn="ctr" fontAlgn="ctr"/>
                      <a:r>
                        <a:rPr lang="en-US" sz="3200" u="none" strike="noStrike" dirty="0">
                          <a:effectLst/>
                        </a:rPr>
                        <a:t>R Group</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smtClean="0">
                          <a:effectLst/>
                        </a:rPr>
                        <a:t>Yield(%)</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468773">
                <a:tc>
                  <a:txBody>
                    <a:bodyPr/>
                    <a:lstStyle/>
                    <a:p>
                      <a:pPr algn="ctr" fontAlgn="ctr"/>
                      <a:r>
                        <a:rPr lang="en-US" sz="3200" u="none" strike="noStrike" dirty="0" smtClean="0">
                          <a:effectLst/>
                        </a:rPr>
                        <a:t>2,3-Ome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74</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468773">
                <a:tc>
                  <a:txBody>
                    <a:bodyPr/>
                    <a:lstStyle/>
                    <a:p>
                      <a:pPr algn="ctr" fontAlgn="ctr"/>
                      <a:r>
                        <a:rPr lang="en-US" sz="3200" u="none" strike="noStrike" dirty="0" smtClean="0">
                          <a:effectLst/>
                        </a:rPr>
                        <a:t>2,4-Ome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71</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498896">
                <a:tc>
                  <a:txBody>
                    <a:bodyPr/>
                    <a:lstStyle/>
                    <a:p>
                      <a:pPr algn="ctr" fontAlgn="ctr"/>
                      <a:r>
                        <a:rPr lang="en-US" sz="3200" u="none" strike="noStrike" dirty="0">
                          <a:effectLst/>
                        </a:rPr>
                        <a:t>3,4-Dioxolane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78</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468773">
                <a:tc>
                  <a:txBody>
                    <a:bodyPr/>
                    <a:lstStyle/>
                    <a:p>
                      <a:pPr algn="ctr" fontAlgn="ctr"/>
                      <a:r>
                        <a:rPr lang="en-US" sz="3200" u="none" strike="noStrike" dirty="0" smtClean="0">
                          <a:effectLst/>
                        </a:rPr>
                        <a:t>Para-</a:t>
                      </a:r>
                      <a:r>
                        <a:rPr lang="en-US" sz="3200" u="none" strike="noStrike" dirty="0" err="1" smtClean="0">
                          <a:effectLst/>
                        </a:rPr>
                        <a:t>OMe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92</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bl>
          </a:graphicData>
        </a:graphic>
      </p:graphicFrame>
      <p:graphicFrame>
        <p:nvGraphicFramePr>
          <p:cNvPr id="28" name="Table 27"/>
          <p:cNvGraphicFramePr>
            <a:graphicFrameLocks noGrp="1"/>
          </p:cNvGraphicFramePr>
          <p:nvPr>
            <p:extLst>
              <p:ext uri="{D42A27DB-BD31-4B8C-83A1-F6EECF244321}">
                <p14:modId xmlns:p14="http://schemas.microsoft.com/office/powerpoint/2010/main" val="2929324572"/>
              </p:ext>
            </p:extLst>
          </p:nvPr>
        </p:nvGraphicFramePr>
        <p:xfrm>
          <a:off x="18449803" y="18305866"/>
          <a:ext cx="4074142" cy="2438400"/>
        </p:xfrm>
        <a:graphic>
          <a:graphicData uri="http://schemas.openxmlformats.org/drawingml/2006/table">
            <a:tbl>
              <a:tblPr>
                <a:tableStyleId>{5C22544A-7EE6-4342-B048-85BDC9FD1C3A}</a:tableStyleId>
              </a:tblPr>
              <a:tblGrid>
                <a:gridCol w="2364613"/>
                <a:gridCol w="1709529"/>
              </a:tblGrid>
              <a:tr h="348570">
                <a:tc>
                  <a:txBody>
                    <a:bodyPr/>
                    <a:lstStyle/>
                    <a:p>
                      <a:pPr algn="ctr" fontAlgn="ctr"/>
                      <a:r>
                        <a:rPr lang="en-US" sz="3200" u="none" strike="noStrike" dirty="0">
                          <a:effectLst/>
                        </a:rPr>
                        <a:t>R Group</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smtClean="0">
                          <a:effectLst/>
                        </a:rPr>
                        <a:t>Yield</a:t>
                      </a:r>
                      <a:r>
                        <a:rPr lang="en-US" sz="3200" u="none" strike="noStrike" baseline="0" dirty="0" smtClean="0">
                          <a:effectLst/>
                        </a:rPr>
                        <a:t> </a:t>
                      </a:r>
                      <a:r>
                        <a:rPr lang="en-US" sz="3200" u="none" strike="noStrike" dirty="0" smtClean="0">
                          <a:effectLst/>
                        </a:rPr>
                        <a:t>(%)</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348570">
                <a:tc>
                  <a:txBody>
                    <a:bodyPr/>
                    <a:lstStyle/>
                    <a:p>
                      <a:pPr algn="ctr" fontAlgn="ctr"/>
                      <a:r>
                        <a:rPr lang="en-US" sz="3200" u="none" strike="noStrike" dirty="0" smtClean="0">
                          <a:effectLst/>
                        </a:rPr>
                        <a:t>2,3-Ome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74</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348570">
                <a:tc>
                  <a:txBody>
                    <a:bodyPr/>
                    <a:lstStyle/>
                    <a:p>
                      <a:pPr algn="ctr" fontAlgn="ctr"/>
                      <a:r>
                        <a:rPr lang="en-US" sz="3200" u="none" strike="noStrike" dirty="0" smtClean="0">
                          <a:effectLst/>
                        </a:rPr>
                        <a:t>2,4-Ome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smtClean="0">
                          <a:effectLst/>
                        </a:rPr>
                        <a:t>20*</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348570">
                <a:tc>
                  <a:txBody>
                    <a:bodyPr/>
                    <a:lstStyle/>
                    <a:p>
                      <a:pPr algn="ctr" fontAlgn="ctr"/>
                      <a:r>
                        <a:rPr lang="en-US" sz="3200" u="none" strike="noStrike" dirty="0">
                          <a:effectLst/>
                        </a:rPr>
                        <a:t>3,4-Dioxolane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78</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r h="348570">
                <a:tc>
                  <a:txBody>
                    <a:bodyPr/>
                    <a:lstStyle/>
                    <a:p>
                      <a:pPr algn="ctr" fontAlgn="ctr"/>
                      <a:r>
                        <a:rPr lang="en-US" sz="3200" u="none" strike="noStrike" dirty="0" smtClean="0">
                          <a:effectLst/>
                        </a:rPr>
                        <a:t>Para-</a:t>
                      </a:r>
                      <a:r>
                        <a:rPr lang="en-US" sz="3200" u="none" strike="noStrike" dirty="0" err="1" smtClean="0">
                          <a:effectLst/>
                        </a:rPr>
                        <a:t>OMe</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ctr" fontAlgn="ctr"/>
                      <a:r>
                        <a:rPr lang="en-US" sz="3200" u="none" strike="noStrike" dirty="0">
                          <a:effectLst/>
                        </a:rPr>
                        <a:t>92</a:t>
                      </a:r>
                      <a:endParaRPr lang="en-US" sz="3200" b="0" i="0" u="none" strike="noStrike" dirty="0">
                        <a:solidFill>
                          <a:srgbClr val="000000"/>
                        </a:solidFill>
                        <a:effectLst/>
                        <a:latin typeface="Calibri" panose="020F0502020204030204" pitchFamily="34" charset="0"/>
                      </a:endParaRPr>
                    </a:p>
                  </a:txBody>
                  <a:tcPr marL="0" marR="0" marT="0" marB="0"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r>
            </a:tbl>
          </a:graphicData>
        </a:graphic>
      </p:graphicFrame>
      <p:sp>
        <p:nvSpPr>
          <p:cNvPr id="35" name="Text Placeholder 1"/>
          <p:cNvSpPr>
            <a:spLocks noGrp="1"/>
          </p:cNvSpPr>
          <p:nvPr>
            <p:ph type="body" sz="quarter" idx="10"/>
          </p:nvPr>
        </p:nvSpPr>
        <p:spPr>
          <a:xfrm>
            <a:off x="5548897" y="836615"/>
            <a:ext cx="26392606" cy="1386075"/>
          </a:xfrm>
        </p:spPr>
        <p:txBody>
          <a:bodyPr/>
          <a:lstStyle/>
          <a:p>
            <a:r>
              <a:rPr lang="en-US" dirty="0" smtClean="0"/>
              <a:t>Cyathane Inspired Scaffold Synthesis in Flow</a:t>
            </a:r>
            <a:endParaRPr lang="en-US" dirty="0"/>
          </a:p>
        </p:txBody>
      </p:sp>
      <p:sp>
        <p:nvSpPr>
          <p:cNvPr id="36" name="Text Placeholder 2"/>
          <p:cNvSpPr>
            <a:spLocks noGrp="1"/>
          </p:cNvSpPr>
          <p:nvPr>
            <p:ph type="body" sz="quarter" idx="11"/>
          </p:nvPr>
        </p:nvSpPr>
        <p:spPr>
          <a:xfrm>
            <a:off x="5548897" y="2222690"/>
            <a:ext cx="26392606" cy="992272"/>
          </a:xfrm>
        </p:spPr>
        <p:txBody>
          <a:bodyPr/>
          <a:lstStyle/>
          <a:p>
            <a:r>
              <a:rPr lang="en-US" dirty="0" smtClean="0"/>
              <a:t>Ben Reinhardt</a:t>
            </a:r>
            <a:r>
              <a:rPr lang="en-US" baseline="30000" dirty="0" smtClean="0"/>
              <a:t>1</a:t>
            </a:r>
            <a:r>
              <a:rPr lang="en-US" dirty="0" smtClean="0"/>
              <a:t>, Alexis Courtney Young</a:t>
            </a:r>
            <a:r>
              <a:rPr lang="en-US" baseline="30000" dirty="0" smtClean="0"/>
              <a:t>2</a:t>
            </a:r>
            <a:r>
              <a:rPr lang="en-US" dirty="0" smtClean="0"/>
              <a:t>, Aaron B. Beeler</a:t>
            </a:r>
            <a:r>
              <a:rPr lang="en-US" baseline="30000" dirty="0" smtClean="0"/>
              <a:t>2</a:t>
            </a:r>
            <a:endParaRPr lang="en-US" baseline="30000" dirty="0"/>
          </a:p>
        </p:txBody>
      </p:sp>
      <p:sp>
        <p:nvSpPr>
          <p:cNvPr id="37" name="Text Placeholder 3"/>
          <p:cNvSpPr>
            <a:spLocks noGrp="1"/>
          </p:cNvSpPr>
          <p:nvPr>
            <p:ph type="body" sz="quarter" idx="12"/>
          </p:nvPr>
        </p:nvSpPr>
        <p:spPr>
          <a:xfrm>
            <a:off x="5548897" y="3214962"/>
            <a:ext cx="26392606" cy="992272"/>
          </a:xfrm>
        </p:spPr>
        <p:txBody>
          <a:bodyPr/>
          <a:lstStyle/>
          <a:p>
            <a:r>
              <a:rPr lang="en-US" baseline="30000" dirty="0" smtClean="0"/>
              <a:t>1</a:t>
            </a:r>
            <a:r>
              <a:rPr lang="en-US" dirty="0" smtClean="0"/>
              <a:t>St</a:t>
            </a:r>
            <a:r>
              <a:rPr lang="en-US" dirty="0"/>
              <a:t>. John Fisher College </a:t>
            </a:r>
            <a:r>
              <a:rPr lang="en-US" baseline="30000" dirty="0" smtClean="0"/>
              <a:t>2 </a:t>
            </a:r>
            <a:r>
              <a:rPr lang="en-US" dirty="0" smtClean="0"/>
              <a:t>Department of Chemistry Boston University</a:t>
            </a:r>
            <a:endParaRPr lang="en-US" dirty="0"/>
          </a:p>
        </p:txBody>
      </p:sp>
      <p:pic>
        <p:nvPicPr>
          <p:cNvPr id="38" name="Picture 271" descr="BU Master Logo - Black, Lar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571200" y="113112"/>
            <a:ext cx="4095243" cy="1837089"/>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http://www.sjfc.edu/dotAsset/863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728941" y="113111"/>
            <a:ext cx="1837088" cy="183708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3" name="Object 42"/>
          <p:cNvGraphicFramePr>
            <a:graphicFrameLocks noChangeAspect="1"/>
          </p:cNvGraphicFramePr>
          <p:nvPr>
            <p:extLst>
              <p:ext uri="{D42A27DB-BD31-4B8C-83A1-F6EECF244321}">
                <p14:modId xmlns:p14="http://schemas.microsoft.com/office/powerpoint/2010/main" val="3025991426"/>
              </p:ext>
            </p:extLst>
          </p:nvPr>
        </p:nvGraphicFramePr>
        <p:xfrm>
          <a:off x="3260239" y="8403290"/>
          <a:ext cx="11717337" cy="2127250"/>
        </p:xfrm>
        <a:graphic>
          <a:graphicData uri="http://schemas.openxmlformats.org/presentationml/2006/ole">
            <mc:AlternateContent xmlns:mc="http://schemas.openxmlformats.org/markup-compatibility/2006">
              <mc:Choice xmlns:v="urn:schemas-microsoft-com:vml" Requires="v">
                <p:oleObj spid="_x0000_s6258" name="CS ChemDraw Drawing" r:id="rId8" imgW="3758104" imgH="682247" progId="ChemDraw.Document.6.0">
                  <p:embed/>
                </p:oleObj>
              </mc:Choice>
              <mc:Fallback>
                <p:oleObj name="CS ChemDraw Drawing" r:id="rId8" imgW="3758104" imgH="682247" progId="ChemDraw.Document.6.0">
                  <p:embed/>
                  <p:pic>
                    <p:nvPicPr>
                      <p:cNvPr id="0" name=""/>
                      <p:cNvPicPr/>
                      <p:nvPr/>
                    </p:nvPicPr>
                    <p:blipFill>
                      <a:blip r:embed="rId9"/>
                      <a:stretch>
                        <a:fillRect/>
                      </a:stretch>
                    </p:blipFill>
                    <p:spPr>
                      <a:xfrm>
                        <a:off x="3260239" y="8403290"/>
                        <a:ext cx="11717337" cy="2127250"/>
                      </a:xfrm>
                      <a:prstGeom prst="rect">
                        <a:avLst/>
                      </a:prstGeom>
                    </p:spPr>
                  </p:pic>
                </p:oleObj>
              </mc:Fallback>
            </mc:AlternateContent>
          </a:graphicData>
        </a:graphic>
      </p:graphicFrame>
      <p:sp>
        <p:nvSpPr>
          <p:cNvPr id="44" name="Explosion 2 43"/>
          <p:cNvSpPr/>
          <p:nvPr/>
        </p:nvSpPr>
        <p:spPr>
          <a:xfrm>
            <a:off x="14819859" y="8477879"/>
            <a:ext cx="4087425" cy="2254723"/>
          </a:xfrm>
          <a:prstGeom prst="irregularSeal2">
            <a:avLst/>
          </a:prstGeom>
          <a:solidFill>
            <a:schemeClr val="accent6"/>
          </a:solidFill>
          <a:ln w="57150">
            <a:solidFill>
              <a:srgbClr val="C0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200" dirty="0" smtClean="0"/>
              <a:t>Explosive</a:t>
            </a:r>
            <a:endParaRPr lang="en-US" sz="3200" dirty="0"/>
          </a:p>
        </p:txBody>
      </p:sp>
      <p:sp>
        <p:nvSpPr>
          <p:cNvPr id="45" name="TextBox 44"/>
          <p:cNvSpPr txBox="1"/>
          <p:nvPr/>
        </p:nvSpPr>
        <p:spPr>
          <a:xfrm>
            <a:off x="19069889" y="8719967"/>
            <a:ext cx="5225143" cy="1323439"/>
          </a:xfrm>
          <a:prstGeom prst="rect">
            <a:avLst/>
          </a:prstGeom>
          <a:noFill/>
        </p:spPr>
        <p:txBody>
          <a:bodyPr wrap="square" rtlCol="0">
            <a:spAutoFit/>
          </a:bodyPr>
          <a:lstStyle/>
          <a:p>
            <a:r>
              <a:rPr lang="en-US" sz="4000" b="1" dirty="0" smtClean="0">
                <a:solidFill>
                  <a:schemeClr val="bg1"/>
                </a:solidFill>
              </a:rPr>
              <a:t>Species explosive if handled in batch</a:t>
            </a:r>
            <a:endParaRPr lang="en-US" sz="4000" b="1" dirty="0">
              <a:solidFill>
                <a:schemeClr val="bg1"/>
              </a:solidFill>
            </a:endParaRPr>
          </a:p>
        </p:txBody>
      </p:sp>
      <p:pic>
        <p:nvPicPr>
          <p:cNvPr id="46" name="Picture 45"/>
          <p:cNvPicPr>
            <a:picLocks noChangeAspect="1"/>
          </p:cNvPicPr>
          <p:nvPr/>
        </p:nvPicPr>
        <p:blipFill>
          <a:blip r:embed="rId10"/>
          <a:stretch>
            <a:fillRect/>
          </a:stretch>
        </p:blipFill>
        <p:spPr>
          <a:xfrm>
            <a:off x="5790386" y="9629830"/>
            <a:ext cx="2540719" cy="1102773"/>
          </a:xfrm>
          <a:prstGeom prst="rect">
            <a:avLst/>
          </a:prstGeom>
        </p:spPr>
      </p:pic>
      <p:pic>
        <p:nvPicPr>
          <p:cNvPr id="47" name="Picture 4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375035" y="9717255"/>
            <a:ext cx="692309" cy="1132714"/>
          </a:xfrm>
          <a:prstGeom prst="rect">
            <a:avLst/>
          </a:prstGeom>
        </p:spPr>
      </p:pic>
      <p:sp>
        <p:nvSpPr>
          <p:cNvPr id="3" name="TextBox 2"/>
          <p:cNvSpPr txBox="1"/>
          <p:nvPr/>
        </p:nvSpPr>
        <p:spPr>
          <a:xfrm>
            <a:off x="434307" y="11878563"/>
            <a:ext cx="2547568" cy="584775"/>
          </a:xfrm>
          <a:prstGeom prst="rect">
            <a:avLst/>
          </a:prstGeom>
          <a:noFill/>
        </p:spPr>
        <p:txBody>
          <a:bodyPr wrap="square" rtlCol="0">
            <a:spAutoFit/>
          </a:bodyPr>
          <a:lstStyle/>
          <a:p>
            <a:r>
              <a:rPr lang="en-US" sz="3200" dirty="0" smtClean="0">
                <a:hlinkClick r:id="rId12" action="ppaction://hlinksldjump"/>
              </a:rPr>
              <a:t>Table of Yields</a:t>
            </a:r>
            <a:endParaRPr lang="en-US" sz="3200" dirty="0"/>
          </a:p>
        </p:txBody>
      </p:sp>
      <p:graphicFrame>
        <p:nvGraphicFramePr>
          <p:cNvPr id="4" name="Object 3"/>
          <p:cNvGraphicFramePr>
            <a:graphicFrameLocks noChangeAspect="1"/>
          </p:cNvGraphicFramePr>
          <p:nvPr>
            <p:extLst>
              <p:ext uri="{D42A27DB-BD31-4B8C-83A1-F6EECF244321}">
                <p14:modId xmlns:p14="http://schemas.microsoft.com/office/powerpoint/2010/main" val="680407456"/>
              </p:ext>
            </p:extLst>
          </p:nvPr>
        </p:nvGraphicFramePr>
        <p:xfrm>
          <a:off x="25322213" y="9136063"/>
          <a:ext cx="11009312" cy="11607800"/>
        </p:xfrm>
        <a:graphic>
          <a:graphicData uri="http://schemas.openxmlformats.org/presentationml/2006/ole">
            <mc:AlternateContent xmlns:mc="http://schemas.openxmlformats.org/markup-compatibility/2006">
              <mc:Choice xmlns:v="urn:schemas-microsoft-com:vml" Requires="v">
                <p:oleObj spid="_x0000_s6259" name="CS ChemDraw Drawing" r:id="rId13" imgW="4550120" imgH="4797331" progId="ChemDraw.Document.6.0">
                  <p:embed/>
                </p:oleObj>
              </mc:Choice>
              <mc:Fallback>
                <p:oleObj name="CS ChemDraw Drawing" r:id="rId13" imgW="4550120" imgH="4797331" progId="ChemDraw.Document.6.0">
                  <p:embed/>
                  <p:pic>
                    <p:nvPicPr>
                      <p:cNvPr id="0" name=""/>
                      <p:cNvPicPr/>
                      <p:nvPr/>
                    </p:nvPicPr>
                    <p:blipFill>
                      <a:blip r:embed="rId14"/>
                      <a:stretch>
                        <a:fillRect/>
                      </a:stretch>
                    </p:blipFill>
                    <p:spPr>
                      <a:xfrm>
                        <a:off x="25322213" y="9136063"/>
                        <a:ext cx="11009312" cy="11607800"/>
                      </a:xfrm>
                      <a:prstGeom prst="rect">
                        <a:avLst/>
                      </a:prstGeom>
                    </p:spPr>
                  </p:pic>
                </p:oleObj>
              </mc:Fallback>
            </mc:AlternateContent>
          </a:graphicData>
        </a:graphic>
      </p:graphicFrame>
    </p:spTree>
    <p:extLst>
      <p:ext uri="{BB962C8B-B14F-4D97-AF65-F5344CB8AC3E}">
        <p14:creationId xmlns:p14="http://schemas.microsoft.com/office/powerpoint/2010/main" val="2173354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Cyathane Inspired Scaffold Synthesis in Flow</a:t>
            </a:r>
            <a:endParaRPr lang="en-US" dirty="0"/>
          </a:p>
        </p:txBody>
      </p:sp>
      <p:sp>
        <p:nvSpPr>
          <p:cNvPr id="3" name="Text Placeholder 2"/>
          <p:cNvSpPr>
            <a:spLocks noGrp="1"/>
          </p:cNvSpPr>
          <p:nvPr>
            <p:ph type="body" sz="quarter" idx="11"/>
          </p:nvPr>
        </p:nvSpPr>
        <p:spPr/>
        <p:txBody>
          <a:bodyPr/>
          <a:lstStyle/>
          <a:p>
            <a:r>
              <a:rPr lang="en-US" dirty="0" smtClean="0"/>
              <a:t>Ben Reinhardt</a:t>
            </a:r>
            <a:r>
              <a:rPr lang="en-US" baseline="30000" dirty="0" smtClean="0"/>
              <a:t>1</a:t>
            </a:r>
            <a:r>
              <a:rPr lang="en-US" dirty="0" smtClean="0"/>
              <a:t>, Alexis Courtney Young</a:t>
            </a:r>
            <a:r>
              <a:rPr lang="en-US" baseline="30000" dirty="0" smtClean="0"/>
              <a:t>2</a:t>
            </a:r>
            <a:r>
              <a:rPr lang="en-US" dirty="0" smtClean="0"/>
              <a:t>, Aaron B. Beeler</a:t>
            </a:r>
            <a:r>
              <a:rPr lang="en-US" baseline="30000" dirty="0" smtClean="0"/>
              <a:t>2</a:t>
            </a:r>
            <a:endParaRPr lang="en-US" baseline="30000" dirty="0"/>
          </a:p>
        </p:txBody>
      </p:sp>
      <p:sp>
        <p:nvSpPr>
          <p:cNvPr id="4" name="Text Placeholder 3"/>
          <p:cNvSpPr>
            <a:spLocks noGrp="1"/>
          </p:cNvSpPr>
          <p:nvPr>
            <p:ph type="body" sz="quarter" idx="12"/>
          </p:nvPr>
        </p:nvSpPr>
        <p:spPr/>
        <p:txBody>
          <a:bodyPr/>
          <a:lstStyle/>
          <a:p>
            <a:r>
              <a:rPr lang="en-US" baseline="30000" dirty="0" smtClean="0"/>
              <a:t>1</a:t>
            </a:r>
            <a:r>
              <a:rPr lang="en-US" dirty="0" smtClean="0"/>
              <a:t>St</a:t>
            </a:r>
            <a:r>
              <a:rPr lang="en-US" dirty="0"/>
              <a:t>. John Fisher College </a:t>
            </a:r>
            <a:r>
              <a:rPr lang="en-US" baseline="30000" dirty="0" smtClean="0"/>
              <a:t>2 </a:t>
            </a:r>
            <a:r>
              <a:rPr lang="en-US" dirty="0" smtClean="0"/>
              <a:t>Department of Chemistry Boston University</a:t>
            </a:r>
            <a:endParaRPr lang="en-US" dirty="0"/>
          </a:p>
        </p:txBody>
      </p:sp>
      <p:sp>
        <p:nvSpPr>
          <p:cNvPr id="5" name="Text Placeholder 4"/>
          <p:cNvSpPr>
            <a:spLocks noGrp="1"/>
          </p:cNvSpPr>
          <p:nvPr>
            <p:ph type="body" sz="quarter" idx="13"/>
          </p:nvPr>
        </p:nvSpPr>
        <p:spPr>
          <a:xfrm>
            <a:off x="0" y="5059841"/>
            <a:ext cx="37490399" cy="893138"/>
          </a:xfrm>
        </p:spPr>
        <p:txBody>
          <a:bodyPr/>
          <a:lstStyle/>
          <a:p>
            <a:r>
              <a:rPr lang="en-US" dirty="0" smtClean="0"/>
              <a:t>Buchner Reaction in Flow</a:t>
            </a:r>
            <a:endParaRPr lang="en-US" dirty="0"/>
          </a:p>
        </p:txBody>
      </p:sp>
      <p:pic>
        <p:nvPicPr>
          <p:cNvPr id="14" name="Picture 271" descr="BU Master Logo - Black, Lar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571200" y="113112"/>
            <a:ext cx="4095243" cy="183708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sjfc.edu/dotAsset/863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728941" y="113111"/>
            <a:ext cx="1837088" cy="183708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p:cNvPicPr>
            <a:picLocks noChangeAspect="1"/>
          </p:cNvPicPr>
          <p:nvPr/>
        </p:nvPicPr>
        <p:blipFill>
          <a:blip r:embed="rId8"/>
          <a:stretch>
            <a:fillRect/>
          </a:stretch>
        </p:blipFill>
        <p:spPr>
          <a:xfrm>
            <a:off x="637421" y="6557182"/>
            <a:ext cx="16003235" cy="4208365"/>
          </a:xfrm>
          <a:prstGeom prst="rect">
            <a:avLst/>
          </a:prstGeom>
        </p:spPr>
      </p:pic>
      <p:sp>
        <p:nvSpPr>
          <p:cNvPr id="28" name="TextBox 27"/>
          <p:cNvSpPr txBox="1"/>
          <p:nvPr/>
        </p:nvSpPr>
        <p:spPr>
          <a:xfrm>
            <a:off x="12874212" y="6069547"/>
            <a:ext cx="3277031" cy="1938992"/>
          </a:xfrm>
          <a:prstGeom prst="rect">
            <a:avLst/>
          </a:prstGeom>
          <a:noFill/>
        </p:spPr>
        <p:txBody>
          <a:bodyPr wrap="square" rtlCol="0">
            <a:spAutoFit/>
          </a:bodyPr>
          <a:lstStyle/>
          <a:p>
            <a:r>
              <a:rPr lang="en-US" sz="4000" b="1" dirty="0" smtClean="0">
                <a:solidFill>
                  <a:schemeClr val="bg1"/>
                </a:solidFill>
              </a:rPr>
              <a:t>Model Reaction in Flow</a:t>
            </a:r>
            <a:endParaRPr lang="en-US" sz="4000" b="1" dirty="0">
              <a:solidFill>
                <a:schemeClr val="bg1"/>
              </a:solidFill>
            </a:endParaRPr>
          </a:p>
        </p:txBody>
      </p:sp>
      <p:sp>
        <p:nvSpPr>
          <p:cNvPr id="29" name="TextBox 28"/>
          <p:cNvSpPr txBox="1"/>
          <p:nvPr/>
        </p:nvSpPr>
        <p:spPr>
          <a:xfrm>
            <a:off x="15728240" y="14505478"/>
            <a:ext cx="2047861" cy="707886"/>
          </a:xfrm>
          <a:prstGeom prst="rect">
            <a:avLst/>
          </a:prstGeom>
          <a:noFill/>
        </p:spPr>
        <p:txBody>
          <a:bodyPr wrap="square" rtlCol="0">
            <a:spAutoFit/>
          </a:bodyPr>
          <a:lstStyle/>
          <a:p>
            <a:r>
              <a:rPr lang="en-US" sz="4000" b="1" dirty="0" smtClean="0">
                <a:solidFill>
                  <a:schemeClr val="bg1"/>
                </a:solidFill>
                <a:hlinkClick r:id="rId9" action="ppaction://hlinksldjump"/>
              </a:rPr>
              <a:t>Images</a:t>
            </a:r>
            <a:endParaRPr lang="en-US" sz="4000" b="1" dirty="0">
              <a:solidFill>
                <a:schemeClr val="bg1"/>
              </a:solidFill>
            </a:endParaRPr>
          </a:p>
        </p:txBody>
      </p:sp>
      <p:sp>
        <p:nvSpPr>
          <p:cNvPr id="1024" name="Rounded Rectangle 1023"/>
          <p:cNvSpPr/>
          <p:nvPr/>
        </p:nvSpPr>
        <p:spPr>
          <a:xfrm>
            <a:off x="577001" y="6620841"/>
            <a:ext cx="4196443" cy="229440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000" dirty="0">
              <a:solidFill>
                <a:schemeClr val="tx1"/>
              </a:solidFill>
            </a:endParaRPr>
          </a:p>
        </p:txBody>
      </p:sp>
      <p:sp>
        <p:nvSpPr>
          <p:cNvPr id="27" name="Isosceles Triangle 26"/>
          <p:cNvSpPr/>
          <p:nvPr/>
        </p:nvSpPr>
        <p:spPr>
          <a:xfrm>
            <a:off x="10782920" y="8684875"/>
            <a:ext cx="516172" cy="390166"/>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tx1"/>
                </a:solidFill>
              </a:ln>
            </a:endParaRPr>
          </a:p>
        </p:txBody>
      </p:sp>
      <p:sp>
        <p:nvSpPr>
          <p:cNvPr id="32" name="Isosceles Triangle 31"/>
          <p:cNvSpPr/>
          <p:nvPr/>
        </p:nvSpPr>
        <p:spPr>
          <a:xfrm rot="1769318" flipV="1">
            <a:off x="7280036" y="8919265"/>
            <a:ext cx="538278" cy="481161"/>
          </a:xfrm>
          <a:prstGeom prst="triangle">
            <a:avLst>
              <a:gd name="adj" fmla="val 51936"/>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tx1"/>
                </a:solidFill>
              </a:ln>
            </a:endParaRPr>
          </a:p>
        </p:txBody>
      </p:sp>
      <p:pic>
        <p:nvPicPr>
          <p:cNvPr id="25" name="Picture 24"/>
          <p:cNvPicPr>
            <a:picLocks noChangeAspect="1"/>
          </p:cNvPicPr>
          <p:nvPr/>
        </p:nvPicPr>
        <p:blipFill>
          <a:blip r:embed="rId10"/>
          <a:stretch>
            <a:fillRect/>
          </a:stretch>
        </p:blipFill>
        <p:spPr>
          <a:xfrm>
            <a:off x="485926" y="10895316"/>
            <a:ext cx="15979118" cy="4304338"/>
          </a:xfrm>
          <a:prstGeom prst="rect">
            <a:avLst/>
          </a:prstGeom>
        </p:spPr>
      </p:pic>
      <p:sp>
        <p:nvSpPr>
          <p:cNvPr id="7" name="Rounded Rectangle 6"/>
          <p:cNvSpPr/>
          <p:nvPr/>
        </p:nvSpPr>
        <p:spPr>
          <a:xfrm>
            <a:off x="485926" y="11126764"/>
            <a:ext cx="3744124" cy="208271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800" dirty="0" smtClean="0">
                <a:solidFill>
                  <a:schemeClr val="tx1"/>
                </a:solidFill>
              </a:rPr>
              <a:t>Ketone</a:t>
            </a:r>
            <a:endParaRPr lang="en-US" dirty="0">
              <a:solidFill>
                <a:schemeClr val="tx1"/>
              </a:solidFill>
            </a:endParaRPr>
          </a:p>
        </p:txBody>
      </p:sp>
      <p:pic>
        <p:nvPicPr>
          <p:cNvPr id="10" name="Audio 9">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1"/>
          <a:stretch>
            <a:fillRect/>
          </a:stretch>
        </p:blipFill>
        <p:spPr>
          <a:xfrm>
            <a:off x="36728400" y="20269200"/>
            <a:ext cx="609600" cy="609600"/>
          </a:xfrm>
          <a:prstGeom prst="rect">
            <a:avLst/>
          </a:prstGeom>
        </p:spPr>
      </p:pic>
      <p:sp>
        <p:nvSpPr>
          <p:cNvPr id="37" name="Text Placeholder 12"/>
          <p:cNvSpPr>
            <a:spLocks noGrp="1"/>
          </p:cNvSpPr>
          <p:nvPr>
            <p:ph type="body" sz="quarter" idx="23"/>
          </p:nvPr>
        </p:nvSpPr>
        <p:spPr>
          <a:xfrm>
            <a:off x="18370763" y="15225544"/>
            <a:ext cx="18513617" cy="955999"/>
          </a:xfrm>
        </p:spPr>
        <p:txBody>
          <a:bodyPr/>
          <a:lstStyle/>
          <a:p>
            <a:r>
              <a:rPr lang="en-US" dirty="0" smtClean="0"/>
              <a:t>Future Work</a:t>
            </a:r>
            <a:endParaRPr lang="en-US" dirty="0"/>
          </a:p>
        </p:txBody>
      </p:sp>
      <p:sp>
        <p:nvSpPr>
          <p:cNvPr id="38" name="TextBox 37"/>
          <p:cNvSpPr txBox="1"/>
          <p:nvPr/>
        </p:nvSpPr>
        <p:spPr>
          <a:xfrm>
            <a:off x="18370762" y="16347037"/>
            <a:ext cx="18357637" cy="1815882"/>
          </a:xfrm>
          <a:prstGeom prst="rect">
            <a:avLst/>
          </a:prstGeom>
          <a:noFill/>
        </p:spPr>
        <p:txBody>
          <a:bodyPr wrap="square" rtlCol="0">
            <a:spAutoFit/>
          </a:bodyPr>
          <a:lstStyle/>
          <a:p>
            <a:pPr marL="457200" indent="-457200">
              <a:buFont typeface="Arial" panose="020B0604020202020204" pitchFamily="34" charset="0"/>
              <a:buChar char="•"/>
            </a:pPr>
            <a:r>
              <a:rPr lang="en-US" sz="2800" dirty="0" smtClean="0"/>
              <a:t>All analogs will undergo Buchner reaction, and effects of phenyl substitution on yields will be examined</a:t>
            </a:r>
          </a:p>
          <a:p>
            <a:pPr marL="457200" indent="-457200">
              <a:buFont typeface="Arial" panose="020B0604020202020204" pitchFamily="34" charset="0"/>
              <a:buChar char="•"/>
            </a:pPr>
            <a:r>
              <a:rPr lang="en-US" sz="2800" dirty="0" smtClean="0"/>
              <a:t>In flow synthesis without the use of TBS protecting group will continue to be developed and tested for viability.</a:t>
            </a:r>
            <a:endParaRPr lang="en-US" sz="2800" dirty="0"/>
          </a:p>
          <a:p>
            <a:pPr marL="457200" indent="-457200">
              <a:buFont typeface="Arial" panose="020B0604020202020204" pitchFamily="34" charset="0"/>
              <a:buChar char="•"/>
            </a:pPr>
            <a:r>
              <a:rPr lang="en-US" sz="2800" dirty="0" smtClean="0"/>
              <a:t>7,6 bicycle analogs  will be tested on </a:t>
            </a:r>
            <a:r>
              <a:rPr lang="en-US" sz="2800" dirty="0" err="1" smtClean="0"/>
              <a:t>pheochromacytoma</a:t>
            </a:r>
            <a:r>
              <a:rPr lang="en-US" sz="2800" dirty="0" smtClean="0"/>
              <a:t> tissue (PC12) for NGF stimulation and subsequent neurite differentiation. </a:t>
            </a:r>
            <a:endParaRPr lang="en-US" sz="2800" dirty="0"/>
          </a:p>
        </p:txBody>
      </p:sp>
      <p:pic>
        <p:nvPicPr>
          <p:cNvPr id="39" name="Picture 38"/>
          <p:cNvPicPr>
            <a:picLocks noChangeAspect="1"/>
          </p:cNvPicPr>
          <p:nvPr/>
        </p:nvPicPr>
        <p:blipFill rotWithShape="1">
          <a:blip r:embed="rId12"/>
          <a:srcRect l="20958" t="20073" r="16951" b="21097"/>
          <a:stretch/>
        </p:blipFill>
        <p:spPr>
          <a:xfrm>
            <a:off x="21909003" y="17831490"/>
            <a:ext cx="4281505" cy="3047310"/>
          </a:xfrm>
          <a:prstGeom prst="rect">
            <a:avLst/>
          </a:prstGeom>
        </p:spPr>
      </p:pic>
      <p:sp>
        <p:nvSpPr>
          <p:cNvPr id="40" name="TextBox 39"/>
          <p:cNvSpPr txBox="1"/>
          <p:nvPr/>
        </p:nvSpPr>
        <p:spPr>
          <a:xfrm>
            <a:off x="26222941" y="18503182"/>
            <a:ext cx="7552452" cy="1200329"/>
          </a:xfrm>
          <a:prstGeom prst="rect">
            <a:avLst/>
          </a:prstGeom>
          <a:noFill/>
        </p:spPr>
        <p:txBody>
          <a:bodyPr wrap="none" rtlCol="0">
            <a:spAutoFit/>
          </a:bodyPr>
          <a:lstStyle/>
          <a:p>
            <a:r>
              <a:rPr lang="en-US" sz="3600" dirty="0" smtClean="0"/>
              <a:t>Neurite observed upon treatment with </a:t>
            </a:r>
          </a:p>
          <a:p>
            <a:r>
              <a:rPr lang="en-US" sz="3600" dirty="0" smtClean="0"/>
              <a:t>7,6 bicycle. </a:t>
            </a:r>
            <a:r>
              <a:rPr lang="en-US" sz="3600" dirty="0" smtClean="0">
                <a:hlinkClick r:id="rId13" action="ppaction://hlinksldjump"/>
              </a:rPr>
              <a:t>Biological Testing</a:t>
            </a:r>
            <a:endParaRPr lang="en-US" sz="3600" dirty="0"/>
          </a:p>
        </p:txBody>
      </p:sp>
      <p:sp>
        <p:nvSpPr>
          <p:cNvPr id="13" name="TextBox 12"/>
          <p:cNvSpPr txBox="1"/>
          <p:nvPr/>
        </p:nvSpPr>
        <p:spPr>
          <a:xfrm>
            <a:off x="12777949" y="10795686"/>
            <a:ext cx="2988703" cy="3016210"/>
          </a:xfrm>
          <a:prstGeom prst="rect">
            <a:avLst/>
          </a:prstGeom>
          <a:noFill/>
        </p:spPr>
        <p:txBody>
          <a:bodyPr wrap="none" rtlCol="0">
            <a:spAutoFit/>
          </a:bodyPr>
          <a:lstStyle/>
          <a:p>
            <a:r>
              <a:rPr lang="en-US" sz="4000" b="1" dirty="0">
                <a:solidFill>
                  <a:schemeClr val="bg1"/>
                </a:solidFill>
              </a:rPr>
              <a:t>Unprotected </a:t>
            </a:r>
            <a:endParaRPr lang="en-US" sz="4000" b="1" dirty="0" smtClean="0">
              <a:solidFill>
                <a:schemeClr val="bg1"/>
              </a:solidFill>
            </a:endParaRPr>
          </a:p>
          <a:p>
            <a:r>
              <a:rPr lang="en-US" sz="4000" b="1" dirty="0" err="1" smtClean="0">
                <a:solidFill>
                  <a:schemeClr val="bg1"/>
                </a:solidFill>
              </a:rPr>
              <a:t>Hydrazone</a:t>
            </a:r>
            <a:endParaRPr lang="en-US" sz="4000" b="1" dirty="0" smtClean="0">
              <a:solidFill>
                <a:schemeClr val="bg1"/>
              </a:solidFill>
            </a:endParaRPr>
          </a:p>
          <a:p>
            <a:r>
              <a:rPr lang="en-US" sz="4400" b="1" dirty="0" smtClean="0">
                <a:solidFill>
                  <a:schemeClr val="bg1"/>
                </a:solidFill>
              </a:rPr>
              <a:t>Reaction</a:t>
            </a:r>
            <a:endParaRPr lang="en-US" sz="4000" b="1" dirty="0">
              <a:solidFill>
                <a:schemeClr val="bg1"/>
              </a:solidFill>
            </a:endParaRPr>
          </a:p>
          <a:p>
            <a:endParaRPr lang="en-US" dirty="0"/>
          </a:p>
        </p:txBody>
      </p:sp>
      <p:sp>
        <p:nvSpPr>
          <p:cNvPr id="41" name="Text Placeholder 12"/>
          <p:cNvSpPr>
            <a:spLocks noGrp="1"/>
          </p:cNvSpPr>
          <p:nvPr>
            <p:ph type="body" sz="quarter" idx="23"/>
          </p:nvPr>
        </p:nvSpPr>
        <p:spPr>
          <a:xfrm>
            <a:off x="540578" y="15199654"/>
            <a:ext cx="16830561" cy="955999"/>
          </a:xfrm>
        </p:spPr>
        <p:txBody>
          <a:bodyPr/>
          <a:lstStyle/>
          <a:p>
            <a:r>
              <a:rPr lang="en-US" dirty="0" smtClean="0"/>
              <a:t>Conclusions</a:t>
            </a:r>
            <a:endParaRPr lang="en-US" dirty="0"/>
          </a:p>
        </p:txBody>
      </p:sp>
      <p:graphicFrame>
        <p:nvGraphicFramePr>
          <p:cNvPr id="20" name="Object 19"/>
          <p:cNvGraphicFramePr>
            <a:graphicFrameLocks noChangeAspect="1"/>
          </p:cNvGraphicFramePr>
          <p:nvPr>
            <p:extLst>
              <p:ext uri="{D42A27DB-BD31-4B8C-83A1-F6EECF244321}">
                <p14:modId xmlns:p14="http://schemas.microsoft.com/office/powerpoint/2010/main" val="152723984"/>
              </p:ext>
            </p:extLst>
          </p:nvPr>
        </p:nvGraphicFramePr>
        <p:xfrm>
          <a:off x="848697" y="6638598"/>
          <a:ext cx="3653049" cy="2323075"/>
        </p:xfrm>
        <a:graphic>
          <a:graphicData uri="http://schemas.openxmlformats.org/presentationml/2006/ole">
            <mc:AlternateContent xmlns:mc="http://schemas.openxmlformats.org/markup-compatibility/2006">
              <mc:Choice xmlns:v="urn:schemas-microsoft-com:vml" Requires="v">
                <p:oleObj spid="_x0000_s7245" name="CS ChemDraw Drawing" r:id="rId14" imgW="1514437" imgH="943016" progId="ChemDraw.Document.6.0">
                  <p:embed/>
                </p:oleObj>
              </mc:Choice>
              <mc:Fallback>
                <p:oleObj name="CS ChemDraw Drawing" r:id="rId14" imgW="1514437" imgH="943016" progId="ChemDraw.Document.6.0">
                  <p:embed/>
                  <p:pic>
                    <p:nvPicPr>
                      <p:cNvPr id="0" name=""/>
                      <p:cNvPicPr/>
                      <p:nvPr/>
                    </p:nvPicPr>
                    <p:blipFill>
                      <a:blip r:embed="rId15"/>
                      <a:stretch>
                        <a:fillRect/>
                      </a:stretch>
                    </p:blipFill>
                    <p:spPr>
                      <a:xfrm>
                        <a:off x="848697" y="6638598"/>
                        <a:ext cx="3653049" cy="2323075"/>
                      </a:xfrm>
                      <a:prstGeom prst="rect">
                        <a:avLst/>
                      </a:prstGeom>
                    </p:spPr>
                  </p:pic>
                </p:oleObj>
              </mc:Fallback>
            </mc:AlternateContent>
          </a:graphicData>
        </a:graphic>
      </p:graphicFrame>
      <p:sp>
        <p:nvSpPr>
          <p:cNvPr id="6" name="TextBox 5"/>
          <p:cNvSpPr txBox="1"/>
          <p:nvPr/>
        </p:nvSpPr>
        <p:spPr>
          <a:xfrm>
            <a:off x="637421" y="16347037"/>
            <a:ext cx="15665317" cy="2985433"/>
          </a:xfrm>
          <a:prstGeom prst="rect">
            <a:avLst/>
          </a:prstGeom>
          <a:noFill/>
        </p:spPr>
        <p:txBody>
          <a:bodyPr wrap="square" rtlCol="0">
            <a:spAutoFit/>
          </a:bodyPr>
          <a:lstStyle/>
          <a:p>
            <a:pPr marL="457200" indent="-457200">
              <a:buFont typeface="Arial" panose="020B0604020202020204" pitchFamily="34" charset="0"/>
              <a:buChar char="•"/>
            </a:pPr>
            <a:r>
              <a:rPr lang="en-US" sz="3200" dirty="0"/>
              <a:t>4 of the analogs required hydrogenations, 3 of which required a Parr Shaker apparatus.</a:t>
            </a:r>
          </a:p>
          <a:p>
            <a:pPr marL="457200" indent="-457200">
              <a:buFont typeface="Arial" panose="020B0604020202020204" pitchFamily="34" charset="0"/>
              <a:buChar char="•"/>
            </a:pPr>
            <a:r>
              <a:rPr lang="en-US" sz="3200" dirty="0"/>
              <a:t>Only Preliminary results from Buchner reaction with Analogs, </a:t>
            </a:r>
            <a:r>
              <a:rPr lang="en-US" sz="3200" dirty="0" smtClean="0"/>
              <a:t>but the Para analog was most </a:t>
            </a:r>
            <a:r>
              <a:rPr lang="en-US" sz="3200" dirty="0"/>
              <a:t>promising </a:t>
            </a:r>
            <a:r>
              <a:rPr lang="en-US" sz="3200" dirty="0" smtClean="0"/>
              <a:t>for </a:t>
            </a:r>
            <a:r>
              <a:rPr lang="en-US" sz="3200" dirty="0"/>
              <a:t>Bicyclic formation </a:t>
            </a:r>
          </a:p>
          <a:p>
            <a:pPr marL="457200" indent="-457200">
              <a:buFont typeface="Arial" panose="020B0604020202020204" pitchFamily="34" charset="0"/>
              <a:buChar char="•"/>
            </a:pPr>
            <a:r>
              <a:rPr lang="en-US" sz="3200" dirty="0" smtClean="0"/>
              <a:t>The </a:t>
            </a:r>
            <a:r>
              <a:rPr lang="en-US" sz="3200" dirty="0"/>
              <a:t>unprotected </a:t>
            </a:r>
            <a:r>
              <a:rPr lang="en-US" sz="3200" dirty="0" err="1"/>
              <a:t>hydrazone</a:t>
            </a:r>
            <a:r>
              <a:rPr lang="en-US" sz="3200" dirty="0"/>
              <a:t> was formed in flow, but the complete Buchner reaction has yet to be </a:t>
            </a:r>
            <a:r>
              <a:rPr lang="en-US" sz="3200" dirty="0" smtClean="0"/>
              <a:t>completed without the use of a protecting group. </a:t>
            </a:r>
            <a:endParaRPr lang="en-US" sz="3200" dirty="0"/>
          </a:p>
          <a:p>
            <a:endParaRPr lang="en-US" sz="2800" dirty="0"/>
          </a:p>
        </p:txBody>
      </p:sp>
      <p:graphicFrame>
        <p:nvGraphicFramePr>
          <p:cNvPr id="8" name="Object 7"/>
          <p:cNvGraphicFramePr>
            <a:graphicFrameLocks noChangeAspect="1"/>
          </p:cNvGraphicFramePr>
          <p:nvPr>
            <p:extLst>
              <p:ext uri="{D42A27DB-BD31-4B8C-83A1-F6EECF244321}">
                <p14:modId xmlns:p14="http://schemas.microsoft.com/office/powerpoint/2010/main" val="1705899343"/>
              </p:ext>
            </p:extLst>
          </p:nvPr>
        </p:nvGraphicFramePr>
        <p:xfrm>
          <a:off x="18060101" y="6082616"/>
          <a:ext cx="18176875" cy="8724900"/>
        </p:xfrm>
        <a:graphic>
          <a:graphicData uri="http://schemas.openxmlformats.org/presentationml/2006/ole">
            <mc:AlternateContent xmlns:mc="http://schemas.openxmlformats.org/markup-compatibility/2006">
              <mc:Choice xmlns:v="urn:schemas-microsoft-com:vml" Requires="v">
                <p:oleObj spid="_x0000_s7246" name="CS ChemDraw Drawing" r:id="rId16" imgW="9050692" imgH="4342879" progId="ChemDraw.Document.6.0">
                  <p:embed/>
                </p:oleObj>
              </mc:Choice>
              <mc:Fallback>
                <p:oleObj name="CS ChemDraw Drawing" r:id="rId16" imgW="9050692" imgH="4342879" progId="ChemDraw.Document.6.0">
                  <p:embed/>
                  <p:pic>
                    <p:nvPicPr>
                      <p:cNvPr id="0" name=""/>
                      <p:cNvPicPr/>
                      <p:nvPr/>
                    </p:nvPicPr>
                    <p:blipFill>
                      <a:blip r:embed="rId17"/>
                      <a:stretch>
                        <a:fillRect/>
                      </a:stretch>
                    </p:blipFill>
                    <p:spPr>
                      <a:xfrm>
                        <a:off x="18060101" y="6082616"/>
                        <a:ext cx="18176875" cy="8724900"/>
                      </a:xfrm>
                      <a:prstGeom prst="rect">
                        <a:avLst/>
                      </a:prstGeom>
                    </p:spPr>
                  </p:pic>
                </p:oleObj>
              </mc:Fallback>
            </mc:AlternateContent>
          </a:graphicData>
        </a:graphic>
      </p:graphicFrame>
      <p:sp>
        <p:nvSpPr>
          <p:cNvPr id="12" name="Left Brace 11"/>
          <p:cNvSpPr/>
          <p:nvPr/>
        </p:nvSpPr>
        <p:spPr>
          <a:xfrm>
            <a:off x="16686857" y="6148407"/>
            <a:ext cx="1349469" cy="585651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Left Brace 14"/>
          <p:cNvSpPr/>
          <p:nvPr/>
        </p:nvSpPr>
        <p:spPr>
          <a:xfrm>
            <a:off x="16633563" y="12157384"/>
            <a:ext cx="1291685" cy="261314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940579797"/>
      </p:ext>
    </p:extLst>
  </p:cSld>
  <p:clrMapOvr>
    <a:masterClrMapping/>
  </p:clrMapOvr>
  <mc:AlternateContent xmlns:mc="http://schemas.openxmlformats.org/markup-compatibility/2006" xmlns:p14="http://schemas.microsoft.com/office/powerpoint/2010/main">
    <mc:Choice Requires="p14">
      <p:transition spd="med" p14:dur="700" advTm="30882">
        <p:fade/>
      </p:transition>
    </mc:Choice>
    <mc:Fallback xmlns="">
      <p:transition spd="med" advTm="30882">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ext Placeholder 10"/>
          <p:cNvSpPr>
            <a:spLocks noGrp="1"/>
          </p:cNvSpPr>
          <p:nvPr>
            <p:ph type="body" sz="quarter" idx="21"/>
          </p:nvPr>
        </p:nvSpPr>
        <p:spPr>
          <a:xfrm>
            <a:off x="0" y="14890185"/>
            <a:ext cx="37490400" cy="859098"/>
          </a:xfrm>
        </p:spPr>
        <p:txBody>
          <a:bodyPr/>
          <a:lstStyle/>
          <a:p>
            <a:r>
              <a:rPr lang="en-US" dirty="0" smtClean="0"/>
              <a:t>References</a:t>
            </a:r>
            <a:endParaRPr lang="en-US" dirty="0"/>
          </a:p>
        </p:txBody>
      </p:sp>
      <p:sp>
        <p:nvSpPr>
          <p:cNvPr id="12" name="Content Placeholder 11"/>
          <p:cNvSpPr>
            <a:spLocks noGrp="1"/>
          </p:cNvSpPr>
          <p:nvPr>
            <p:ph sz="quarter" idx="22"/>
          </p:nvPr>
        </p:nvSpPr>
        <p:spPr>
          <a:xfrm>
            <a:off x="0" y="15905639"/>
            <a:ext cx="37490400" cy="5125561"/>
          </a:xfrm>
        </p:spPr>
        <p:txBody>
          <a:bodyPr/>
          <a:lstStyle/>
          <a:p>
            <a:pPr marL="457200" indent="-457200">
              <a:buFont typeface="Arial" panose="020B0604020202020204" pitchFamily="34" charset="0"/>
              <a:buChar char="•"/>
            </a:pPr>
            <a:r>
              <a:rPr lang="en-US" sz="4000" i="1" dirty="0"/>
              <a:t>Life Sciences</a:t>
            </a:r>
            <a:r>
              <a:rPr lang="en-US" sz="4000" dirty="0"/>
              <a:t>, </a:t>
            </a:r>
            <a:r>
              <a:rPr lang="en-US" sz="4000" b="1" dirty="0"/>
              <a:t>2007, </a:t>
            </a:r>
            <a:r>
              <a:rPr lang="en-US" sz="4000" dirty="0"/>
              <a:t>80, 1669-1677 </a:t>
            </a:r>
            <a:r>
              <a:rPr lang="en-US" sz="4000" dirty="0" err="1"/>
              <a:t>Enguist</a:t>
            </a:r>
            <a:r>
              <a:rPr lang="en-US" sz="4000" dirty="0"/>
              <a:t>, J. Stoltz, B. </a:t>
            </a:r>
            <a:r>
              <a:rPr lang="en-US" sz="4000" i="1" dirty="0"/>
              <a:t>Nat. Prod. Rep</a:t>
            </a:r>
            <a:r>
              <a:rPr lang="en-US" sz="4000" dirty="0"/>
              <a:t>., </a:t>
            </a:r>
            <a:r>
              <a:rPr lang="en-US" sz="4000" b="1" dirty="0"/>
              <a:t>2009, </a:t>
            </a:r>
            <a:r>
              <a:rPr lang="en-US" sz="4000" i="1" dirty="0"/>
              <a:t>26</a:t>
            </a:r>
            <a:r>
              <a:rPr lang="en-US" sz="4000" dirty="0"/>
              <a:t>, 661-680; Aloe, L.; Rocco, M.; </a:t>
            </a:r>
            <a:r>
              <a:rPr lang="en-US" sz="4000" dirty="0" err="1"/>
              <a:t>Biannchi</a:t>
            </a:r>
            <a:r>
              <a:rPr lang="en-US" sz="4000" dirty="0"/>
              <a:t>, P.; </a:t>
            </a:r>
            <a:r>
              <a:rPr lang="en-US" sz="4000" dirty="0" err="1"/>
              <a:t>Manni</a:t>
            </a:r>
            <a:r>
              <a:rPr lang="en-US" sz="4000" dirty="0"/>
              <a:t>, L. </a:t>
            </a:r>
            <a:r>
              <a:rPr lang="en-US" sz="4000" i="1" dirty="0"/>
              <a:t>J. Trans. Med</a:t>
            </a:r>
            <a:r>
              <a:rPr lang="en-US" sz="4000" dirty="0"/>
              <a:t>., </a:t>
            </a:r>
            <a:r>
              <a:rPr lang="en-US" sz="4000" b="1" dirty="0"/>
              <a:t>2012</a:t>
            </a:r>
            <a:r>
              <a:rPr lang="en-US" sz="4000" dirty="0"/>
              <a:t>, </a:t>
            </a:r>
            <a:r>
              <a:rPr lang="en-US" sz="4000" i="1" dirty="0"/>
              <a:t>10</a:t>
            </a:r>
            <a:r>
              <a:rPr lang="en-US" sz="4000" dirty="0"/>
              <a:t>, 239;</a:t>
            </a:r>
          </a:p>
          <a:p>
            <a:pPr marL="457200" indent="-457200">
              <a:buFont typeface="Arial" panose="020B0604020202020204" pitchFamily="34" charset="0"/>
              <a:buChar char="•"/>
            </a:pPr>
            <a:r>
              <a:rPr lang="en-US" sz="4000" dirty="0"/>
              <a:t>Whitehead, C.; Wright, D. </a:t>
            </a:r>
            <a:r>
              <a:rPr lang="en-US" sz="4000" i="1" dirty="0"/>
              <a:t>Org. Prep. </a:t>
            </a:r>
            <a:r>
              <a:rPr lang="en-US" sz="4000" i="1" dirty="0" err="1"/>
              <a:t>Proced</a:t>
            </a:r>
            <a:r>
              <a:rPr lang="en-US" sz="4000" i="1" dirty="0"/>
              <a:t>. Int</a:t>
            </a:r>
            <a:r>
              <a:rPr lang="en-US" sz="4000" dirty="0"/>
              <a:t>., </a:t>
            </a:r>
            <a:r>
              <a:rPr lang="en-US" sz="4000" b="1" dirty="0"/>
              <a:t>2000, </a:t>
            </a:r>
            <a:r>
              <a:rPr lang="en-US" sz="4000" i="1" dirty="0"/>
              <a:t>32</a:t>
            </a:r>
            <a:r>
              <a:rPr lang="en-US" sz="4000" dirty="0"/>
              <a:t>, 309-330; Weismann, C. </a:t>
            </a:r>
            <a:r>
              <a:rPr lang="en-US" sz="4000" i="1" dirty="0"/>
              <a:t>Nature</a:t>
            </a:r>
            <a:r>
              <a:rPr lang="en-US" sz="4000" dirty="0"/>
              <a:t>, </a:t>
            </a:r>
            <a:r>
              <a:rPr lang="en-US" sz="4000" b="1" dirty="0"/>
              <a:t>1999, </a:t>
            </a:r>
            <a:r>
              <a:rPr lang="en-US" sz="4000" i="1" dirty="0"/>
              <a:t>401</a:t>
            </a:r>
            <a:r>
              <a:rPr lang="en-US" sz="4000" dirty="0"/>
              <a:t>, 184; </a:t>
            </a:r>
            <a:r>
              <a:rPr lang="en-US" sz="4000" dirty="0" err="1"/>
              <a:t>Wender</a:t>
            </a:r>
            <a:r>
              <a:rPr lang="en-US" sz="4000" dirty="0"/>
              <a:t>, P.; </a:t>
            </a:r>
            <a:r>
              <a:rPr lang="en-US" sz="4000" dirty="0" err="1"/>
              <a:t>Verma</a:t>
            </a:r>
            <a:r>
              <a:rPr lang="en-US" sz="4000" dirty="0"/>
              <a:t>, V.;</a:t>
            </a:r>
          </a:p>
          <a:p>
            <a:pPr marL="457200" indent="-457200">
              <a:buFont typeface="Arial" panose="020B0604020202020204" pitchFamily="34" charset="0"/>
              <a:buChar char="•"/>
            </a:pPr>
            <a:r>
              <a:rPr lang="en-US" sz="4000" dirty="0"/>
              <a:t>Paxton, T.; Pillow, T. </a:t>
            </a:r>
            <a:r>
              <a:rPr lang="en-US" sz="4000" i="1" dirty="0"/>
              <a:t>Acc. Chem. Res.</a:t>
            </a:r>
            <a:r>
              <a:rPr lang="en-US" sz="4000" dirty="0"/>
              <a:t>, </a:t>
            </a:r>
            <a:r>
              <a:rPr lang="en-US" sz="4000" b="1" dirty="0"/>
              <a:t>2008</a:t>
            </a:r>
            <a:r>
              <a:rPr lang="en-US" sz="4000" dirty="0"/>
              <a:t>, </a:t>
            </a:r>
            <a:r>
              <a:rPr lang="en-US" sz="4000" i="1" dirty="0"/>
              <a:t>41</a:t>
            </a:r>
            <a:r>
              <a:rPr lang="en-US" sz="4000" dirty="0"/>
              <a:t>, 40-49; Burch, P.; Chicca, A.; </a:t>
            </a:r>
            <a:r>
              <a:rPr lang="en-US" sz="4000" dirty="0" err="1"/>
              <a:t>Gertsch</a:t>
            </a:r>
            <a:r>
              <a:rPr lang="en-US" sz="4000" dirty="0"/>
              <a:t>, J.; </a:t>
            </a:r>
          </a:p>
          <a:p>
            <a:pPr marL="457200" indent="-457200">
              <a:buFont typeface="Arial" panose="020B0604020202020204" pitchFamily="34" charset="0"/>
              <a:buChar char="•"/>
            </a:pPr>
            <a:r>
              <a:rPr lang="en-US" sz="4000" dirty="0" err="1"/>
              <a:t>Gademann</a:t>
            </a:r>
            <a:r>
              <a:rPr lang="en-US" sz="4000" dirty="0"/>
              <a:t>, K. </a:t>
            </a:r>
            <a:r>
              <a:rPr lang="en-US" sz="4000" i="1" dirty="0"/>
              <a:t>ACS Med. Chem. Lett.,</a:t>
            </a:r>
            <a:r>
              <a:rPr lang="en-US" sz="4000" dirty="0"/>
              <a:t> </a:t>
            </a:r>
            <a:r>
              <a:rPr lang="en-US" sz="4000" b="1" dirty="0"/>
              <a:t>2014</a:t>
            </a:r>
            <a:r>
              <a:rPr lang="en-US" sz="4000" dirty="0"/>
              <a:t>,</a:t>
            </a:r>
            <a:r>
              <a:rPr lang="en-US" sz="4000" i="1" dirty="0"/>
              <a:t> 5</a:t>
            </a:r>
            <a:r>
              <a:rPr lang="en-US" sz="4000" dirty="0"/>
              <a:t>, 172-177; Kennedy, M. </a:t>
            </a:r>
            <a:r>
              <a:rPr lang="en-US" sz="4000" i="1" dirty="0"/>
              <a:t>J. Chem. Soc., Perkin Trans. 1.</a:t>
            </a:r>
            <a:r>
              <a:rPr lang="en-US" sz="4000" dirty="0"/>
              <a:t> </a:t>
            </a:r>
            <a:r>
              <a:rPr lang="en-US" sz="4000" b="1" dirty="0"/>
              <a:t>1990,</a:t>
            </a:r>
            <a:r>
              <a:rPr lang="en-US" sz="4000" dirty="0"/>
              <a:t> 1047; Kennedy, M.;</a:t>
            </a:r>
          </a:p>
          <a:p>
            <a:pPr marL="457200" indent="-457200">
              <a:buFont typeface="Arial" panose="020B0604020202020204" pitchFamily="34" charset="0"/>
              <a:buChar char="•"/>
            </a:pPr>
            <a:r>
              <a:rPr lang="en-US" sz="4000" dirty="0" err="1"/>
              <a:t>McKervey</a:t>
            </a:r>
            <a:r>
              <a:rPr lang="en-US" sz="4000" dirty="0"/>
              <a:t>, A. </a:t>
            </a:r>
            <a:r>
              <a:rPr lang="en-US" sz="4000" i="1" dirty="0"/>
              <a:t>J. Chem. Soc. Perkin. Trans. 1</a:t>
            </a:r>
            <a:r>
              <a:rPr lang="en-US" sz="4000" dirty="0"/>
              <a:t>, </a:t>
            </a:r>
            <a:r>
              <a:rPr lang="en-US" sz="4000" b="1" dirty="0"/>
              <a:t>1991</a:t>
            </a:r>
            <a:r>
              <a:rPr lang="en-US" sz="4000" dirty="0"/>
              <a:t>, 2565; </a:t>
            </a:r>
            <a:r>
              <a:rPr lang="en-US" sz="4000" dirty="0" err="1"/>
              <a:t>Cordi</a:t>
            </a:r>
            <a:r>
              <a:rPr lang="en-US" sz="4000" dirty="0"/>
              <a:t>, A.; Lacoste, J.; </a:t>
            </a:r>
            <a:r>
              <a:rPr lang="en-US" sz="4000" dirty="0" err="1"/>
              <a:t>Hennig</a:t>
            </a:r>
            <a:r>
              <a:rPr lang="en-US" sz="4000" dirty="0"/>
              <a:t>, P. </a:t>
            </a:r>
            <a:r>
              <a:rPr lang="en-US" sz="4000" i="1" dirty="0"/>
              <a:t>J. Chem. Soc., Perkin Trans. 1.</a:t>
            </a:r>
            <a:r>
              <a:rPr lang="en-US" sz="4000" dirty="0"/>
              <a:t> </a:t>
            </a:r>
            <a:r>
              <a:rPr lang="en-US" sz="4000" b="1" dirty="0"/>
              <a:t>1993,</a:t>
            </a:r>
            <a:r>
              <a:rPr lang="en-US" sz="4000" dirty="0"/>
              <a:t> 3.</a:t>
            </a:r>
          </a:p>
          <a:p>
            <a:pPr marL="457200" indent="-457200">
              <a:buFont typeface="Arial" panose="020B0604020202020204" pitchFamily="34" charset="0"/>
              <a:buChar char="•"/>
            </a:pPr>
            <a:r>
              <a:rPr lang="en-US" sz="4000" dirty="0" err="1"/>
              <a:t>Obara</a:t>
            </a:r>
            <a:r>
              <a:rPr lang="en-US" sz="4000" dirty="0"/>
              <a:t>, Y.; </a:t>
            </a:r>
            <a:r>
              <a:rPr lang="en-US" sz="4000" dirty="0" err="1"/>
              <a:t>Nakahata</a:t>
            </a:r>
            <a:r>
              <a:rPr lang="en-US" sz="4000" dirty="0"/>
              <a:t>, N.; Kita, T.; Takaya, Y.; </a:t>
            </a:r>
            <a:r>
              <a:rPr lang="en-US" sz="4000" dirty="0" err="1"/>
              <a:t>Ohizumi</a:t>
            </a:r>
            <a:r>
              <a:rPr lang="en-US" sz="4000" dirty="0"/>
              <a:t>, Y. et al. </a:t>
            </a:r>
            <a:r>
              <a:rPr lang="en-US" sz="4000" i="1" dirty="0"/>
              <a:t>Eur. J. </a:t>
            </a:r>
            <a:r>
              <a:rPr lang="en-US" sz="4000" i="1" dirty="0" err="1"/>
              <a:t>Pharmacol</a:t>
            </a:r>
            <a:r>
              <a:rPr lang="en-US" sz="4000" i="1" dirty="0"/>
              <a:t>.</a:t>
            </a:r>
            <a:r>
              <a:rPr lang="en-US" sz="4000" dirty="0"/>
              <a:t>, </a:t>
            </a:r>
            <a:r>
              <a:rPr lang="en-US" sz="4000" b="1" dirty="0"/>
              <a:t>1999</a:t>
            </a:r>
            <a:r>
              <a:rPr lang="en-US" sz="4000" dirty="0"/>
              <a:t>, </a:t>
            </a:r>
            <a:r>
              <a:rPr lang="en-US" sz="4000" i="1" dirty="0"/>
              <a:t>370</a:t>
            </a:r>
            <a:r>
              <a:rPr lang="en-US" sz="4000" dirty="0"/>
              <a:t>, 79-84; </a:t>
            </a:r>
            <a:r>
              <a:rPr lang="en-US" sz="4000" dirty="0" err="1"/>
              <a:t>Obara</a:t>
            </a:r>
            <a:r>
              <a:rPr lang="en-US" sz="4000" dirty="0"/>
              <a:t>, Y. </a:t>
            </a:r>
          </a:p>
          <a:p>
            <a:endParaRPr lang="en-US" dirty="0"/>
          </a:p>
        </p:txBody>
      </p:sp>
      <p:pic>
        <p:nvPicPr>
          <p:cNvPr id="16" name="Picture 271" descr="BU Master Logo - Black, Lar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74" y="693794"/>
            <a:ext cx="9832481" cy="441076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www.sjfc.edu/dotAsset/863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5694" y="5294926"/>
            <a:ext cx="7477839" cy="74778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11287259" y="245101"/>
            <a:ext cx="19318303" cy="14488728"/>
          </a:xfrm>
          <a:prstGeom prst="rect">
            <a:avLst/>
          </a:prstGeom>
        </p:spPr>
      </p:pic>
    </p:spTree>
    <p:extLst>
      <p:ext uri="{BB962C8B-B14F-4D97-AF65-F5344CB8AC3E}">
        <p14:creationId xmlns:p14="http://schemas.microsoft.com/office/powerpoint/2010/main" val="4185619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15" name="Content Placeholder 3"/>
          <p:cNvPicPr>
            <a:picLocks noGrp="1" noChangeAspect="1"/>
          </p:cNvPicPr>
          <p:nvPr>
            <p:ph idx="4294967295"/>
          </p:nvPr>
        </p:nvPicPr>
        <p:blipFill rotWithShape="1">
          <a:blip r:embed="rId2"/>
          <a:stretch/>
        </p:blipFill>
        <p:spPr>
          <a:xfrm>
            <a:off x="4550084" y="448928"/>
            <a:ext cx="24529773" cy="12150885"/>
          </a:xfrm>
          <a:prstGeom prst="rect">
            <a:avLst/>
          </a:prstGeom>
          <a:solidFill>
            <a:srgbClr val="FFFFFF">
              <a:shade val="85000"/>
            </a:srgbClr>
          </a:solidFill>
          <a:ln w="76200" cap="rnd">
            <a:solidFill>
              <a:schemeClr val="tx2"/>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6" name="Content Placeholder 10"/>
          <p:cNvPicPr>
            <a:picLocks noChangeAspect="1"/>
          </p:cNvPicPr>
          <p:nvPr/>
        </p:nvPicPr>
        <p:blipFill rotWithShape="1">
          <a:blip r:embed="rId3" cstate="print">
            <a:extLst>
              <a:ext uri="{28A0092B-C50C-407E-A947-70E740481C1C}">
                <a14:useLocalDpi xmlns:a14="http://schemas.microsoft.com/office/drawing/2010/main" val="0"/>
              </a:ext>
            </a:extLst>
          </a:blip>
          <a:srcRect l="190" t="35063" b="37258"/>
          <a:stretch/>
        </p:blipFill>
        <p:spPr>
          <a:xfrm>
            <a:off x="1470990" y="13887917"/>
            <a:ext cx="22621461" cy="4705032"/>
          </a:xfrm>
          <a:prstGeom prst="rect">
            <a:avLst/>
          </a:prstGeom>
        </p:spPr>
      </p:pic>
      <p:sp>
        <p:nvSpPr>
          <p:cNvPr id="23" name="Right Arrow 22"/>
          <p:cNvSpPr/>
          <p:nvPr/>
        </p:nvSpPr>
        <p:spPr>
          <a:xfrm rot="21294811">
            <a:off x="17681061" y="14802058"/>
            <a:ext cx="11842100" cy="137160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scene3d>
              <a:camera prst="isometricOffAxis2Top"/>
              <a:lightRig rig="threePt" dir="t"/>
            </a:scene3d>
          </a:bodyPr>
          <a:lstStyle/>
          <a:p>
            <a:pPr algn="ctr"/>
            <a:endParaRPr lang="en-US"/>
          </a:p>
        </p:txBody>
      </p:sp>
      <p:pic>
        <p:nvPicPr>
          <p:cNvPr id="5122" name="Picture 2" descr="http://www.sigmaaldrich.com/content/dam/sigma-aldrich/product9/046/334448_btl.jpg/_jcr_content/renditions/334448_btl-large.jpg"/>
          <p:cNvPicPr>
            <a:picLocks noChangeAspect="1" noChangeArrowheads="1"/>
          </p:cNvPicPr>
          <p:nvPr/>
        </p:nvPicPr>
        <p:blipFill rotWithShape="1">
          <a:blip r:embed="rId4">
            <a:extLst>
              <a:ext uri="{28A0092B-C50C-407E-A947-70E740481C1C}">
                <a14:useLocalDpi xmlns:a14="http://schemas.microsoft.com/office/drawing/2010/main" val="0"/>
              </a:ext>
            </a:extLst>
          </a:blip>
          <a:srcRect l="14339" t="4226" r="11375" b="10066"/>
          <a:stretch/>
        </p:blipFill>
        <p:spPr bwMode="auto">
          <a:xfrm>
            <a:off x="29560646" y="5387066"/>
            <a:ext cx="6329553" cy="1442549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hlinkClick r:id="rId5" action="ppaction://hlinksldjump"/>
          </p:cNvPr>
          <p:cNvSpPr txBox="1"/>
          <p:nvPr/>
        </p:nvSpPr>
        <p:spPr>
          <a:xfrm>
            <a:off x="34445120" y="20010028"/>
            <a:ext cx="2890157" cy="646331"/>
          </a:xfrm>
          <a:prstGeom prst="rect">
            <a:avLst/>
          </a:prstGeom>
          <a:noFill/>
        </p:spPr>
        <p:txBody>
          <a:bodyPr wrap="square" rtlCol="0">
            <a:spAutoFit/>
          </a:bodyPr>
          <a:lstStyle/>
          <a:p>
            <a:r>
              <a:rPr lang="en-US" sz="3600" dirty="0" smtClean="0">
                <a:hlinkClick r:id="rId6" action="ppaction://hlinksldjump"/>
              </a:rPr>
              <a:t>Return</a:t>
            </a:r>
            <a:endParaRPr lang="en-US" sz="3600" dirty="0"/>
          </a:p>
        </p:txBody>
      </p:sp>
      <p:pic>
        <p:nvPicPr>
          <p:cNvPr id="12" name="Picture 271" descr="BU Master Logo - Black, Larg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0571200" y="113112"/>
            <a:ext cx="4095243" cy="18370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http://www.sjfc.edu/dotAsset/863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728941" y="113111"/>
            <a:ext cx="1837088" cy="183708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53143" y="3657600"/>
            <a:ext cx="3439886" cy="769441"/>
          </a:xfrm>
          <a:prstGeom prst="rect">
            <a:avLst/>
          </a:prstGeom>
          <a:noFill/>
        </p:spPr>
        <p:txBody>
          <a:bodyPr wrap="square" rtlCol="0">
            <a:spAutoFit/>
          </a:bodyPr>
          <a:lstStyle/>
          <a:p>
            <a:endParaRPr lang="en-US" sz="4400" dirty="0"/>
          </a:p>
        </p:txBody>
      </p:sp>
    </p:spTree>
    <p:extLst>
      <p:ext uri="{BB962C8B-B14F-4D97-AF65-F5344CB8AC3E}">
        <p14:creationId xmlns:p14="http://schemas.microsoft.com/office/powerpoint/2010/main" val="3128029611"/>
      </p:ext>
    </p:extLst>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xmlns:p14="http://schemas.microsoft.com/office/powerpoint/2010/main" spd="med" advClick="0">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a:srcRect l="26173" t="23976" r="31211" b="45332"/>
          <a:stretch/>
        </p:blipFill>
        <p:spPr>
          <a:xfrm>
            <a:off x="936913" y="12860691"/>
            <a:ext cx="6742697" cy="6474620"/>
          </a:xfrm>
          <a:prstGeom prst="rect">
            <a:avLst/>
          </a:prstGeom>
        </p:spPr>
      </p:pic>
      <p:pic>
        <p:nvPicPr>
          <p:cNvPr id="16" name="Picture 15"/>
          <p:cNvPicPr>
            <a:picLocks noChangeAspect="1"/>
          </p:cNvPicPr>
          <p:nvPr/>
        </p:nvPicPr>
        <p:blipFill rotWithShape="1">
          <a:blip r:embed="rId4"/>
          <a:srcRect l="51611" t="41720" r="6415" b="31488"/>
          <a:stretch/>
        </p:blipFill>
        <p:spPr>
          <a:xfrm>
            <a:off x="7978325" y="9284855"/>
            <a:ext cx="5245232" cy="4464027"/>
          </a:xfrm>
          <a:prstGeom prst="rect">
            <a:avLst/>
          </a:prstGeom>
        </p:spPr>
      </p:pic>
      <p:pic>
        <p:nvPicPr>
          <p:cNvPr id="17" name="Picture 16"/>
          <p:cNvPicPr>
            <a:picLocks noChangeAspect="1"/>
          </p:cNvPicPr>
          <p:nvPr/>
        </p:nvPicPr>
        <p:blipFill rotWithShape="1">
          <a:blip r:embed="rId5"/>
          <a:srcRect l="20958" t="20073" r="16951" b="21097"/>
          <a:stretch/>
        </p:blipFill>
        <p:spPr>
          <a:xfrm>
            <a:off x="7978325" y="14073362"/>
            <a:ext cx="5304500" cy="5217063"/>
          </a:xfrm>
          <a:prstGeom prst="rect">
            <a:avLst/>
          </a:prstGeom>
        </p:spPr>
      </p:pic>
      <p:pic>
        <p:nvPicPr>
          <p:cNvPr id="18" name="Picture 17"/>
          <p:cNvPicPr>
            <a:picLocks noChangeAspect="1"/>
          </p:cNvPicPr>
          <p:nvPr/>
        </p:nvPicPr>
        <p:blipFill rotWithShape="1">
          <a:blip r:embed="rId6"/>
          <a:srcRect t="6340"/>
          <a:stretch/>
        </p:blipFill>
        <p:spPr>
          <a:xfrm>
            <a:off x="13522272" y="12819954"/>
            <a:ext cx="7068684" cy="6470471"/>
          </a:xfrm>
          <a:prstGeom prst="rect">
            <a:avLst/>
          </a:prstGeom>
        </p:spPr>
      </p:pic>
      <p:sp>
        <p:nvSpPr>
          <p:cNvPr id="19" name="TextBox 18"/>
          <p:cNvSpPr txBox="1"/>
          <p:nvPr/>
        </p:nvSpPr>
        <p:spPr>
          <a:xfrm>
            <a:off x="3166428" y="19533937"/>
            <a:ext cx="902811" cy="369332"/>
          </a:xfrm>
          <a:prstGeom prst="rect">
            <a:avLst/>
          </a:prstGeom>
          <a:noFill/>
        </p:spPr>
        <p:txBody>
          <a:bodyPr wrap="none" rtlCol="0">
            <a:spAutoFit/>
          </a:bodyPr>
          <a:lstStyle/>
          <a:p>
            <a:r>
              <a:rPr lang="en-US" b="1" dirty="0"/>
              <a:t>NGF (+)</a:t>
            </a:r>
          </a:p>
        </p:txBody>
      </p:sp>
      <p:sp>
        <p:nvSpPr>
          <p:cNvPr id="22" name="TextBox 21"/>
          <p:cNvSpPr txBox="1"/>
          <p:nvPr/>
        </p:nvSpPr>
        <p:spPr>
          <a:xfrm>
            <a:off x="16448907" y="19529542"/>
            <a:ext cx="399155" cy="369332"/>
          </a:xfrm>
          <a:prstGeom prst="rect">
            <a:avLst/>
          </a:prstGeom>
          <a:noFill/>
        </p:spPr>
        <p:txBody>
          <a:bodyPr wrap="none" rtlCol="0">
            <a:spAutoFit/>
          </a:bodyPr>
          <a:lstStyle/>
          <a:p>
            <a:r>
              <a:rPr lang="en-US" b="1" dirty="0"/>
              <a:t>(-)</a:t>
            </a:r>
          </a:p>
        </p:txBody>
      </p:sp>
      <p:sp>
        <p:nvSpPr>
          <p:cNvPr id="23" name="TextBox 22"/>
          <p:cNvSpPr txBox="1"/>
          <p:nvPr/>
        </p:nvSpPr>
        <p:spPr>
          <a:xfrm>
            <a:off x="1697588" y="816429"/>
            <a:ext cx="13988445" cy="2954655"/>
          </a:xfrm>
          <a:prstGeom prst="rect">
            <a:avLst/>
          </a:prstGeom>
          <a:noFill/>
        </p:spPr>
        <p:txBody>
          <a:bodyPr wrap="none" rtlCol="0">
            <a:spAutoFit/>
          </a:bodyPr>
          <a:lstStyle/>
          <a:p>
            <a:r>
              <a:rPr lang="en-US" sz="5400" b="1" dirty="0" smtClean="0">
                <a:solidFill>
                  <a:schemeClr val="bg1">
                    <a:lumMod val="95000"/>
                  </a:schemeClr>
                </a:solidFill>
              </a:rPr>
              <a:t>Future Biological </a:t>
            </a:r>
            <a:r>
              <a:rPr lang="en-US" sz="5400" b="1" dirty="0">
                <a:solidFill>
                  <a:schemeClr val="bg1">
                    <a:lumMod val="95000"/>
                  </a:schemeClr>
                </a:solidFill>
              </a:rPr>
              <a:t>T</a:t>
            </a:r>
            <a:r>
              <a:rPr lang="en-US" sz="5400" b="1" dirty="0" smtClean="0">
                <a:solidFill>
                  <a:schemeClr val="bg1">
                    <a:lumMod val="95000"/>
                  </a:schemeClr>
                </a:solidFill>
              </a:rPr>
              <a:t>esting  of Compound </a:t>
            </a:r>
          </a:p>
          <a:p>
            <a:endParaRPr lang="en-US" sz="4400" b="1" dirty="0">
              <a:solidFill>
                <a:schemeClr val="accent6"/>
              </a:solidFill>
            </a:endParaRPr>
          </a:p>
          <a:p>
            <a:r>
              <a:rPr lang="en-US" sz="4400" b="1" dirty="0" smtClean="0">
                <a:solidFill>
                  <a:schemeClr val="bg1"/>
                </a:solidFill>
              </a:rPr>
              <a:t>Many synthetic chemistry labs outsource biological testing.</a:t>
            </a:r>
          </a:p>
          <a:p>
            <a:r>
              <a:rPr lang="en-US" sz="4400" b="1" dirty="0" smtClean="0">
                <a:solidFill>
                  <a:schemeClr val="bg1"/>
                </a:solidFill>
              </a:rPr>
              <a:t>We test our own compounds using simple biological tests.</a:t>
            </a:r>
          </a:p>
        </p:txBody>
      </p:sp>
      <p:sp>
        <p:nvSpPr>
          <p:cNvPr id="2" name="TextBox 1"/>
          <p:cNvSpPr txBox="1"/>
          <p:nvPr/>
        </p:nvSpPr>
        <p:spPr>
          <a:xfrm>
            <a:off x="777393" y="5160845"/>
            <a:ext cx="6237514" cy="8094524"/>
          </a:xfrm>
          <a:prstGeom prst="rect">
            <a:avLst/>
          </a:prstGeom>
          <a:noFill/>
        </p:spPr>
        <p:txBody>
          <a:bodyPr wrap="square" rtlCol="0">
            <a:spAutoFit/>
          </a:bodyPr>
          <a:lstStyle/>
          <a:p>
            <a:pPr marL="571500" indent="-571500">
              <a:buFont typeface="Arial" panose="020B0604020202020204" pitchFamily="34" charset="0"/>
              <a:buChar char="•"/>
            </a:pPr>
            <a:r>
              <a:rPr lang="en-US" sz="4000" b="1" dirty="0" smtClean="0">
                <a:solidFill>
                  <a:schemeClr val="tx2"/>
                </a:solidFill>
              </a:rPr>
              <a:t>Rat </a:t>
            </a:r>
            <a:r>
              <a:rPr lang="en-US" sz="4000" b="1" dirty="0" err="1" smtClean="0">
                <a:solidFill>
                  <a:schemeClr val="tx2"/>
                </a:solidFill>
              </a:rPr>
              <a:t>pheochromocytoma</a:t>
            </a:r>
            <a:r>
              <a:rPr lang="en-US" sz="4000" b="1" dirty="0" smtClean="0">
                <a:solidFill>
                  <a:schemeClr val="tx2"/>
                </a:solidFill>
              </a:rPr>
              <a:t> (PC12) is used to test compounds</a:t>
            </a:r>
          </a:p>
          <a:p>
            <a:pPr marL="571500" indent="-571500">
              <a:buFont typeface="Arial" panose="020B0604020202020204" pitchFamily="34" charset="0"/>
              <a:buChar char="•"/>
            </a:pPr>
            <a:r>
              <a:rPr lang="en-US" sz="4000" b="1" dirty="0" smtClean="0">
                <a:solidFill>
                  <a:schemeClr val="tx2"/>
                </a:solidFill>
              </a:rPr>
              <a:t>PC12 will be incubated with 7,6-bicycle and analogs</a:t>
            </a:r>
          </a:p>
          <a:p>
            <a:pPr marL="571500" indent="-571500">
              <a:buFont typeface="Arial" panose="020B0604020202020204" pitchFamily="34" charset="0"/>
              <a:buChar char="•"/>
            </a:pPr>
            <a:r>
              <a:rPr lang="en-US" sz="4000" b="1" dirty="0" smtClean="0">
                <a:solidFill>
                  <a:schemeClr val="tx2"/>
                </a:solidFill>
              </a:rPr>
              <a:t>Efficacy of compounds evaluated by </a:t>
            </a:r>
            <a:r>
              <a:rPr lang="en-US" sz="4000" b="1" dirty="0" err="1" smtClean="0">
                <a:solidFill>
                  <a:schemeClr val="tx2"/>
                </a:solidFill>
              </a:rPr>
              <a:t>denrite</a:t>
            </a:r>
            <a:r>
              <a:rPr lang="en-US" sz="4000" b="1" dirty="0" smtClean="0">
                <a:solidFill>
                  <a:schemeClr val="tx2"/>
                </a:solidFill>
              </a:rPr>
              <a:t> differentiation and growth, NGF concentration, and RNA concentration</a:t>
            </a:r>
          </a:p>
          <a:p>
            <a:endParaRPr lang="en-US" sz="4000" dirty="0"/>
          </a:p>
        </p:txBody>
      </p:sp>
      <p:pic>
        <p:nvPicPr>
          <p:cNvPr id="20" name="Picture 19"/>
          <p:cNvPicPr>
            <a:picLocks noChangeAspect="1"/>
          </p:cNvPicPr>
          <p:nvPr/>
        </p:nvPicPr>
        <p:blipFill>
          <a:blip r:embed="rId7"/>
          <a:stretch>
            <a:fillRect/>
          </a:stretch>
        </p:blipFill>
        <p:spPr>
          <a:xfrm>
            <a:off x="16657459" y="2216812"/>
            <a:ext cx="20038970" cy="8752199"/>
          </a:xfrm>
          <a:prstGeom prst="rect">
            <a:avLst/>
          </a:prstGeom>
        </p:spPr>
      </p:pic>
      <p:sp>
        <p:nvSpPr>
          <p:cNvPr id="3" name="TextBox 2"/>
          <p:cNvSpPr txBox="1"/>
          <p:nvPr/>
        </p:nvSpPr>
        <p:spPr>
          <a:xfrm>
            <a:off x="12899571" y="4890617"/>
            <a:ext cx="3429000" cy="3785652"/>
          </a:xfrm>
          <a:prstGeom prst="rect">
            <a:avLst/>
          </a:prstGeom>
          <a:noFill/>
        </p:spPr>
        <p:txBody>
          <a:bodyPr wrap="square" rtlCol="0">
            <a:spAutoFit/>
          </a:bodyPr>
          <a:lstStyle/>
          <a:p>
            <a:r>
              <a:rPr lang="en-US" sz="4000" b="1" dirty="0" smtClean="0">
                <a:solidFill>
                  <a:schemeClr val="tx2"/>
                </a:solidFill>
              </a:rPr>
              <a:t>NGF concentration measured by commercially available Rat-NGF Elise kit</a:t>
            </a:r>
            <a:endParaRPr lang="en-US" sz="4000" b="1" dirty="0">
              <a:solidFill>
                <a:schemeClr val="tx2"/>
              </a:solidFill>
            </a:endParaRPr>
          </a:p>
        </p:txBody>
      </p:sp>
      <p:pic>
        <p:nvPicPr>
          <p:cNvPr id="27" name="Picture 26"/>
          <p:cNvPicPr>
            <a:picLocks noChangeAspect="1"/>
          </p:cNvPicPr>
          <p:nvPr/>
        </p:nvPicPr>
        <p:blipFill>
          <a:blip r:embed="rId8"/>
          <a:stretch>
            <a:fillRect/>
          </a:stretch>
        </p:blipFill>
        <p:spPr>
          <a:xfrm>
            <a:off x="28877139" y="12369394"/>
            <a:ext cx="6005412" cy="3790301"/>
          </a:xfrm>
          <a:prstGeom prst="rect">
            <a:avLst/>
          </a:prstGeom>
        </p:spPr>
      </p:pic>
      <p:sp>
        <p:nvSpPr>
          <p:cNvPr id="4" name="TextBox 3"/>
          <p:cNvSpPr txBox="1"/>
          <p:nvPr/>
        </p:nvSpPr>
        <p:spPr>
          <a:xfrm>
            <a:off x="22868225" y="12799212"/>
            <a:ext cx="6008914" cy="3785652"/>
          </a:xfrm>
          <a:prstGeom prst="rect">
            <a:avLst/>
          </a:prstGeom>
          <a:noFill/>
        </p:spPr>
        <p:txBody>
          <a:bodyPr wrap="square" rtlCol="0">
            <a:spAutoFit/>
          </a:bodyPr>
          <a:lstStyle/>
          <a:p>
            <a:r>
              <a:rPr lang="en-US" sz="4000" b="1" dirty="0" smtClean="0">
                <a:solidFill>
                  <a:schemeClr val="tx2"/>
                </a:solidFill>
              </a:rPr>
              <a:t>RNA will be converted to cDNA by Reverse Transcriptase, then amplified by PCR, and finally measured by gel-electrophoresis</a:t>
            </a:r>
            <a:endParaRPr lang="en-US" sz="4000" b="1" dirty="0">
              <a:solidFill>
                <a:schemeClr val="tx2"/>
              </a:solidFill>
            </a:endParaRPr>
          </a:p>
        </p:txBody>
      </p:sp>
      <p:sp>
        <p:nvSpPr>
          <p:cNvPr id="5" name="TextBox 4"/>
          <p:cNvSpPr txBox="1"/>
          <p:nvPr/>
        </p:nvSpPr>
        <p:spPr>
          <a:xfrm>
            <a:off x="34882551" y="19856019"/>
            <a:ext cx="2863629" cy="707886"/>
          </a:xfrm>
          <a:prstGeom prst="rect">
            <a:avLst/>
          </a:prstGeom>
          <a:noFill/>
        </p:spPr>
        <p:txBody>
          <a:bodyPr wrap="square" rtlCol="0">
            <a:spAutoFit/>
          </a:bodyPr>
          <a:lstStyle/>
          <a:p>
            <a:r>
              <a:rPr lang="en-US" sz="4000" dirty="0" smtClean="0">
                <a:hlinkClick r:id="rId9" action="ppaction://hlinksldjump"/>
              </a:rPr>
              <a:t>Return</a:t>
            </a:r>
            <a:endParaRPr lang="en-US" sz="2800" dirty="0"/>
          </a:p>
        </p:txBody>
      </p:sp>
      <p:pic>
        <p:nvPicPr>
          <p:cNvPr id="28" name="Picture 271" descr="BU Master Logo - Black, Large"/>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0571200" y="113112"/>
            <a:ext cx="4095243" cy="1837089"/>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http://www.sjfc.edu/dotAsset/863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728941" y="113111"/>
            <a:ext cx="1837088" cy="183708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Object 5"/>
          <p:cNvGraphicFramePr>
            <a:graphicFrameLocks noChangeAspect="1"/>
          </p:cNvGraphicFramePr>
          <p:nvPr>
            <p:extLst>
              <p:ext uri="{D42A27DB-BD31-4B8C-83A1-F6EECF244321}">
                <p14:modId xmlns:p14="http://schemas.microsoft.com/office/powerpoint/2010/main" val="3232151610"/>
              </p:ext>
            </p:extLst>
          </p:nvPr>
        </p:nvGraphicFramePr>
        <p:xfrm>
          <a:off x="9584710" y="19335311"/>
          <a:ext cx="2198218" cy="1729200"/>
        </p:xfrm>
        <a:graphic>
          <a:graphicData uri="http://schemas.openxmlformats.org/presentationml/2006/ole">
            <mc:AlternateContent xmlns:mc="http://schemas.openxmlformats.org/markup-compatibility/2006">
              <mc:Choice xmlns:v="urn:schemas-microsoft-com:vml" Requires="v">
                <p:oleObj spid="_x0000_s9224" name="CS ChemDraw Drawing" r:id="rId12" imgW="737172" imgH="578773" progId="ChemDraw.Document.6.0">
                  <p:embed/>
                </p:oleObj>
              </mc:Choice>
              <mc:Fallback>
                <p:oleObj name="CS ChemDraw Drawing" r:id="rId12" imgW="737172" imgH="578773" progId="ChemDraw.Document.6.0">
                  <p:embed/>
                  <p:pic>
                    <p:nvPicPr>
                      <p:cNvPr id="0" name=""/>
                      <p:cNvPicPr/>
                      <p:nvPr/>
                    </p:nvPicPr>
                    <p:blipFill>
                      <a:blip r:embed="rId13"/>
                      <a:stretch>
                        <a:fillRect/>
                      </a:stretch>
                    </p:blipFill>
                    <p:spPr>
                      <a:xfrm>
                        <a:off x="9584710" y="19335311"/>
                        <a:ext cx="2198218" cy="1729200"/>
                      </a:xfrm>
                      <a:prstGeom prst="rect">
                        <a:avLst/>
                      </a:prstGeom>
                    </p:spPr>
                  </p:pic>
                </p:oleObj>
              </mc:Fallback>
            </mc:AlternateContent>
          </a:graphicData>
        </a:graphic>
      </p:graphicFrame>
      <p:cxnSp>
        <p:nvCxnSpPr>
          <p:cNvPr id="8" name="Straight Arrow Connector 7"/>
          <p:cNvCxnSpPr/>
          <p:nvPr/>
        </p:nvCxnSpPr>
        <p:spPr>
          <a:xfrm>
            <a:off x="9272965" y="15082125"/>
            <a:ext cx="440710" cy="1110195"/>
          </a:xfrm>
          <a:prstGeom prst="straightConnector1">
            <a:avLst/>
          </a:prstGeom>
          <a:ln w="104775">
            <a:solidFill>
              <a:schemeClr val="tx1"/>
            </a:solidFill>
            <a:tailEnd type="stealt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06202468"/>
      </p:ext>
    </p:extLst>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xmlns:p14="http://schemas.microsoft.com/office/powerpoint/2010/main" spd="med" advClick="0">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show="0">
  <p:cSld>
    <p:bg>
      <p:bgPr>
        <a:gradFill flip="none" rotWithShape="1">
          <a:gsLst>
            <a:gs pos="100000">
              <a:srgbClr val="002060"/>
            </a:gs>
            <a:gs pos="17000">
              <a:schemeClr val="accent1">
                <a:lumMod val="45000"/>
                <a:lumOff val="55000"/>
              </a:schemeClr>
            </a:gs>
            <a:gs pos="100000">
              <a:schemeClr val="accent1">
                <a:lumMod val="30000"/>
                <a:lumOff val="70000"/>
              </a:schemeClr>
            </a:gs>
          </a:gsLst>
          <a:lin ang="13500000" scaled="1"/>
          <a:tileRect/>
        </a:gradFill>
        <a:effectLst/>
      </p:bgPr>
    </p:bg>
    <p:spTree>
      <p:nvGrpSpPr>
        <p:cNvPr id="1" name=""/>
        <p:cNvGrpSpPr/>
        <p:nvPr/>
      </p:nvGrpSpPr>
      <p:grpSpPr>
        <a:xfrm>
          <a:off x="0" y="0"/>
          <a:ext cx="0" cy="0"/>
          <a:chOff x="0" y="0"/>
          <a:chExt cx="0" cy="0"/>
        </a:xfrm>
      </p:grpSpPr>
      <p:pic>
        <p:nvPicPr>
          <p:cNvPr id="28" name="Picture 271" descr="BU Master Logo - Black, Lar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71200" y="113112"/>
            <a:ext cx="4095243" cy="1837089"/>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http://www.sjfc.edu/dotAsset/863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28941" y="113111"/>
            <a:ext cx="1837088" cy="1837089"/>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0956472" y="620486"/>
            <a:ext cx="15577457" cy="830997"/>
          </a:xfrm>
          <a:prstGeom prst="rect">
            <a:avLst/>
          </a:prstGeom>
          <a:noFill/>
        </p:spPr>
        <p:txBody>
          <a:bodyPr wrap="square" rtlCol="0">
            <a:spAutoFit/>
          </a:bodyPr>
          <a:lstStyle/>
          <a:p>
            <a:r>
              <a:rPr lang="en-US" sz="4800" b="1" dirty="0" smtClean="0">
                <a:solidFill>
                  <a:schemeClr val="bg1"/>
                </a:solidFill>
              </a:rPr>
              <a:t>Appendix I: Yields of Analog Synthesis in Tabular Format</a:t>
            </a:r>
            <a:endParaRPr lang="en-US" sz="4800" b="1" dirty="0">
              <a:solidFill>
                <a:schemeClr val="bg1"/>
              </a:solidFill>
            </a:endParaRPr>
          </a:p>
        </p:txBody>
      </p:sp>
      <p:sp>
        <p:nvSpPr>
          <p:cNvPr id="11" name="TextBox 10"/>
          <p:cNvSpPr txBox="1"/>
          <p:nvPr/>
        </p:nvSpPr>
        <p:spPr>
          <a:xfrm>
            <a:off x="34900362" y="20026823"/>
            <a:ext cx="2226542" cy="707886"/>
          </a:xfrm>
          <a:prstGeom prst="rect">
            <a:avLst/>
          </a:prstGeom>
          <a:noFill/>
        </p:spPr>
        <p:txBody>
          <a:bodyPr wrap="square" rtlCol="0">
            <a:spAutoFit/>
          </a:bodyPr>
          <a:lstStyle/>
          <a:p>
            <a:r>
              <a:rPr lang="en-US" sz="4000" dirty="0" smtClean="0">
                <a:hlinkClick r:id="rId6" action="ppaction://hlinksldjump"/>
              </a:rPr>
              <a:t>Return</a:t>
            </a:r>
            <a:endParaRPr lang="en-US" sz="4000" dirty="0"/>
          </a:p>
        </p:txBody>
      </p:sp>
      <p:graphicFrame>
        <p:nvGraphicFramePr>
          <p:cNvPr id="12" name="Content Placeholder 8"/>
          <p:cNvGraphicFramePr>
            <a:graphicFrameLocks noGrp="1"/>
          </p:cNvGraphicFramePr>
          <p:nvPr>
            <p:ph sz="quarter" idx="24"/>
            <p:extLst>
              <p:ext uri="{D42A27DB-BD31-4B8C-83A1-F6EECF244321}">
                <p14:modId xmlns:p14="http://schemas.microsoft.com/office/powerpoint/2010/main" val="4004530651"/>
              </p:ext>
            </p:extLst>
          </p:nvPr>
        </p:nvGraphicFramePr>
        <p:xfrm>
          <a:off x="7151915" y="2196432"/>
          <a:ext cx="23186571" cy="12597254"/>
        </p:xfrm>
        <a:graphic>
          <a:graphicData uri="http://schemas.openxmlformats.org/drawingml/2006/table">
            <a:tbl>
              <a:tblPr firstRow="1" bandCol="1">
                <a:tableStyleId>{5C22544A-7EE6-4342-B048-85BDC9FD1C3A}</a:tableStyleId>
              </a:tblPr>
              <a:tblGrid>
                <a:gridCol w="4833257"/>
                <a:gridCol w="1919765"/>
                <a:gridCol w="1607206"/>
                <a:gridCol w="1703078"/>
                <a:gridCol w="1867412"/>
                <a:gridCol w="1867412"/>
                <a:gridCol w="1867412"/>
                <a:gridCol w="1867412"/>
                <a:gridCol w="1867412"/>
                <a:gridCol w="1867412"/>
                <a:gridCol w="1918793"/>
              </a:tblGrid>
              <a:tr h="1624454">
                <a:tc>
                  <a:txBody>
                    <a:bodyPr/>
                    <a:lstStyle/>
                    <a:p>
                      <a:pPr algn="ctr"/>
                      <a:r>
                        <a:rPr lang="en-US" sz="2800" dirty="0" smtClean="0"/>
                        <a:t>Reagent</a:t>
                      </a:r>
                      <a:endParaRPr lang="en-US" sz="28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2800" dirty="0" smtClean="0"/>
                        <a:t>LAH</a:t>
                      </a:r>
                    </a:p>
                    <a:p>
                      <a:pPr algn="ctr"/>
                      <a:r>
                        <a:rPr lang="en-US" sz="2800" dirty="0" smtClean="0"/>
                        <a:t>Reduction</a:t>
                      </a:r>
                      <a:endParaRPr lang="en-US" sz="2800" dirty="0"/>
                    </a:p>
                  </a:txBody>
                  <a:tcPr>
                    <a:lnT w="12700" cap="flat" cmpd="sng" algn="ctr">
                      <a:solidFill>
                        <a:schemeClr val="tx1"/>
                      </a:solidFill>
                      <a:prstDash val="solid"/>
                      <a:round/>
                      <a:headEnd type="none" w="med" len="med"/>
                      <a:tailEnd type="none" w="med" len="med"/>
                    </a:lnT>
                  </a:tcPr>
                </a:tc>
                <a:tc>
                  <a:txBody>
                    <a:bodyPr/>
                    <a:lstStyle/>
                    <a:p>
                      <a:pPr algn="ctr"/>
                      <a:r>
                        <a:rPr lang="en-US" sz="2800" dirty="0" smtClean="0"/>
                        <a:t>Yields (%)</a:t>
                      </a:r>
                      <a:endParaRPr lang="en-US" sz="2800" dirty="0"/>
                    </a:p>
                  </a:txBody>
                  <a:tcPr>
                    <a:lnT w="12700" cap="flat" cmpd="sng" algn="ctr">
                      <a:solidFill>
                        <a:schemeClr val="tx1"/>
                      </a:solidFill>
                      <a:prstDash val="solid"/>
                      <a:round/>
                      <a:headEnd type="none" w="med" len="med"/>
                      <a:tailEnd type="none" w="med" len="med"/>
                    </a:lnT>
                    <a:noFill/>
                  </a:tcPr>
                </a:tc>
                <a:tc>
                  <a:txBody>
                    <a:bodyPr/>
                    <a:lstStyle/>
                    <a:p>
                      <a:pPr algn="ctr"/>
                      <a:r>
                        <a:rPr lang="en-US" sz="2800" dirty="0" smtClean="0"/>
                        <a:t>TEMPO</a:t>
                      </a:r>
                    </a:p>
                    <a:p>
                      <a:pPr algn="ctr"/>
                      <a:r>
                        <a:rPr lang="en-US" sz="2800" dirty="0" smtClean="0"/>
                        <a:t>Oxidation</a:t>
                      </a:r>
                      <a:endParaRPr lang="en-US" sz="2800" dirty="0"/>
                    </a:p>
                  </a:txBody>
                  <a:tcPr>
                    <a:lnT w="12700" cap="flat" cmpd="sng" algn="ctr">
                      <a:solidFill>
                        <a:schemeClr val="tx1"/>
                      </a:solidFill>
                      <a:prstDash val="solid"/>
                      <a:round/>
                      <a:headEnd type="none" w="med" len="med"/>
                      <a:tailEnd type="none" w="med" len="med"/>
                    </a:lnT>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Yields </a:t>
                      </a:r>
                    </a:p>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a:t>
                      </a:r>
                    </a:p>
                    <a:p>
                      <a:pPr algn="ctr"/>
                      <a:endParaRPr lang="en-US" sz="2800" dirty="0"/>
                    </a:p>
                  </a:txBody>
                  <a:tcPr>
                    <a:lnT w="12700" cap="flat" cmpd="sng" algn="ctr">
                      <a:solidFill>
                        <a:schemeClr val="tx1"/>
                      </a:solidFill>
                      <a:prstDash val="solid"/>
                      <a:round/>
                      <a:headEnd type="none" w="med" len="med"/>
                      <a:tailEnd type="none" w="med" len="med"/>
                    </a:lnT>
                    <a:noFill/>
                  </a:tcPr>
                </a:tc>
                <a:tc>
                  <a:txBody>
                    <a:bodyPr/>
                    <a:lstStyle/>
                    <a:p>
                      <a:pPr algn="ctr"/>
                      <a:r>
                        <a:rPr lang="en-US" sz="2800" dirty="0" smtClean="0"/>
                        <a:t>Aldol </a:t>
                      </a:r>
                      <a:endParaRPr lang="en-US" sz="2800" dirty="0"/>
                    </a:p>
                  </a:txBody>
                  <a:tcPr>
                    <a:lnT w="12700" cap="flat" cmpd="sng" algn="ctr">
                      <a:solidFill>
                        <a:schemeClr val="tx1"/>
                      </a:solidFill>
                      <a:prstDash val="solid"/>
                      <a:round/>
                      <a:headEnd type="none" w="med" len="med"/>
                      <a:tailEnd type="none" w="med" len="med"/>
                    </a:lnT>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Yields</a:t>
                      </a:r>
                    </a:p>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 (%)</a:t>
                      </a:r>
                    </a:p>
                    <a:p>
                      <a:pPr algn="ctr"/>
                      <a:endParaRPr lang="en-US" sz="2800" dirty="0"/>
                    </a:p>
                  </a:txBody>
                  <a:tcPr>
                    <a:lnT w="12700" cap="flat" cmpd="sng" algn="ctr">
                      <a:solidFill>
                        <a:schemeClr val="tx1"/>
                      </a:solidFill>
                      <a:prstDash val="solid"/>
                      <a:round/>
                      <a:headEnd type="none" w="med" len="med"/>
                      <a:tailEnd type="none" w="med" len="med"/>
                    </a:lnT>
                    <a:noFill/>
                  </a:tcPr>
                </a:tc>
                <a:tc>
                  <a:txBody>
                    <a:bodyPr/>
                    <a:lstStyle/>
                    <a:p>
                      <a:pPr algn="ctr"/>
                      <a:r>
                        <a:rPr lang="en-US" sz="2800" dirty="0" smtClean="0"/>
                        <a:t>Heck</a:t>
                      </a:r>
                      <a:endParaRPr lang="en-US" sz="2800" dirty="0"/>
                    </a:p>
                  </a:txBody>
                  <a:tcPr>
                    <a:lnT w="12700" cap="flat" cmpd="sng" algn="ctr">
                      <a:solidFill>
                        <a:schemeClr val="tx1"/>
                      </a:solidFill>
                      <a:prstDash val="solid"/>
                      <a:round/>
                      <a:headEnd type="none" w="med" len="med"/>
                      <a:tailEnd type="none" w="med" len="med"/>
                    </a:lnT>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Yields </a:t>
                      </a:r>
                    </a:p>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a:t>
                      </a:r>
                    </a:p>
                    <a:p>
                      <a:pPr algn="ctr"/>
                      <a:endParaRPr lang="en-US" sz="2800" dirty="0"/>
                    </a:p>
                  </a:txBody>
                  <a:tcPr>
                    <a:lnT w="12700" cap="flat" cmpd="sng" algn="ctr">
                      <a:solidFill>
                        <a:schemeClr val="tx1"/>
                      </a:solidFill>
                      <a:prstDash val="solid"/>
                      <a:round/>
                      <a:headEnd type="none" w="med" len="med"/>
                      <a:tailEnd type="none" w="med" len="med"/>
                    </a:lnT>
                    <a:noFill/>
                  </a:tcPr>
                </a:tc>
                <a:tc>
                  <a:txBody>
                    <a:bodyPr/>
                    <a:lstStyle/>
                    <a:p>
                      <a:pPr algn="ctr"/>
                      <a:r>
                        <a:rPr lang="en-US" sz="2800" dirty="0" smtClean="0"/>
                        <a:t>Wittig</a:t>
                      </a:r>
                      <a:endParaRPr lang="en-US" sz="2800" dirty="0"/>
                    </a:p>
                  </a:txBody>
                  <a:tcPr>
                    <a:lnT w="12700" cap="flat" cmpd="sng" algn="ctr">
                      <a:solidFill>
                        <a:schemeClr val="tx1"/>
                      </a:solidFill>
                      <a:prstDash val="solid"/>
                      <a:round/>
                      <a:headEnd type="none" w="med" len="med"/>
                      <a:tailEnd type="none" w="med" len="med"/>
                    </a:lnT>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Yields</a:t>
                      </a:r>
                    </a:p>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 (%)</a:t>
                      </a:r>
                    </a:p>
                    <a:p>
                      <a:pPr algn="ctr"/>
                      <a:endParaRPr lang="en-US" sz="28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r>
              <a:tr h="2198307">
                <a:tc>
                  <a:txBody>
                    <a:bodyPr/>
                    <a:lstStyle/>
                    <a:p>
                      <a:endParaRPr lang="en-US" sz="2800" dirty="0" smtClean="0"/>
                    </a:p>
                  </a:txBody>
                  <a:tcPr>
                    <a:lnL w="12700" cap="flat" cmpd="sng" algn="ctr">
                      <a:solidFill>
                        <a:schemeClr val="tx1"/>
                      </a:solidFill>
                      <a:prstDash val="solid"/>
                      <a:round/>
                      <a:headEnd type="none" w="med" len="med"/>
                      <a:tailEnd type="none" w="med" len="med"/>
                    </a:ln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88</a:t>
                      </a:r>
                      <a:endParaRPr lang="en-US" sz="2800" dirty="0"/>
                    </a:p>
                  </a:txBody>
                  <a:tcPr anchor="ctr">
                    <a:noFill/>
                  </a:tcPr>
                </a:tc>
                <a:tc>
                  <a:txBody>
                    <a:bodyPr/>
                    <a:lstStyle/>
                    <a:p>
                      <a:pPr algn="ctr"/>
                      <a:r>
                        <a:rPr lang="en-US" sz="8800" b="1" dirty="0" smtClean="0"/>
                        <a:t>+</a:t>
                      </a:r>
                      <a:endParaRPr lang="en-US" b="1" dirty="0"/>
                    </a:p>
                  </a:txBody>
                  <a:tcPr anchor="ctr">
                    <a:noFill/>
                  </a:tcPr>
                </a:tc>
                <a:tc>
                  <a:txBody>
                    <a:bodyPr/>
                    <a:lstStyle/>
                    <a:p>
                      <a:pPr algn="ctr"/>
                      <a:r>
                        <a:rPr lang="en-US" sz="2800" dirty="0" smtClean="0"/>
                        <a:t>91</a:t>
                      </a:r>
                      <a:endParaRPr lang="en-US" sz="2800" dirty="0"/>
                    </a:p>
                  </a:txBody>
                  <a:tcPr anchor="ctr">
                    <a:noFil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74</a:t>
                      </a: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lnR w="12700" cap="flat" cmpd="sng" algn="ctr">
                      <a:solidFill>
                        <a:schemeClr val="tx1"/>
                      </a:solidFill>
                      <a:prstDash val="solid"/>
                      <a:round/>
                      <a:headEnd type="none" w="med" len="med"/>
                      <a:tailEnd type="none" w="med" len="med"/>
                    </a:lnR>
                    <a:noFill/>
                  </a:tcPr>
                </a:tc>
              </a:tr>
              <a:tr h="2198307">
                <a:tc>
                  <a:txBody>
                    <a:bodyPr/>
                    <a:lstStyle/>
                    <a:p>
                      <a:endParaRPr lang="en-US" sz="2800" dirty="0" smtClean="0"/>
                    </a:p>
                  </a:txBody>
                  <a:tcPr>
                    <a:lnL w="12700" cap="flat" cmpd="sng" algn="ctr">
                      <a:solidFill>
                        <a:schemeClr val="tx1"/>
                      </a:solidFill>
                      <a:prstDash val="solid"/>
                      <a:round/>
                      <a:headEnd type="none" w="med" len="med"/>
                      <a:tailEnd type="none" w="med" len="med"/>
                    </a:ln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90</a:t>
                      </a:r>
                      <a:endParaRPr lang="en-US" sz="2800" dirty="0"/>
                    </a:p>
                  </a:txBody>
                  <a:tcPr anchor="ctr">
                    <a:noFil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97</a:t>
                      </a:r>
                      <a:endParaRPr lang="en-US" sz="2800" dirty="0"/>
                    </a:p>
                  </a:txBody>
                  <a:tcPr anchor="ctr">
                    <a:noFil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71</a:t>
                      </a: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lnR w="12700" cap="flat" cmpd="sng" algn="ctr">
                      <a:solidFill>
                        <a:schemeClr val="tx1"/>
                      </a:solidFill>
                      <a:prstDash val="solid"/>
                      <a:round/>
                      <a:headEnd type="none" w="med" len="med"/>
                      <a:tailEnd type="none" w="med" len="med"/>
                    </a:lnR>
                    <a:noFill/>
                  </a:tcPr>
                </a:tc>
              </a:tr>
              <a:tr h="2090840">
                <a:tc>
                  <a:txBody>
                    <a:bodyPr/>
                    <a:lstStyle/>
                    <a:p>
                      <a:endParaRPr lang="en-US" sz="2800" dirty="0"/>
                    </a:p>
                  </a:txBody>
                  <a:tcPr>
                    <a:lnL w="12700" cap="flat" cmpd="sng" algn="ctr">
                      <a:solidFill>
                        <a:schemeClr val="tx1"/>
                      </a:solidFill>
                      <a:prstDash val="solid"/>
                      <a:round/>
                      <a:headEnd type="none" w="med" len="med"/>
                      <a:tailEnd type="none" w="med" len="med"/>
                    </a:ln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81</a:t>
                      </a:r>
                      <a:endParaRPr lang="en-US" sz="2800" dirty="0"/>
                    </a:p>
                  </a:txBody>
                  <a:tcPr anchor="ctr">
                    <a:noFil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90</a:t>
                      </a:r>
                      <a:endParaRPr lang="en-US" sz="2800" dirty="0"/>
                    </a:p>
                  </a:txBody>
                  <a:tcPr anchor="ctr">
                    <a:noFil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78</a:t>
                      </a: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lnR w="12700" cap="flat" cmpd="sng" algn="ctr">
                      <a:solidFill>
                        <a:schemeClr val="tx1"/>
                      </a:solidFill>
                      <a:prstDash val="solid"/>
                      <a:round/>
                      <a:headEnd type="none" w="med" len="med"/>
                      <a:tailEnd type="none" w="med" len="med"/>
                    </a:lnR>
                    <a:noFill/>
                  </a:tcPr>
                </a:tc>
              </a:tr>
              <a:tr h="2166689">
                <a:tc>
                  <a:txBody>
                    <a:bodyPr/>
                    <a:lstStyle/>
                    <a:p>
                      <a:endParaRPr lang="en-US" sz="2800" dirty="0"/>
                    </a:p>
                  </a:txBody>
                  <a:tcPr>
                    <a:lnL w="12700" cap="flat" cmpd="sng" algn="ctr">
                      <a:solidFill>
                        <a:schemeClr val="tx1"/>
                      </a:solidFill>
                      <a:prstDash val="solid"/>
                      <a:round/>
                      <a:headEnd type="none" w="med" len="med"/>
                      <a:tailEnd type="none" w="med" len="med"/>
                    </a:lnL>
                  </a:tcPr>
                </a:tc>
                <a:tc>
                  <a:txBody>
                    <a:bodyPr/>
                    <a:lstStyle/>
                    <a:p>
                      <a:pPr algn="ctr"/>
                      <a:endParaRPr lang="en-US" sz="2800" dirty="0"/>
                    </a:p>
                  </a:txBody>
                  <a:tcPr anchor="ctr">
                    <a:solidFill>
                      <a:schemeClr val="tx1">
                        <a:lumMod val="50000"/>
                        <a:lumOff val="50000"/>
                      </a:schemeClr>
                    </a:solidFill>
                  </a:tcPr>
                </a:tc>
                <a:tc>
                  <a:txBody>
                    <a:bodyPr/>
                    <a:lstStyle/>
                    <a:p>
                      <a:pPr algn="ctr"/>
                      <a:r>
                        <a:rPr lang="en-US" sz="2800" dirty="0" smtClean="0"/>
                        <a:t>N/A</a:t>
                      </a: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algn="ctr"/>
                      <a:r>
                        <a:rPr lang="en-US" sz="2800" dirty="0" smtClean="0"/>
                        <a:t>N/A</a:t>
                      </a:r>
                      <a:endParaRPr lang="en-US" sz="2800" dirty="0"/>
                    </a:p>
                  </a:txBody>
                  <a:tcPr anchor="ctr">
                    <a:noFill/>
                  </a:tcPr>
                </a:tc>
                <a:tc>
                  <a:txBody>
                    <a:bodyPr/>
                    <a:lstStyle/>
                    <a:p>
                      <a:pPr algn="ctr"/>
                      <a:endParaRPr lang="en-US" sz="8800" b="1" dirty="0"/>
                    </a:p>
                  </a:txBody>
                  <a:tcPr anchor="ctr">
                    <a:solidFill>
                      <a:schemeClr val="tx1">
                        <a:lumMod val="50000"/>
                        <a:lumOff val="50000"/>
                      </a:schemeClr>
                    </a:solidFill>
                  </a:tcPr>
                </a:tc>
                <a:tc>
                  <a:txBody>
                    <a:bodyPr/>
                    <a:lstStyle/>
                    <a:p>
                      <a:pPr algn="ctr"/>
                      <a:r>
                        <a:rPr lang="en-US" sz="2800" dirty="0" smtClean="0"/>
                        <a:t>N/A</a:t>
                      </a:r>
                      <a:endParaRPr lang="en-US" sz="2800" dirty="0"/>
                    </a:p>
                  </a:txBody>
                  <a:tcPr anchor="ctr">
                    <a:noFill/>
                  </a:tcPr>
                </a:tc>
                <a:tc>
                  <a:txBody>
                    <a:bodyPr/>
                    <a:lstStyle/>
                    <a:p>
                      <a:pPr algn="ctr"/>
                      <a:r>
                        <a:rPr lang="en-US" sz="8800" b="1" dirty="0" smtClean="0"/>
                        <a:t>+</a:t>
                      </a:r>
                      <a:endParaRPr lang="en-US" sz="2800" b="1" dirty="0"/>
                    </a:p>
                  </a:txBody>
                  <a:tcPr anchor="ctr">
                    <a:noFill/>
                  </a:tcPr>
                </a:tc>
                <a:tc>
                  <a:txBody>
                    <a:bodyPr/>
                    <a:lstStyle/>
                    <a:p>
                      <a:pPr algn="ctr"/>
                      <a:r>
                        <a:rPr lang="en-US" sz="2800" dirty="0" smtClean="0"/>
                        <a:t>81</a:t>
                      </a:r>
                      <a:endParaRPr lang="en-US" sz="2800" dirty="0"/>
                    </a:p>
                  </a:txBody>
                  <a:tcPr anchor="ctr">
                    <a:noFill/>
                  </a:tcPr>
                </a:tc>
                <a:tc>
                  <a:txBody>
                    <a:bodyPr/>
                    <a:lstStyle/>
                    <a:p>
                      <a:pPr algn="ctr"/>
                      <a:r>
                        <a:rPr lang="en-US" sz="8800" b="1" dirty="0" smtClean="0"/>
                        <a:t>+</a:t>
                      </a:r>
                      <a:endParaRPr lang="en-US" sz="2800" dirty="0"/>
                    </a:p>
                  </a:txBody>
                  <a:tcPr anchor="ctr">
                    <a:no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90</a:t>
                      </a:r>
                    </a:p>
                  </a:txBody>
                  <a:tcPr anchor="ctr">
                    <a:lnR w="12700" cap="flat" cmpd="sng" algn="ctr">
                      <a:solidFill>
                        <a:schemeClr val="tx1"/>
                      </a:solidFill>
                      <a:prstDash val="solid"/>
                      <a:round/>
                      <a:headEnd type="none" w="med" len="med"/>
                      <a:tailEnd type="none" w="med" len="med"/>
                    </a:lnR>
                    <a:noFill/>
                  </a:tcPr>
                </a:tc>
              </a:tr>
              <a:tr h="2318657">
                <a:tc>
                  <a:txBody>
                    <a:bodyPr/>
                    <a:lstStyle/>
                    <a:p>
                      <a:endParaRPr lang="en-US" sz="28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endParaRPr lang="en-US" sz="2800" dirty="0"/>
                    </a:p>
                  </a:txBody>
                  <a:tcPr anchor="ct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lang="en-US" sz="2800" dirty="0" smtClean="0"/>
                        <a:t>N/A</a:t>
                      </a:r>
                      <a:endParaRPr lang="en-US" sz="2800" dirty="0"/>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2800" dirty="0"/>
                    </a:p>
                  </a:txBody>
                  <a:tcPr anchor="ct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lang="en-US" sz="2800" dirty="0" smtClean="0"/>
                        <a:t>N/A</a:t>
                      </a:r>
                      <a:endParaRPr lang="en-US" sz="2800" dirty="0"/>
                    </a:p>
                  </a:txBody>
                  <a:tcPr anchor="ctr">
                    <a:lnB w="12700" cap="flat" cmpd="sng" algn="ctr">
                      <a:solidFill>
                        <a:schemeClr val="tx1"/>
                      </a:solidFill>
                      <a:prstDash val="solid"/>
                      <a:round/>
                      <a:headEnd type="none" w="med" len="med"/>
                      <a:tailEnd type="none" w="med" len="med"/>
                    </a:lnB>
                    <a:noFill/>
                  </a:tcPr>
                </a:tc>
                <a:tc>
                  <a:txBody>
                    <a:bodyPr/>
                    <a:lstStyle/>
                    <a:p>
                      <a:pPr algn="ctr"/>
                      <a:r>
                        <a:rPr lang="en-US" sz="8800" b="1" dirty="0" smtClean="0"/>
                        <a:t>+</a:t>
                      </a:r>
                      <a:endParaRPr lang="en-US" sz="8800" b="1" dirty="0"/>
                    </a:p>
                  </a:txBody>
                  <a:tcPr anchor="ctr">
                    <a:lnB w="12700" cap="flat" cmpd="sng" algn="ctr">
                      <a:solidFill>
                        <a:schemeClr val="tx1"/>
                      </a:solidFill>
                      <a:prstDash val="solid"/>
                      <a:round/>
                      <a:headEnd type="none" w="med" len="med"/>
                      <a:tailEnd type="none" w="med" len="med"/>
                    </a:lnB>
                    <a:noFill/>
                  </a:tcPr>
                </a:tc>
                <a:tc>
                  <a:txBody>
                    <a:bodyPr/>
                    <a:lstStyle/>
                    <a:p>
                      <a:pPr algn="ctr"/>
                      <a:r>
                        <a:rPr lang="en-US" sz="2800" dirty="0" smtClean="0"/>
                        <a:t>92</a:t>
                      </a:r>
                      <a:endParaRPr lang="en-US" sz="2800" dirty="0"/>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2800" dirty="0"/>
                    </a:p>
                  </a:txBody>
                  <a:tcPr anchor="ct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2800" dirty="0"/>
                    </a:p>
                  </a:txBody>
                  <a:tcPr anchor="ct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r>
            </a:tbl>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4211190968"/>
              </p:ext>
            </p:extLst>
          </p:nvPr>
        </p:nvGraphicFramePr>
        <p:xfrm>
          <a:off x="7380515" y="3855414"/>
          <a:ext cx="4506688" cy="10784533"/>
        </p:xfrm>
        <a:graphic>
          <a:graphicData uri="http://schemas.openxmlformats.org/presentationml/2006/ole">
            <mc:AlternateContent xmlns:mc="http://schemas.openxmlformats.org/markup-compatibility/2006">
              <mc:Choice xmlns:v="urn:schemas-microsoft-com:vml" Requires="v">
                <p:oleObj spid="_x0000_s8205" name="CS ChemDraw Drawing" r:id="rId7" imgW="1916875" imgH="4583939" progId="ChemDraw.Document.6.0">
                  <p:embed/>
                </p:oleObj>
              </mc:Choice>
              <mc:Fallback>
                <p:oleObj name="CS ChemDraw Drawing" r:id="rId7" imgW="1916875" imgH="4583939" progId="ChemDraw.Document.6.0">
                  <p:embed/>
                  <p:pic>
                    <p:nvPicPr>
                      <p:cNvPr id="0" name=""/>
                      <p:cNvPicPr/>
                      <p:nvPr/>
                    </p:nvPicPr>
                    <p:blipFill>
                      <a:blip r:embed="rId8"/>
                      <a:stretch>
                        <a:fillRect/>
                      </a:stretch>
                    </p:blipFill>
                    <p:spPr>
                      <a:xfrm>
                        <a:off x="7380515" y="3855414"/>
                        <a:ext cx="4506688" cy="10784533"/>
                      </a:xfrm>
                      <a:prstGeom prst="rect">
                        <a:avLst/>
                      </a:prstGeom>
                    </p:spPr>
                  </p:pic>
                </p:oleObj>
              </mc:Fallback>
            </mc:AlternateContent>
          </a:graphicData>
        </a:graphic>
      </p:graphicFrame>
    </p:spTree>
    <p:extLst>
      <p:ext uri="{BB962C8B-B14F-4D97-AF65-F5344CB8AC3E}">
        <p14:creationId xmlns:p14="http://schemas.microsoft.com/office/powerpoint/2010/main" val="3450243423"/>
      </p:ext>
    </p:extLst>
  </p:cSld>
  <p:clrMapOvr>
    <a:masterClrMapping/>
  </p:clrMapOvr>
  <mc:AlternateContent xmlns:mc="http://schemas.openxmlformats.org/markup-compatibility/2006">
    <mc:Choice xmlns:p14="http://schemas.microsoft.com/office/powerpoint/2010/main" Requires="p14">
      <p:transition spd="med" p14:dur="700" advClick="0">
        <p:fade/>
      </p:transition>
    </mc:Choice>
    <mc:Fallback>
      <p:transition xmlns:p14="http://schemas.microsoft.com/office/powerpoint/2010/main" spd="med" advClick="0">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Cyathane Inspired Scaffold Synthesis in Flow</a:t>
            </a:r>
            <a:endParaRPr lang="en-US" dirty="0"/>
          </a:p>
        </p:txBody>
      </p:sp>
      <p:sp>
        <p:nvSpPr>
          <p:cNvPr id="3" name="Text Placeholder 2"/>
          <p:cNvSpPr>
            <a:spLocks noGrp="1"/>
          </p:cNvSpPr>
          <p:nvPr>
            <p:ph type="body" sz="quarter" idx="11"/>
          </p:nvPr>
        </p:nvSpPr>
        <p:spPr/>
        <p:txBody>
          <a:bodyPr/>
          <a:lstStyle/>
          <a:p>
            <a:r>
              <a:rPr lang="en-US" dirty="0" smtClean="0"/>
              <a:t>Ben Reinhardt</a:t>
            </a:r>
            <a:r>
              <a:rPr lang="en-US" baseline="30000" dirty="0" smtClean="0"/>
              <a:t>1</a:t>
            </a:r>
            <a:r>
              <a:rPr lang="en-US" dirty="0" smtClean="0"/>
              <a:t>, Alexis Courtney Young</a:t>
            </a:r>
            <a:r>
              <a:rPr lang="en-US" baseline="30000" dirty="0" smtClean="0"/>
              <a:t>2</a:t>
            </a:r>
            <a:r>
              <a:rPr lang="en-US" dirty="0" smtClean="0"/>
              <a:t>, Aaron B. Beeler</a:t>
            </a:r>
            <a:r>
              <a:rPr lang="en-US" baseline="30000" dirty="0" smtClean="0"/>
              <a:t>2</a:t>
            </a:r>
            <a:endParaRPr lang="en-US" baseline="30000" dirty="0"/>
          </a:p>
        </p:txBody>
      </p:sp>
      <p:sp>
        <p:nvSpPr>
          <p:cNvPr id="4" name="Text Placeholder 3"/>
          <p:cNvSpPr>
            <a:spLocks noGrp="1"/>
          </p:cNvSpPr>
          <p:nvPr>
            <p:ph type="body" sz="quarter" idx="12"/>
          </p:nvPr>
        </p:nvSpPr>
        <p:spPr/>
        <p:txBody>
          <a:bodyPr/>
          <a:lstStyle/>
          <a:p>
            <a:r>
              <a:rPr lang="en-US" baseline="30000" dirty="0" smtClean="0"/>
              <a:t>1</a:t>
            </a:r>
            <a:r>
              <a:rPr lang="en-US" dirty="0" smtClean="0"/>
              <a:t>St</a:t>
            </a:r>
            <a:r>
              <a:rPr lang="en-US" dirty="0"/>
              <a:t>. John Fisher College </a:t>
            </a:r>
            <a:r>
              <a:rPr lang="en-US" baseline="30000" dirty="0" smtClean="0"/>
              <a:t>2 </a:t>
            </a:r>
            <a:r>
              <a:rPr lang="en-US" dirty="0" smtClean="0"/>
              <a:t>Department of Chemistry Boston University</a:t>
            </a:r>
            <a:endParaRPr lang="en-US" dirty="0"/>
          </a:p>
        </p:txBody>
      </p:sp>
      <p:sp>
        <p:nvSpPr>
          <p:cNvPr id="5" name="Text Placeholder 4"/>
          <p:cNvSpPr>
            <a:spLocks noGrp="1"/>
          </p:cNvSpPr>
          <p:nvPr>
            <p:ph type="body" sz="quarter" idx="13"/>
          </p:nvPr>
        </p:nvSpPr>
        <p:spPr>
          <a:xfrm>
            <a:off x="1042325" y="5056259"/>
            <a:ext cx="35638956" cy="925971"/>
          </a:xfrm>
        </p:spPr>
        <p:txBody>
          <a:bodyPr/>
          <a:lstStyle/>
          <a:p>
            <a:r>
              <a:rPr lang="en-US" dirty="0" smtClean="0"/>
              <a:t>ABSTRACT</a:t>
            </a:r>
            <a:endParaRPr lang="en-US" dirty="0"/>
          </a:p>
        </p:txBody>
      </p:sp>
      <p:sp>
        <p:nvSpPr>
          <p:cNvPr id="6" name="Content Placeholder 5"/>
          <p:cNvSpPr>
            <a:spLocks noGrp="1"/>
          </p:cNvSpPr>
          <p:nvPr>
            <p:ph sz="quarter" idx="14"/>
          </p:nvPr>
        </p:nvSpPr>
        <p:spPr>
          <a:xfrm>
            <a:off x="1042325" y="5906691"/>
            <a:ext cx="19652601" cy="3873904"/>
          </a:xfrm>
        </p:spPr>
        <p:txBody>
          <a:bodyPr/>
          <a:lstStyle/>
          <a:p>
            <a:r>
              <a:rPr lang="en-US" dirty="0" err="1"/>
              <a:t>Cyathane</a:t>
            </a:r>
            <a:r>
              <a:rPr lang="en-US" dirty="0"/>
              <a:t> natural products were proven biologically relevant molecules as they stimulate the expression of NGF. As such some </a:t>
            </a:r>
            <a:r>
              <a:rPr lang="en-US" dirty="0" err="1"/>
              <a:t>cyathanes</a:t>
            </a:r>
            <a:r>
              <a:rPr lang="en-US" dirty="0"/>
              <a:t> are potential therapeutic agents for Alzheimer’s disease. A preliminary pharmacophore model was produced which consists of a simplified seven-six bicyclic molecular scaffold. A synthetic route could utilize the Buchner reaction, but until this time only unsubstituted, carbonyl stabilized diazo compounds have been used due to the explosive nature of other diazo species. Such a bicyclic compound would require further modification to remove the carbonyl functional group. Flow chemistry was utilized to overcome these restrictions with the Buchner Reaction. 1-(4-diazopentyl)-2-methoxybenzene was used as the model substrate, and numerous electronic and substitution analogs were synthesized to further expand the scope of the Buchner Reaction in flow. Optimizing the flow reaction to use unprotected hydrazine to form a free </a:t>
            </a:r>
            <a:r>
              <a:rPr lang="en-US" dirty="0" err="1"/>
              <a:t>hydrazone</a:t>
            </a:r>
            <a:r>
              <a:rPr lang="en-US" dirty="0"/>
              <a:t> intermediate </a:t>
            </a:r>
            <a:r>
              <a:rPr lang="en-US" i="1" dirty="0"/>
              <a:t>in situ </a:t>
            </a:r>
            <a:r>
              <a:rPr lang="en-US" dirty="0"/>
              <a:t>was also explored. The (5-(2-methoxyphenyl)pentan-2-yl) </a:t>
            </a:r>
            <a:r>
              <a:rPr lang="en-US" dirty="0" err="1"/>
              <a:t>hydrazone</a:t>
            </a:r>
            <a:r>
              <a:rPr lang="en-US" dirty="0"/>
              <a:t> was successfully formed, while further results are yet pending.</a:t>
            </a:r>
          </a:p>
          <a:p>
            <a:r>
              <a:rPr lang="en-US" dirty="0"/>
              <a:t> </a:t>
            </a:r>
          </a:p>
          <a:p>
            <a:r>
              <a:rPr lang="en-US" dirty="0"/>
              <a:t> </a:t>
            </a:r>
          </a:p>
          <a:p>
            <a:r>
              <a:rPr lang="en-US" dirty="0"/>
              <a:t> </a:t>
            </a:r>
          </a:p>
          <a:p>
            <a:endParaRPr lang="en-US" dirty="0"/>
          </a:p>
        </p:txBody>
      </p:sp>
      <p:sp>
        <p:nvSpPr>
          <p:cNvPr id="8" name="Text Placeholder 7"/>
          <p:cNvSpPr>
            <a:spLocks noGrp="1"/>
          </p:cNvSpPr>
          <p:nvPr>
            <p:ph type="body" sz="quarter" idx="17"/>
          </p:nvPr>
        </p:nvSpPr>
        <p:spPr>
          <a:xfrm>
            <a:off x="797749" y="9830372"/>
            <a:ext cx="35657632" cy="746362"/>
          </a:xfrm>
        </p:spPr>
        <p:txBody>
          <a:bodyPr/>
          <a:lstStyle/>
          <a:p>
            <a:r>
              <a:rPr lang="en-US" dirty="0" smtClean="0"/>
              <a:t>METHODS</a:t>
            </a:r>
            <a:endParaRPr lang="en-US" dirty="0"/>
          </a:p>
        </p:txBody>
      </p:sp>
      <p:pic>
        <p:nvPicPr>
          <p:cNvPr id="14" name="Picture 271" descr="BU Master Logo - Black, Lar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571200" y="113112"/>
            <a:ext cx="4095243" cy="183708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sjfc.edu/dotAsset/863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728941" y="113111"/>
            <a:ext cx="1837088" cy="183708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p:cNvPicPr>
            <a:picLocks noChangeAspect="1"/>
          </p:cNvPicPr>
          <p:nvPr/>
        </p:nvPicPr>
        <p:blipFill>
          <a:blip r:embed="rId7"/>
          <a:stretch>
            <a:fillRect/>
          </a:stretch>
        </p:blipFill>
        <p:spPr>
          <a:xfrm>
            <a:off x="1042325" y="16747187"/>
            <a:ext cx="16003235" cy="4208365"/>
          </a:xfrm>
          <a:prstGeom prst="rect">
            <a:avLst/>
          </a:prstGeom>
        </p:spPr>
      </p:pic>
      <p:sp>
        <p:nvSpPr>
          <p:cNvPr id="28" name="TextBox 27"/>
          <p:cNvSpPr txBox="1"/>
          <p:nvPr/>
        </p:nvSpPr>
        <p:spPr>
          <a:xfrm>
            <a:off x="13311533" y="16394799"/>
            <a:ext cx="3277031" cy="1938992"/>
          </a:xfrm>
          <a:prstGeom prst="rect">
            <a:avLst/>
          </a:prstGeom>
          <a:noFill/>
        </p:spPr>
        <p:txBody>
          <a:bodyPr wrap="square" rtlCol="0">
            <a:spAutoFit/>
          </a:bodyPr>
          <a:lstStyle/>
          <a:p>
            <a:r>
              <a:rPr lang="en-US" sz="4000" b="1" dirty="0" smtClean="0">
                <a:solidFill>
                  <a:schemeClr val="bg1"/>
                </a:solidFill>
              </a:rPr>
              <a:t>Model Reaction in Flow</a:t>
            </a:r>
            <a:endParaRPr lang="en-US" sz="4000" b="1" dirty="0">
              <a:solidFill>
                <a:schemeClr val="bg1"/>
              </a:solidFill>
            </a:endParaRPr>
          </a:p>
        </p:txBody>
      </p:sp>
      <p:sp>
        <p:nvSpPr>
          <p:cNvPr id="29" name="TextBox 28"/>
          <p:cNvSpPr txBox="1"/>
          <p:nvPr/>
        </p:nvSpPr>
        <p:spPr>
          <a:xfrm>
            <a:off x="30821171" y="16557604"/>
            <a:ext cx="6629043" cy="2000548"/>
          </a:xfrm>
          <a:prstGeom prst="rect">
            <a:avLst/>
          </a:prstGeom>
          <a:noFill/>
        </p:spPr>
        <p:txBody>
          <a:bodyPr wrap="square" rtlCol="0">
            <a:spAutoFit/>
          </a:bodyPr>
          <a:lstStyle/>
          <a:p>
            <a:r>
              <a:rPr lang="en-US" sz="4000" b="1" dirty="0" smtClean="0">
                <a:solidFill>
                  <a:schemeClr val="bg1"/>
                </a:solidFill>
              </a:rPr>
              <a:t>Unprotected Hydrazone </a:t>
            </a:r>
            <a:r>
              <a:rPr lang="en-US" sz="4400" b="1" dirty="0" smtClean="0">
                <a:solidFill>
                  <a:schemeClr val="bg1"/>
                </a:solidFill>
              </a:rPr>
              <a:t>Reaction</a:t>
            </a:r>
            <a:endParaRPr lang="en-US" sz="4000" b="1" dirty="0" smtClean="0">
              <a:solidFill>
                <a:schemeClr val="bg1"/>
              </a:solidFill>
            </a:endParaRPr>
          </a:p>
          <a:p>
            <a:r>
              <a:rPr lang="en-US" sz="4000" b="1" dirty="0" smtClean="0">
                <a:solidFill>
                  <a:schemeClr val="bg1"/>
                </a:solidFill>
                <a:hlinkClick r:id="rId8" action="ppaction://hlinksldjump"/>
              </a:rPr>
              <a:t>Images of Flow</a:t>
            </a:r>
            <a:endParaRPr lang="en-US" sz="4000" b="1" dirty="0">
              <a:solidFill>
                <a:schemeClr val="bg1"/>
              </a:solidFill>
            </a:endParaRPr>
          </a:p>
        </p:txBody>
      </p:sp>
      <p:graphicFrame>
        <p:nvGraphicFramePr>
          <p:cNvPr id="30" name="Object 29"/>
          <p:cNvGraphicFramePr>
            <a:graphicFrameLocks noChangeAspect="1"/>
          </p:cNvGraphicFramePr>
          <p:nvPr>
            <p:extLst>
              <p:ext uri="{D42A27DB-BD31-4B8C-83A1-F6EECF244321}">
                <p14:modId xmlns:p14="http://schemas.microsoft.com/office/powerpoint/2010/main" val="2142170682"/>
              </p:ext>
            </p:extLst>
          </p:nvPr>
        </p:nvGraphicFramePr>
        <p:xfrm>
          <a:off x="21188363" y="6223000"/>
          <a:ext cx="11717337" cy="2127250"/>
        </p:xfrm>
        <a:graphic>
          <a:graphicData uri="http://schemas.openxmlformats.org/presentationml/2006/ole">
            <mc:AlternateContent xmlns:mc="http://schemas.openxmlformats.org/markup-compatibility/2006">
              <mc:Choice xmlns:v="urn:schemas-microsoft-com:vml" Requires="v">
                <p:oleObj spid="_x0000_s1303" name="CS ChemDraw Drawing" r:id="rId9" imgW="3758104" imgH="682247" progId="ChemDraw.Document.6.0">
                  <p:embed/>
                </p:oleObj>
              </mc:Choice>
              <mc:Fallback>
                <p:oleObj name="CS ChemDraw Drawing" r:id="rId9" imgW="3758104" imgH="682247" progId="ChemDraw.Document.6.0">
                  <p:embed/>
                  <p:pic>
                    <p:nvPicPr>
                      <p:cNvPr id="0" name=""/>
                      <p:cNvPicPr/>
                      <p:nvPr/>
                    </p:nvPicPr>
                    <p:blipFill>
                      <a:blip r:embed="rId10"/>
                      <a:stretch>
                        <a:fillRect/>
                      </a:stretch>
                    </p:blipFill>
                    <p:spPr>
                      <a:xfrm>
                        <a:off x="21188363" y="6223000"/>
                        <a:ext cx="11717337" cy="2127250"/>
                      </a:xfrm>
                      <a:prstGeom prst="rect">
                        <a:avLst/>
                      </a:prstGeom>
                    </p:spPr>
                  </p:pic>
                </p:oleObj>
              </mc:Fallback>
            </mc:AlternateContent>
          </a:graphicData>
        </a:graphic>
      </p:graphicFrame>
      <p:sp>
        <p:nvSpPr>
          <p:cNvPr id="31" name="Explosion 2 30"/>
          <p:cNvSpPr/>
          <p:nvPr/>
        </p:nvSpPr>
        <p:spPr>
          <a:xfrm>
            <a:off x="32970337" y="5910242"/>
            <a:ext cx="4345211" cy="2403896"/>
          </a:xfrm>
          <a:prstGeom prst="irregularSeal2">
            <a:avLst/>
          </a:prstGeom>
          <a:solidFill>
            <a:schemeClr val="accent6"/>
          </a:solidFill>
          <a:ln w="57150">
            <a:solidFill>
              <a:srgbClr val="C00000"/>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3200" dirty="0" smtClean="0"/>
              <a:t>Explosive</a:t>
            </a:r>
            <a:endParaRPr lang="en-US" sz="3200" dirty="0"/>
          </a:p>
        </p:txBody>
      </p:sp>
      <p:sp>
        <p:nvSpPr>
          <p:cNvPr id="1024" name="Rounded Rectangle 1023"/>
          <p:cNvSpPr/>
          <p:nvPr/>
        </p:nvSpPr>
        <p:spPr>
          <a:xfrm>
            <a:off x="1042325" y="17025843"/>
            <a:ext cx="4196443" cy="206355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800" dirty="0" smtClean="0">
                <a:solidFill>
                  <a:schemeClr val="tx1"/>
                </a:solidFill>
              </a:rPr>
              <a:t>TBS-</a:t>
            </a:r>
            <a:r>
              <a:rPr lang="en-US" sz="4800" dirty="0" err="1" smtClean="0">
                <a:solidFill>
                  <a:schemeClr val="tx1"/>
                </a:solidFill>
              </a:rPr>
              <a:t>Hydrazone</a:t>
            </a:r>
            <a:endParaRPr lang="en-US" sz="4000" dirty="0">
              <a:solidFill>
                <a:schemeClr val="tx1"/>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3946910195"/>
              </p:ext>
            </p:extLst>
          </p:nvPr>
        </p:nvGraphicFramePr>
        <p:xfrm>
          <a:off x="271463" y="10541000"/>
          <a:ext cx="36179125" cy="6581775"/>
        </p:xfrm>
        <a:graphic>
          <a:graphicData uri="http://schemas.openxmlformats.org/presentationml/2006/ole">
            <mc:AlternateContent xmlns:mc="http://schemas.openxmlformats.org/markup-compatibility/2006">
              <mc:Choice xmlns:v="urn:schemas-microsoft-com:vml" Requires="v">
                <p:oleObj spid="_x0000_s1304" name="CS ChemDraw Drawing" r:id="rId11" imgW="15785097" imgH="2358678" progId="ChemDraw.Document.6.0">
                  <p:embed/>
                </p:oleObj>
              </mc:Choice>
              <mc:Fallback>
                <p:oleObj name="CS ChemDraw Drawing" r:id="rId11" imgW="15785097" imgH="2358678" progId="ChemDraw.Document.6.0">
                  <p:embed/>
                  <p:pic>
                    <p:nvPicPr>
                      <p:cNvPr id="0" name=""/>
                      <p:cNvPicPr/>
                      <p:nvPr/>
                    </p:nvPicPr>
                    <p:blipFill>
                      <a:blip r:embed="rId12"/>
                      <a:stretch>
                        <a:fillRect/>
                      </a:stretch>
                    </p:blipFill>
                    <p:spPr>
                      <a:xfrm>
                        <a:off x="271463" y="10541000"/>
                        <a:ext cx="36179125" cy="6581775"/>
                      </a:xfrm>
                      <a:prstGeom prst="rect">
                        <a:avLst/>
                      </a:prstGeom>
                    </p:spPr>
                  </p:pic>
                </p:oleObj>
              </mc:Fallback>
            </mc:AlternateContent>
          </a:graphicData>
        </a:graphic>
      </p:graphicFrame>
      <p:sp>
        <p:nvSpPr>
          <p:cNvPr id="27" name="Isosceles Triangle 26"/>
          <p:cNvSpPr/>
          <p:nvPr/>
        </p:nvSpPr>
        <p:spPr>
          <a:xfrm>
            <a:off x="11167515" y="18935866"/>
            <a:ext cx="516172" cy="390166"/>
          </a:xfrm>
          <a:prstGeom prst="triangl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tx1"/>
                </a:solidFill>
              </a:ln>
            </a:endParaRPr>
          </a:p>
        </p:txBody>
      </p:sp>
      <p:sp>
        <p:nvSpPr>
          <p:cNvPr id="32" name="Isosceles Triangle 31"/>
          <p:cNvSpPr/>
          <p:nvPr/>
        </p:nvSpPr>
        <p:spPr>
          <a:xfrm rot="1934074" flipV="1">
            <a:off x="7688647" y="19111818"/>
            <a:ext cx="538278" cy="481161"/>
          </a:xfrm>
          <a:prstGeom prst="triangle">
            <a:avLst>
              <a:gd name="adj" fmla="val 51936"/>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tx1"/>
                </a:solidFill>
              </a:ln>
            </a:endParaRPr>
          </a:p>
        </p:txBody>
      </p:sp>
      <p:sp>
        <p:nvSpPr>
          <p:cNvPr id="18" name="TextBox 17"/>
          <p:cNvSpPr txBox="1"/>
          <p:nvPr/>
        </p:nvSpPr>
        <p:spPr>
          <a:xfrm>
            <a:off x="25596028" y="8488182"/>
            <a:ext cx="5225143" cy="1323439"/>
          </a:xfrm>
          <a:prstGeom prst="rect">
            <a:avLst/>
          </a:prstGeom>
          <a:noFill/>
        </p:spPr>
        <p:txBody>
          <a:bodyPr wrap="square" rtlCol="0">
            <a:spAutoFit/>
          </a:bodyPr>
          <a:lstStyle/>
          <a:p>
            <a:r>
              <a:rPr lang="en-US" sz="4000" b="1" dirty="0" smtClean="0">
                <a:solidFill>
                  <a:schemeClr val="bg1"/>
                </a:solidFill>
              </a:rPr>
              <a:t>Species explosive if handled in batch</a:t>
            </a:r>
            <a:endParaRPr lang="en-US" sz="4000" b="1" dirty="0">
              <a:solidFill>
                <a:schemeClr val="bg1"/>
              </a:solidFill>
            </a:endParaRPr>
          </a:p>
        </p:txBody>
      </p:sp>
      <p:pic>
        <p:nvPicPr>
          <p:cNvPr id="25" name="Picture 24"/>
          <p:cNvPicPr>
            <a:picLocks noChangeAspect="1"/>
          </p:cNvPicPr>
          <p:nvPr/>
        </p:nvPicPr>
        <p:blipFill>
          <a:blip r:embed="rId13"/>
          <a:stretch>
            <a:fillRect/>
          </a:stretch>
        </p:blipFill>
        <p:spPr>
          <a:xfrm>
            <a:off x="18897421" y="16650132"/>
            <a:ext cx="15979118" cy="4304338"/>
          </a:xfrm>
          <a:prstGeom prst="rect">
            <a:avLst/>
          </a:prstGeom>
        </p:spPr>
      </p:pic>
      <p:sp>
        <p:nvSpPr>
          <p:cNvPr id="7" name="Rounded Rectangle 6"/>
          <p:cNvSpPr/>
          <p:nvPr/>
        </p:nvSpPr>
        <p:spPr>
          <a:xfrm>
            <a:off x="18897421" y="16908190"/>
            <a:ext cx="3744124" cy="208271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800" dirty="0" smtClean="0">
                <a:solidFill>
                  <a:schemeClr val="tx1"/>
                </a:solidFill>
              </a:rPr>
              <a:t>Ketone</a:t>
            </a:r>
            <a:endParaRPr lang="en-US" dirty="0">
              <a:solidFill>
                <a:schemeClr val="tx1"/>
              </a:solidFill>
            </a:endParaRPr>
          </a:p>
        </p:txBody>
      </p:sp>
      <p:pic>
        <p:nvPicPr>
          <p:cNvPr id="10" name="Audio 9">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4"/>
          <a:stretch>
            <a:fillRect/>
          </a:stretch>
        </p:blipFill>
        <p:spPr>
          <a:xfrm>
            <a:off x="36728400" y="20269200"/>
            <a:ext cx="609600" cy="609600"/>
          </a:xfrm>
          <a:prstGeom prst="rect">
            <a:avLst/>
          </a:prstGeom>
        </p:spPr>
      </p:pic>
      <p:pic>
        <p:nvPicPr>
          <p:cNvPr id="23" name="Picture 22"/>
          <p:cNvPicPr>
            <a:picLocks noChangeAspect="1"/>
          </p:cNvPicPr>
          <p:nvPr/>
        </p:nvPicPr>
        <p:blipFill>
          <a:blip r:embed="rId7"/>
          <a:stretch>
            <a:fillRect/>
          </a:stretch>
        </p:blipFill>
        <p:spPr>
          <a:xfrm>
            <a:off x="23539468" y="7510746"/>
            <a:ext cx="2540719" cy="1102773"/>
          </a:xfrm>
          <a:prstGeom prst="rect">
            <a:avLst/>
          </a:prstGeom>
        </p:spPr>
      </p:pic>
      <p:pic>
        <p:nvPicPr>
          <p:cNvPr id="17" name="Picture 1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1249194" y="7582326"/>
            <a:ext cx="692309" cy="1308464"/>
          </a:xfrm>
          <a:prstGeom prst="rect">
            <a:avLst/>
          </a:prstGeom>
        </p:spPr>
      </p:pic>
    </p:spTree>
    <p:extLst>
      <p:ext uri="{BB962C8B-B14F-4D97-AF65-F5344CB8AC3E}">
        <p14:creationId xmlns:p14="http://schemas.microsoft.com/office/powerpoint/2010/main" val="2852592039"/>
      </p:ext>
    </p:extLst>
  </p:cSld>
  <p:clrMapOvr>
    <a:masterClrMapping/>
  </p:clrMapOvr>
  <mc:AlternateContent xmlns:mc="http://schemas.openxmlformats.org/markup-compatibility/2006">
    <mc:Choice xmlns:p14="http://schemas.microsoft.com/office/powerpoint/2010/main" Requires="p14">
      <p:transition spd="med" p14:dur="700" advClick="0" advTm="30882">
        <p:fade/>
      </p:transition>
    </mc:Choice>
    <mc:Fallback>
      <p:transition xmlns:p14="http://schemas.microsoft.com/office/powerpoint/2010/main" spd="med" advClick="0" advTm="30882">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xfrm>
            <a:off x="1" y="-31200"/>
            <a:ext cx="37490400" cy="911524"/>
          </a:xfrm>
        </p:spPr>
        <p:txBody>
          <a:bodyPr/>
          <a:lstStyle/>
          <a:p>
            <a:r>
              <a:rPr lang="en-US" dirty="0" smtClean="0"/>
              <a:t>RESULTS</a:t>
            </a:r>
            <a:endParaRPr lang="en-US" dirty="0"/>
          </a:p>
        </p:txBody>
      </p:sp>
      <p:sp>
        <p:nvSpPr>
          <p:cNvPr id="13" name="Text Placeholder 12"/>
          <p:cNvSpPr>
            <a:spLocks noGrp="1"/>
          </p:cNvSpPr>
          <p:nvPr>
            <p:ph type="body" sz="quarter" idx="23"/>
          </p:nvPr>
        </p:nvSpPr>
        <p:spPr>
          <a:xfrm>
            <a:off x="21201600" y="14263931"/>
            <a:ext cx="15908764" cy="865753"/>
          </a:xfrm>
        </p:spPr>
        <p:txBody>
          <a:bodyPr/>
          <a:lstStyle/>
          <a:p>
            <a:r>
              <a:rPr lang="en-US" dirty="0" smtClean="0"/>
              <a:t>Future Work</a:t>
            </a:r>
            <a:endParaRPr lang="en-US" dirty="0"/>
          </a:p>
        </p:txBody>
      </p:sp>
      <p:sp>
        <p:nvSpPr>
          <p:cNvPr id="12" name="Text Placeholder 12"/>
          <p:cNvSpPr>
            <a:spLocks noGrp="1"/>
          </p:cNvSpPr>
          <p:nvPr>
            <p:ph type="body" sz="quarter" idx="23"/>
          </p:nvPr>
        </p:nvSpPr>
        <p:spPr>
          <a:xfrm>
            <a:off x="333551" y="16259001"/>
            <a:ext cx="17691348" cy="859098"/>
          </a:xfrm>
        </p:spPr>
        <p:txBody>
          <a:bodyPr/>
          <a:lstStyle/>
          <a:p>
            <a:r>
              <a:rPr lang="en-US" dirty="0" smtClean="0"/>
              <a:t>REFERENCES</a:t>
            </a:r>
            <a:endParaRPr lang="en-US" dirty="0"/>
          </a:p>
        </p:txBody>
      </p:sp>
      <p:sp>
        <p:nvSpPr>
          <p:cNvPr id="10" name="Content Placeholder 9"/>
          <p:cNvSpPr>
            <a:spLocks noGrp="1"/>
          </p:cNvSpPr>
          <p:nvPr>
            <p:ph sz="quarter" idx="24"/>
          </p:nvPr>
        </p:nvSpPr>
        <p:spPr>
          <a:xfrm>
            <a:off x="336131" y="13642773"/>
            <a:ext cx="14507399" cy="2030238"/>
          </a:xfrm>
        </p:spPr>
        <p:txBody>
          <a:bodyPr/>
          <a:lstStyle/>
          <a:p>
            <a:pPr marL="457200" indent="-457200">
              <a:buFont typeface="Arial" panose="020B0604020202020204" pitchFamily="34" charset="0"/>
              <a:buChar char="•"/>
            </a:pPr>
            <a:r>
              <a:rPr lang="en-US" dirty="0" smtClean="0"/>
              <a:t>4 of the analogs required hydrogenations, 3 of which required a Parr Shaker apparatus.</a:t>
            </a:r>
          </a:p>
          <a:p>
            <a:pPr marL="457200" indent="-457200">
              <a:buFont typeface="Arial" panose="020B0604020202020204" pitchFamily="34" charset="0"/>
              <a:buChar char="•"/>
            </a:pPr>
            <a:r>
              <a:rPr lang="en-US" dirty="0" smtClean="0"/>
              <a:t>Only Preliminary results from Buchner reaction with analogs, but para analog most promising for bicycle formation</a:t>
            </a:r>
          </a:p>
          <a:p>
            <a:pPr marL="457200" indent="-457200">
              <a:buFont typeface="Arial" panose="020B0604020202020204" pitchFamily="34" charset="0"/>
              <a:buChar char="•"/>
            </a:pPr>
            <a:r>
              <a:rPr lang="en-US" dirty="0" smtClean="0"/>
              <a:t> The unprotected hydrazone was formed in flow, but the complete Buchner reaction has yet to be completed. </a:t>
            </a:r>
          </a:p>
        </p:txBody>
      </p:sp>
      <p:sp>
        <p:nvSpPr>
          <p:cNvPr id="30" name="TextBox 29"/>
          <p:cNvSpPr txBox="1"/>
          <p:nvPr/>
        </p:nvSpPr>
        <p:spPr>
          <a:xfrm>
            <a:off x="21315900" y="15244784"/>
            <a:ext cx="15680164" cy="2246769"/>
          </a:xfrm>
          <a:prstGeom prst="rect">
            <a:avLst/>
          </a:prstGeom>
          <a:noFill/>
        </p:spPr>
        <p:txBody>
          <a:bodyPr wrap="square" rtlCol="0">
            <a:spAutoFit/>
          </a:bodyPr>
          <a:lstStyle/>
          <a:p>
            <a:pPr marL="457200" indent="-457200">
              <a:buFont typeface="Arial" panose="020B0604020202020204" pitchFamily="34" charset="0"/>
              <a:buChar char="•"/>
            </a:pPr>
            <a:r>
              <a:rPr lang="en-US" sz="2800" dirty="0" smtClean="0"/>
              <a:t>All analogs will be reacted to form bicycle, and effects of phenyl substitution on yields will be examined</a:t>
            </a:r>
          </a:p>
          <a:p>
            <a:pPr marL="457200" indent="-457200">
              <a:buFont typeface="Arial" panose="020B0604020202020204" pitchFamily="34" charset="0"/>
              <a:buChar char="•"/>
            </a:pPr>
            <a:r>
              <a:rPr lang="en-US" sz="2800" dirty="0" smtClean="0"/>
              <a:t>In flow synthesis without the use of TBS protecting group will continue to be developed and tested for viability.</a:t>
            </a:r>
            <a:endParaRPr lang="en-US" sz="2800" dirty="0"/>
          </a:p>
          <a:p>
            <a:pPr marL="457200" indent="-457200">
              <a:buFont typeface="Arial" panose="020B0604020202020204" pitchFamily="34" charset="0"/>
              <a:buChar char="•"/>
            </a:pPr>
            <a:r>
              <a:rPr lang="en-US" sz="2800" dirty="0" smtClean="0"/>
              <a:t>7,6 bicycle analogs  will be tested on </a:t>
            </a:r>
            <a:r>
              <a:rPr lang="en-US" sz="2800" dirty="0" err="1" smtClean="0"/>
              <a:t>pheochromacytoma</a:t>
            </a:r>
            <a:r>
              <a:rPr lang="en-US" sz="2800" dirty="0" smtClean="0"/>
              <a:t> tissue (PC12) for NGF stimulation and subsequent neurite differentiation. </a:t>
            </a:r>
            <a:endParaRPr lang="en-US" sz="2800" dirty="0"/>
          </a:p>
        </p:txBody>
      </p:sp>
      <p:graphicFrame>
        <p:nvGraphicFramePr>
          <p:cNvPr id="18" name="Content Placeholder 8"/>
          <p:cNvGraphicFramePr>
            <a:graphicFrameLocks noGrp="1"/>
          </p:cNvGraphicFramePr>
          <p:nvPr>
            <p:ph sz="quarter" idx="24"/>
            <p:extLst>
              <p:ext uri="{D42A27DB-BD31-4B8C-83A1-F6EECF244321}">
                <p14:modId xmlns:p14="http://schemas.microsoft.com/office/powerpoint/2010/main" val="1940477502"/>
              </p:ext>
            </p:extLst>
          </p:nvPr>
        </p:nvGraphicFramePr>
        <p:xfrm>
          <a:off x="130629" y="1804135"/>
          <a:ext cx="17894269" cy="9757075"/>
        </p:xfrm>
        <a:graphic>
          <a:graphicData uri="http://schemas.openxmlformats.org/drawingml/2006/table">
            <a:tbl>
              <a:tblPr firstRow="1" bandCol="1">
                <a:tableStyleId>{5C22544A-7EE6-4342-B048-85BDC9FD1C3A}</a:tableStyleId>
              </a:tblPr>
              <a:tblGrid>
                <a:gridCol w="3110630"/>
                <a:gridCol w="1343855"/>
                <a:gridCol w="1180019"/>
                <a:gridCol w="1527218"/>
                <a:gridCol w="1527218"/>
                <a:gridCol w="1527218"/>
                <a:gridCol w="1527218"/>
                <a:gridCol w="1527218"/>
                <a:gridCol w="1527218"/>
                <a:gridCol w="1527218"/>
                <a:gridCol w="1569239"/>
              </a:tblGrid>
              <a:tr h="1613492">
                <a:tc>
                  <a:txBody>
                    <a:bodyPr/>
                    <a:lstStyle/>
                    <a:p>
                      <a:pPr algn="ctr"/>
                      <a:r>
                        <a:rPr lang="en-US" sz="2800" dirty="0" smtClean="0"/>
                        <a:t>Reagent</a:t>
                      </a:r>
                      <a:endParaRPr lang="en-US" sz="28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2800" dirty="0" smtClean="0"/>
                        <a:t>LAH</a:t>
                      </a:r>
                    </a:p>
                    <a:p>
                      <a:pPr algn="ctr"/>
                      <a:r>
                        <a:rPr lang="en-US" sz="2800" dirty="0" err="1" smtClean="0"/>
                        <a:t>Reduct</a:t>
                      </a:r>
                      <a:r>
                        <a:rPr lang="en-US" sz="2800" dirty="0" smtClean="0"/>
                        <a:t>.</a:t>
                      </a:r>
                      <a:endParaRPr lang="en-US" sz="2800" dirty="0"/>
                    </a:p>
                  </a:txBody>
                  <a:tcPr>
                    <a:lnT w="12700" cap="flat" cmpd="sng" algn="ctr">
                      <a:solidFill>
                        <a:schemeClr val="tx1"/>
                      </a:solidFill>
                      <a:prstDash val="solid"/>
                      <a:round/>
                      <a:headEnd type="none" w="med" len="med"/>
                      <a:tailEnd type="none" w="med" len="med"/>
                    </a:lnT>
                  </a:tcPr>
                </a:tc>
                <a:tc>
                  <a:txBody>
                    <a:bodyPr/>
                    <a:lstStyle/>
                    <a:p>
                      <a:pPr algn="ctr"/>
                      <a:r>
                        <a:rPr lang="en-US" sz="2800" dirty="0" smtClean="0"/>
                        <a:t>Yields (%)</a:t>
                      </a:r>
                      <a:endParaRPr lang="en-US" sz="2800" dirty="0"/>
                    </a:p>
                  </a:txBody>
                  <a:tcPr>
                    <a:lnT w="12700" cap="flat" cmpd="sng" algn="ctr">
                      <a:solidFill>
                        <a:schemeClr val="tx1"/>
                      </a:solidFill>
                      <a:prstDash val="solid"/>
                      <a:round/>
                      <a:headEnd type="none" w="med" len="med"/>
                      <a:tailEnd type="none" w="med" len="med"/>
                    </a:lnT>
                    <a:noFill/>
                  </a:tcPr>
                </a:tc>
                <a:tc>
                  <a:txBody>
                    <a:bodyPr/>
                    <a:lstStyle/>
                    <a:p>
                      <a:pPr algn="ctr"/>
                      <a:r>
                        <a:rPr lang="en-US" sz="2800" dirty="0" smtClean="0"/>
                        <a:t>TEMPO</a:t>
                      </a:r>
                    </a:p>
                    <a:p>
                      <a:pPr algn="ctr"/>
                      <a:r>
                        <a:rPr lang="en-US" sz="2800" dirty="0" err="1" smtClean="0"/>
                        <a:t>Oxi</a:t>
                      </a:r>
                      <a:r>
                        <a:rPr lang="en-US" sz="2800" dirty="0" smtClean="0"/>
                        <a:t>.</a:t>
                      </a:r>
                      <a:endParaRPr lang="en-US" sz="2800" dirty="0"/>
                    </a:p>
                  </a:txBody>
                  <a:tcPr>
                    <a:lnT w="12700" cap="flat" cmpd="sng" algn="ctr">
                      <a:solidFill>
                        <a:schemeClr val="tx1"/>
                      </a:solidFill>
                      <a:prstDash val="solid"/>
                      <a:round/>
                      <a:headEnd type="none" w="med" len="med"/>
                      <a:tailEnd type="none" w="med" len="med"/>
                    </a:lnT>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Yields (%)</a:t>
                      </a:r>
                    </a:p>
                    <a:p>
                      <a:pPr algn="ctr"/>
                      <a:endParaRPr lang="en-US" sz="2800" dirty="0"/>
                    </a:p>
                  </a:txBody>
                  <a:tcPr>
                    <a:lnT w="12700" cap="flat" cmpd="sng" algn="ctr">
                      <a:solidFill>
                        <a:schemeClr val="tx1"/>
                      </a:solidFill>
                      <a:prstDash val="solid"/>
                      <a:round/>
                      <a:headEnd type="none" w="med" len="med"/>
                      <a:tailEnd type="none" w="med" len="med"/>
                    </a:lnT>
                    <a:noFill/>
                  </a:tcPr>
                </a:tc>
                <a:tc>
                  <a:txBody>
                    <a:bodyPr/>
                    <a:lstStyle/>
                    <a:p>
                      <a:pPr algn="ctr"/>
                      <a:r>
                        <a:rPr lang="en-US" sz="2800" dirty="0" smtClean="0"/>
                        <a:t>Aldol </a:t>
                      </a:r>
                      <a:endParaRPr lang="en-US" sz="2800" dirty="0"/>
                    </a:p>
                  </a:txBody>
                  <a:tcPr>
                    <a:lnT w="12700" cap="flat" cmpd="sng" algn="ctr">
                      <a:solidFill>
                        <a:schemeClr val="tx1"/>
                      </a:solidFill>
                      <a:prstDash val="solid"/>
                      <a:round/>
                      <a:headEnd type="none" w="med" len="med"/>
                      <a:tailEnd type="none" w="med" len="med"/>
                    </a:lnT>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Yields (%)</a:t>
                      </a:r>
                    </a:p>
                    <a:p>
                      <a:pPr algn="ctr"/>
                      <a:endParaRPr lang="en-US" sz="2800" dirty="0"/>
                    </a:p>
                  </a:txBody>
                  <a:tcPr>
                    <a:lnT w="12700" cap="flat" cmpd="sng" algn="ctr">
                      <a:solidFill>
                        <a:schemeClr val="tx1"/>
                      </a:solidFill>
                      <a:prstDash val="solid"/>
                      <a:round/>
                      <a:headEnd type="none" w="med" len="med"/>
                      <a:tailEnd type="none" w="med" len="med"/>
                    </a:lnT>
                    <a:noFill/>
                  </a:tcPr>
                </a:tc>
                <a:tc>
                  <a:txBody>
                    <a:bodyPr/>
                    <a:lstStyle/>
                    <a:p>
                      <a:pPr algn="ctr"/>
                      <a:r>
                        <a:rPr lang="en-US" sz="2800" dirty="0" smtClean="0"/>
                        <a:t>Heck</a:t>
                      </a:r>
                      <a:endParaRPr lang="en-US" sz="2800" dirty="0"/>
                    </a:p>
                  </a:txBody>
                  <a:tcPr>
                    <a:lnT w="12700" cap="flat" cmpd="sng" algn="ctr">
                      <a:solidFill>
                        <a:schemeClr val="tx1"/>
                      </a:solidFill>
                      <a:prstDash val="solid"/>
                      <a:round/>
                      <a:headEnd type="none" w="med" len="med"/>
                      <a:tailEnd type="none" w="med" len="med"/>
                    </a:lnT>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Yields (%)</a:t>
                      </a:r>
                    </a:p>
                    <a:p>
                      <a:pPr algn="ctr"/>
                      <a:endParaRPr lang="en-US" sz="2800" dirty="0"/>
                    </a:p>
                  </a:txBody>
                  <a:tcPr>
                    <a:lnT w="12700" cap="flat" cmpd="sng" algn="ctr">
                      <a:solidFill>
                        <a:schemeClr val="tx1"/>
                      </a:solidFill>
                      <a:prstDash val="solid"/>
                      <a:round/>
                      <a:headEnd type="none" w="med" len="med"/>
                      <a:tailEnd type="none" w="med" len="med"/>
                    </a:lnT>
                    <a:noFill/>
                  </a:tcPr>
                </a:tc>
                <a:tc>
                  <a:txBody>
                    <a:bodyPr/>
                    <a:lstStyle/>
                    <a:p>
                      <a:pPr algn="ctr"/>
                      <a:r>
                        <a:rPr lang="en-US" sz="2800" dirty="0" smtClean="0"/>
                        <a:t>Wittig</a:t>
                      </a:r>
                      <a:endParaRPr lang="en-US" sz="2800" dirty="0"/>
                    </a:p>
                  </a:txBody>
                  <a:tcPr>
                    <a:lnT w="12700" cap="flat" cmpd="sng" algn="ctr">
                      <a:solidFill>
                        <a:schemeClr val="tx1"/>
                      </a:solidFill>
                      <a:prstDash val="solid"/>
                      <a:round/>
                      <a:headEnd type="none" w="med" len="med"/>
                      <a:tailEnd type="none" w="med" len="med"/>
                    </a:lnT>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Yields (%)</a:t>
                      </a:r>
                    </a:p>
                    <a:p>
                      <a:pPr algn="ctr"/>
                      <a:endParaRPr lang="en-US" sz="28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r>
              <a:tr h="1685202">
                <a:tc>
                  <a:txBody>
                    <a:bodyPr/>
                    <a:lstStyle/>
                    <a:p>
                      <a:endParaRPr lang="en-US" sz="2800" dirty="0" smtClean="0"/>
                    </a:p>
                  </a:txBody>
                  <a:tcPr>
                    <a:lnL w="12700" cap="flat" cmpd="sng" algn="ctr">
                      <a:solidFill>
                        <a:schemeClr val="tx1"/>
                      </a:solidFill>
                      <a:prstDash val="solid"/>
                      <a:round/>
                      <a:headEnd type="none" w="med" len="med"/>
                      <a:tailEnd type="none" w="med" len="med"/>
                    </a:ln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88</a:t>
                      </a:r>
                      <a:endParaRPr lang="en-US" sz="2800" dirty="0"/>
                    </a:p>
                  </a:txBody>
                  <a:tcPr anchor="ctr">
                    <a:noFill/>
                  </a:tcPr>
                </a:tc>
                <a:tc>
                  <a:txBody>
                    <a:bodyPr/>
                    <a:lstStyle/>
                    <a:p>
                      <a:pPr algn="ctr"/>
                      <a:r>
                        <a:rPr lang="en-US" sz="8800" b="1" dirty="0" smtClean="0"/>
                        <a:t>+</a:t>
                      </a:r>
                      <a:endParaRPr lang="en-US" b="1" dirty="0"/>
                    </a:p>
                  </a:txBody>
                  <a:tcPr anchor="ctr">
                    <a:noFill/>
                  </a:tcPr>
                </a:tc>
                <a:tc>
                  <a:txBody>
                    <a:bodyPr/>
                    <a:lstStyle/>
                    <a:p>
                      <a:pPr algn="ctr"/>
                      <a:r>
                        <a:rPr lang="en-US" sz="2800" dirty="0" smtClean="0"/>
                        <a:t>91</a:t>
                      </a:r>
                      <a:endParaRPr lang="en-US" sz="2800" dirty="0"/>
                    </a:p>
                  </a:txBody>
                  <a:tcPr anchor="ctr">
                    <a:noFil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74</a:t>
                      </a: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lnR w="12700" cap="flat" cmpd="sng" algn="ctr">
                      <a:solidFill>
                        <a:schemeClr val="tx1"/>
                      </a:solidFill>
                      <a:prstDash val="solid"/>
                      <a:round/>
                      <a:headEnd type="none" w="med" len="med"/>
                      <a:tailEnd type="none" w="med" len="med"/>
                    </a:lnR>
                    <a:noFill/>
                  </a:tcPr>
                </a:tc>
              </a:tr>
              <a:tr h="1685202">
                <a:tc>
                  <a:txBody>
                    <a:bodyPr/>
                    <a:lstStyle/>
                    <a:p>
                      <a:endParaRPr lang="en-US" sz="2800" dirty="0" smtClean="0"/>
                    </a:p>
                  </a:txBody>
                  <a:tcPr>
                    <a:lnL w="12700" cap="flat" cmpd="sng" algn="ctr">
                      <a:solidFill>
                        <a:schemeClr val="tx1"/>
                      </a:solidFill>
                      <a:prstDash val="solid"/>
                      <a:round/>
                      <a:headEnd type="none" w="med" len="med"/>
                      <a:tailEnd type="none" w="med" len="med"/>
                    </a:ln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90</a:t>
                      </a:r>
                      <a:endParaRPr lang="en-US" sz="2800" dirty="0"/>
                    </a:p>
                  </a:txBody>
                  <a:tcPr anchor="ctr">
                    <a:noFil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97</a:t>
                      </a:r>
                      <a:endParaRPr lang="en-US" sz="2800" dirty="0"/>
                    </a:p>
                  </a:txBody>
                  <a:tcPr anchor="ctr">
                    <a:noFil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71</a:t>
                      </a: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lnR w="12700" cap="flat" cmpd="sng" algn="ctr">
                      <a:solidFill>
                        <a:schemeClr val="tx1"/>
                      </a:solidFill>
                      <a:prstDash val="solid"/>
                      <a:round/>
                      <a:headEnd type="none" w="med" len="med"/>
                      <a:tailEnd type="none" w="med" len="med"/>
                    </a:lnR>
                    <a:noFill/>
                  </a:tcPr>
                </a:tc>
              </a:tr>
              <a:tr h="1602818">
                <a:tc>
                  <a:txBody>
                    <a:bodyPr/>
                    <a:lstStyle/>
                    <a:p>
                      <a:endParaRPr lang="en-US" sz="2800" dirty="0"/>
                    </a:p>
                  </a:txBody>
                  <a:tcPr>
                    <a:lnL w="12700" cap="flat" cmpd="sng" algn="ctr">
                      <a:solidFill>
                        <a:schemeClr val="tx1"/>
                      </a:solidFill>
                      <a:prstDash val="solid"/>
                      <a:round/>
                      <a:headEnd type="none" w="med" len="med"/>
                      <a:tailEnd type="none" w="med" len="med"/>
                    </a:ln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81</a:t>
                      </a:r>
                      <a:endParaRPr lang="en-US" sz="2800" dirty="0"/>
                    </a:p>
                  </a:txBody>
                  <a:tcPr anchor="ctr">
                    <a:noFil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90</a:t>
                      </a:r>
                      <a:endParaRPr lang="en-US" sz="2800" dirty="0"/>
                    </a:p>
                  </a:txBody>
                  <a:tcPr anchor="ctr">
                    <a:noFill/>
                  </a:tcPr>
                </a:tc>
                <a:tc>
                  <a:txBody>
                    <a:bodyPr/>
                    <a:lstStyle/>
                    <a:p>
                      <a:pPr algn="ctr"/>
                      <a:r>
                        <a:rPr lang="en-US" sz="8800" b="1" dirty="0" smtClean="0"/>
                        <a:t>+</a:t>
                      </a:r>
                      <a:endParaRPr lang="en-US" sz="8800" b="1" dirty="0"/>
                    </a:p>
                  </a:txBody>
                  <a:tcPr anchor="ctr">
                    <a:noFill/>
                  </a:tcPr>
                </a:tc>
                <a:tc>
                  <a:txBody>
                    <a:bodyPr/>
                    <a:lstStyle/>
                    <a:p>
                      <a:pPr algn="ctr"/>
                      <a:r>
                        <a:rPr lang="en-US" sz="2800" dirty="0" smtClean="0"/>
                        <a:t>78</a:t>
                      </a: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lnR w="12700" cap="flat" cmpd="sng" algn="ctr">
                      <a:solidFill>
                        <a:schemeClr val="tx1"/>
                      </a:solidFill>
                      <a:prstDash val="solid"/>
                      <a:round/>
                      <a:headEnd type="none" w="med" len="med"/>
                      <a:tailEnd type="none" w="med" len="med"/>
                    </a:lnR>
                    <a:noFill/>
                  </a:tcPr>
                </a:tc>
              </a:tr>
              <a:tr h="1485159">
                <a:tc>
                  <a:txBody>
                    <a:bodyPr/>
                    <a:lstStyle/>
                    <a:p>
                      <a:endParaRPr lang="en-US" sz="2800" dirty="0"/>
                    </a:p>
                  </a:txBody>
                  <a:tcPr>
                    <a:lnL w="12700" cap="flat" cmpd="sng" algn="ctr">
                      <a:solidFill>
                        <a:schemeClr val="tx1"/>
                      </a:solidFill>
                      <a:prstDash val="solid"/>
                      <a:round/>
                      <a:headEnd type="none" w="med" len="med"/>
                      <a:tailEnd type="none" w="med" len="med"/>
                    </a:lnL>
                  </a:tcPr>
                </a:tc>
                <a:tc>
                  <a:txBody>
                    <a:bodyPr/>
                    <a:lstStyle/>
                    <a:p>
                      <a:pPr algn="ctr"/>
                      <a:endParaRPr lang="en-US" sz="2800" dirty="0"/>
                    </a:p>
                  </a:txBody>
                  <a:tcPr anchor="ctr">
                    <a:solidFill>
                      <a:schemeClr val="tx1">
                        <a:lumMod val="50000"/>
                        <a:lumOff val="50000"/>
                      </a:schemeClr>
                    </a:solidFill>
                  </a:tcPr>
                </a:tc>
                <a:tc>
                  <a:txBody>
                    <a:bodyPr/>
                    <a:lstStyle/>
                    <a:p>
                      <a:pPr algn="ctr"/>
                      <a:r>
                        <a:rPr lang="en-US" sz="2800" dirty="0" smtClean="0"/>
                        <a:t>N/A</a:t>
                      </a:r>
                      <a:endParaRPr lang="en-US" sz="2800" dirty="0"/>
                    </a:p>
                  </a:txBody>
                  <a:tcPr anchor="ctr">
                    <a:noFill/>
                  </a:tcPr>
                </a:tc>
                <a:tc>
                  <a:txBody>
                    <a:bodyPr/>
                    <a:lstStyle/>
                    <a:p>
                      <a:pPr algn="ctr"/>
                      <a:endParaRPr lang="en-US" sz="2800" dirty="0"/>
                    </a:p>
                  </a:txBody>
                  <a:tcPr anchor="ctr">
                    <a:solidFill>
                      <a:schemeClr val="tx1">
                        <a:lumMod val="50000"/>
                        <a:lumOff val="50000"/>
                      </a:schemeClr>
                    </a:solidFill>
                  </a:tcPr>
                </a:tc>
                <a:tc>
                  <a:txBody>
                    <a:bodyPr/>
                    <a:lstStyle/>
                    <a:p>
                      <a:pPr algn="ctr"/>
                      <a:r>
                        <a:rPr lang="en-US" sz="2800" dirty="0" smtClean="0"/>
                        <a:t>N/A</a:t>
                      </a:r>
                      <a:endParaRPr lang="en-US" sz="2800" dirty="0"/>
                    </a:p>
                  </a:txBody>
                  <a:tcPr anchor="ctr">
                    <a:noFill/>
                  </a:tcPr>
                </a:tc>
                <a:tc>
                  <a:txBody>
                    <a:bodyPr/>
                    <a:lstStyle/>
                    <a:p>
                      <a:pPr algn="ctr"/>
                      <a:endParaRPr lang="en-US" sz="8800" b="1" dirty="0"/>
                    </a:p>
                  </a:txBody>
                  <a:tcPr anchor="ctr">
                    <a:solidFill>
                      <a:schemeClr val="tx1">
                        <a:lumMod val="50000"/>
                        <a:lumOff val="50000"/>
                      </a:schemeClr>
                    </a:solidFill>
                  </a:tcPr>
                </a:tc>
                <a:tc>
                  <a:txBody>
                    <a:bodyPr/>
                    <a:lstStyle/>
                    <a:p>
                      <a:pPr algn="ctr"/>
                      <a:r>
                        <a:rPr lang="en-US" sz="2800" dirty="0" smtClean="0"/>
                        <a:t>N/A</a:t>
                      </a:r>
                      <a:endParaRPr lang="en-US" sz="2800" dirty="0"/>
                    </a:p>
                  </a:txBody>
                  <a:tcPr anchor="ctr">
                    <a:noFill/>
                  </a:tcPr>
                </a:tc>
                <a:tc>
                  <a:txBody>
                    <a:bodyPr/>
                    <a:lstStyle/>
                    <a:p>
                      <a:pPr algn="ctr"/>
                      <a:r>
                        <a:rPr lang="en-US" sz="8800" b="1" dirty="0" smtClean="0"/>
                        <a:t>+</a:t>
                      </a:r>
                      <a:endParaRPr lang="en-US" sz="2800" b="1" dirty="0"/>
                    </a:p>
                  </a:txBody>
                  <a:tcPr anchor="ctr">
                    <a:noFill/>
                  </a:tcPr>
                </a:tc>
                <a:tc>
                  <a:txBody>
                    <a:bodyPr/>
                    <a:lstStyle/>
                    <a:p>
                      <a:pPr algn="ctr"/>
                      <a:r>
                        <a:rPr lang="en-US" sz="2800" dirty="0" smtClean="0"/>
                        <a:t>81</a:t>
                      </a:r>
                      <a:endParaRPr lang="en-US" sz="2800" dirty="0"/>
                    </a:p>
                  </a:txBody>
                  <a:tcPr anchor="ctr">
                    <a:noFill/>
                  </a:tcPr>
                </a:tc>
                <a:tc>
                  <a:txBody>
                    <a:bodyPr/>
                    <a:lstStyle/>
                    <a:p>
                      <a:pPr algn="ctr"/>
                      <a:r>
                        <a:rPr lang="en-US" sz="8800" b="1" dirty="0" smtClean="0"/>
                        <a:t>+</a:t>
                      </a:r>
                      <a:endParaRPr lang="en-US" sz="2800" dirty="0"/>
                    </a:p>
                  </a:txBody>
                  <a:tcPr anchor="ctr">
                    <a:no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90</a:t>
                      </a:r>
                    </a:p>
                  </a:txBody>
                  <a:tcPr anchor="ctr">
                    <a:lnR w="12700" cap="flat" cmpd="sng" algn="ctr">
                      <a:solidFill>
                        <a:schemeClr val="tx1"/>
                      </a:solidFill>
                      <a:prstDash val="solid"/>
                      <a:round/>
                      <a:headEnd type="none" w="med" len="med"/>
                      <a:tailEnd type="none" w="med" len="med"/>
                    </a:lnR>
                    <a:noFill/>
                  </a:tcPr>
                </a:tc>
              </a:tr>
              <a:tr h="1685202">
                <a:tc>
                  <a:txBody>
                    <a:bodyPr/>
                    <a:lstStyle/>
                    <a:p>
                      <a:endParaRPr lang="en-US" sz="28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endParaRPr lang="en-US" sz="2800" dirty="0"/>
                    </a:p>
                  </a:txBody>
                  <a:tcPr anchor="ct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lang="en-US" sz="2800" dirty="0" smtClean="0"/>
                        <a:t>N/A</a:t>
                      </a:r>
                      <a:endParaRPr lang="en-US" sz="2800" dirty="0"/>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2800" dirty="0"/>
                    </a:p>
                  </a:txBody>
                  <a:tcPr anchor="ct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lang="en-US" sz="2800" dirty="0" smtClean="0"/>
                        <a:t>N/A</a:t>
                      </a:r>
                      <a:endParaRPr lang="en-US" sz="2800" dirty="0"/>
                    </a:p>
                  </a:txBody>
                  <a:tcPr anchor="ctr">
                    <a:lnB w="12700" cap="flat" cmpd="sng" algn="ctr">
                      <a:solidFill>
                        <a:schemeClr val="tx1"/>
                      </a:solidFill>
                      <a:prstDash val="solid"/>
                      <a:round/>
                      <a:headEnd type="none" w="med" len="med"/>
                      <a:tailEnd type="none" w="med" len="med"/>
                    </a:lnB>
                    <a:noFill/>
                  </a:tcPr>
                </a:tc>
                <a:tc>
                  <a:txBody>
                    <a:bodyPr/>
                    <a:lstStyle/>
                    <a:p>
                      <a:pPr algn="ctr"/>
                      <a:r>
                        <a:rPr lang="en-US" sz="8800" b="1" dirty="0" smtClean="0"/>
                        <a:t>+</a:t>
                      </a:r>
                      <a:endParaRPr lang="en-US" sz="8800" b="1" dirty="0"/>
                    </a:p>
                  </a:txBody>
                  <a:tcPr anchor="ctr">
                    <a:lnB w="12700" cap="flat" cmpd="sng" algn="ctr">
                      <a:solidFill>
                        <a:schemeClr val="tx1"/>
                      </a:solidFill>
                      <a:prstDash val="solid"/>
                      <a:round/>
                      <a:headEnd type="none" w="med" len="med"/>
                      <a:tailEnd type="none" w="med" len="med"/>
                    </a:lnB>
                    <a:noFill/>
                  </a:tcPr>
                </a:tc>
                <a:tc>
                  <a:txBody>
                    <a:bodyPr/>
                    <a:lstStyle/>
                    <a:p>
                      <a:pPr algn="ctr"/>
                      <a:r>
                        <a:rPr lang="en-US" sz="2800" dirty="0" smtClean="0"/>
                        <a:t>92</a:t>
                      </a:r>
                      <a:endParaRPr lang="en-US" sz="2800" dirty="0"/>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2800" dirty="0"/>
                    </a:p>
                  </a:txBody>
                  <a:tcPr anchor="ct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2800" dirty="0"/>
                    </a:p>
                  </a:txBody>
                  <a:tcPr anchor="ct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indent="0" algn="ctr" defTabSz="1672026" rtl="0" eaLnBrk="1" fontAlgn="auto" latinLnBrk="0" hangingPunct="1">
                        <a:lnSpc>
                          <a:spcPct val="100000"/>
                        </a:lnSpc>
                        <a:spcBef>
                          <a:spcPts val="0"/>
                        </a:spcBef>
                        <a:spcAft>
                          <a:spcPts val="0"/>
                        </a:spcAft>
                        <a:buClrTx/>
                        <a:buSzTx/>
                        <a:buFontTx/>
                        <a:buNone/>
                        <a:tabLst/>
                        <a:defRPr/>
                      </a:pPr>
                      <a:r>
                        <a:rPr lang="en-US" sz="2800" dirty="0" smtClean="0"/>
                        <a:t>N/A</a:t>
                      </a:r>
                    </a:p>
                    <a:p>
                      <a:pPr algn="ctr"/>
                      <a:endParaRPr lang="en-US" sz="28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r>
            </a:tbl>
          </a:graphicData>
        </a:graphic>
      </p:graphicFrame>
      <p:sp>
        <p:nvSpPr>
          <p:cNvPr id="19" name="Text Placeholder 12"/>
          <p:cNvSpPr>
            <a:spLocks noGrp="1"/>
          </p:cNvSpPr>
          <p:nvPr>
            <p:ph type="body" sz="quarter" idx="23"/>
          </p:nvPr>
        </p:nvSpPr>
        <p:spPr>
          <a:xfrm>
            <a:off x="336131" y="12669769"/>
            <a:ext cx="17686189" cy="865753"/>
          </a:xfrm>
        </p:spPr>
        <p:txBody>
          <a:bodyPr/>
          <a:lstStyle/>
          <a:p>
            <a:r>
              <a:rPr lang="en-US" dirty="0" smtClean="0"/>
              <a:t>Discussion</a:t>
            </a:r>
            <a:endParaRPr lang="en-US" dirty="0"/>
          </a:p>
        </p:txBody>
      </p:sp>
      <p:sp>
        <p:nvSpPr>
          <p:cNvPr id="8" name="TextBox 7"/>
          <p:cNvSpPr txBox="1"/>
          <p:nvPr/>
        </p:nvSpPr>
        <p:spPr>
          <a:xfrm>
            <a:off x="24951329" y="2221362"/>
            <a:ext cx="6361165" cy="646331"/>
          </a:xfrm>
          <a:prstGeom prst="rect">
            <a:avLst/>
          </a:prstGeom>
          <a:noFill/>
        </p:spPr>
        <p:txBody>
          <a:bodyPr wrap="none" rtlCol="0">
            <a:spAutoFit/>
          </a:bodyPr>
          <a:lstStyle/>
          <a:p>
            <a:r>
              <a:rPr lang="en-US" sz="3600" b="1" dirty="0">
                <a:solidFill>
                  <a:schemeClr val="bg1"/>
                </a:solidFill>
              </a:rPr>
              <a:t>Results from Buchner Reactions </a:t>
            </a:r>
          </a:p>
        </p:txBody>
      </p:sp>
      <p:sp>
        <p:nvSpPr>
          <p:cNvPr id="11" name="TextBox 10"/>
          <p:cNvSpPr txBox="1"/>
          <p:nvPr/>
        </p:nvSpPr>
        <p:spPr>
          <a:xfrm>
            <a:off x="5232022" y="1006061"/>
            <a:ext cx="7215565" cy="646331"/>
          </a:xfrm>
          <a:prstGeom prst="rect">
            <a:avLst/>
          </a:prstGeom>
          <a:noFill/>
        </p:spPr>
        <p:txBody>
          <a:bodyPr wrap="none" rtlCol="0">
            <a:spAutoFit/>
          </a:bodyPr>
          <a:lstStyle/>
          <a:p>
            <a:r>
              <a:rPr lang="en-US" sz="3600" b="1" dirty="0" smtClean="0">
                <a:solidFill>
                  <a:schemeClr val="bg1"/>
                </a:solidFill>
              </a:rPr>
              <a:t>Synthetic Route To Ketone Synthesis </a:t>
            </a:r>
            <a:endParaRPr lang="en-US" sz="3600" b="1" dirty="0">
              <a:solidFill>
                <a:schemeClr val="bg1"/>
              </a:solidFill>
            </a:endParaRPr>
          </a:p>
        </p:txBody>
      </p:sp>
      <p:pic>
        <p:nvPicPr>
          <p:cNvPr id="24" name="Picture 23"/>
          <p:cNvPicPr>
            <a:picLocks noChangeAspect="1"/>
          </p:cNvPicPr>
          <p:nvPr/>
        </p:nvPicPr>
        <p:blipFill rotWithShape="1">
          <a:blip r:embed="rId5"/>
          <a:srcRect l="20958" t="20073" r="16951" b="21097"/>
          <a:stretch/>
        </p:blipFill>
        <p:spPr>
          <a:xfrm>
            <a:off x="22151719" y="17584457"/>
            <a:ext cx="4573050" cy="3254814"/>
          </a:xfrm>
          <a:prstGeom prst="rect">
            <a:avLst/>
          </a:prstGeom>
        </p:spPr>
      </p:pic>
      <p:sp>
        <p:nvSpPr>
          <p:cNvPr id="16" name="TextBox 15"/>
          <p:cNvSpPr txBox="1"/>
          <p:nvPr/>
        </p:nvSpPr>
        <p:spPr>
          <a:xfrm>
            <a:off x="26844171" y="17919765"/>
            <a:ext cx="10343088" cy="1200329"/>
          </a:xfrm>
          <a:prstGeom prst="rect">
            <a:avLst/>
          </a:prstGeom>
          <a:noFill/>
        </p:spPr>
        <p:txBody>
          <a:bodyPr wrap="none" rtlCol="0">
            <a:spAutoFit/>
          </a:bodyPr>
          <a:lstStyle/>
          <a:p>
            <a:r>
              <a:rPr lang="en-US" sz="3600" dirty="0" smtClean="0"/>
              <a:t>Neurite differentiation observed upon treatment with </a:t>
            </a:r>
          </a:p>
          <a:p>
            <a:r>
              <a:rPr lang="en-US" sz="3600" dirty="0" smtClean="0"/>
              <a:t>7,6 bicycle. </a:t>
            </a:r>
            <a:r>
              <a:rPr lang="en-US" sz="3600" dirty="0" smtClean="0">
                <a:hlinkClick r:id="rId6" action="ppaction://hlinksldjump"/>
              </a:rPr>
              <a:t>Biological Testing</a:t>
            </a:r>
            <a:endParaRPr lang="en-US" sz="3600" dirty="0"/>
          </a:p>
        </p:txBody>
      </p:sp>
      <p:graphicFrame>
        <p:nvGraphicFramePr>
          <p:cNvPr id="61" name="Object 60"/>
          <p:cNvGraphicFramePr>
            <a:graphicFrameLocks noChangeAspect="1"/>
          </p:cNvGraphicFramePr>
          <p:nvPr>
            <p:extLst>
              <p:ext uri="{D42A27DB-BD31-4B8C-83A1-F6EECF244321}">
                <p14:modId xmlns:p14="http://schemas.microsoft.com/office/powerpoint/2010/main" val="2029034495"/>
              </p:ext>
            </p:extLst>
          </p:nvPr>
        </p:nvGraphicFramePr>
        <p:xfrm>
          <a:off x="18494696" y="3214901"/>
          <a:ext cx="18513617" cy="6501361"/>
        </p:xfrm>
        <a:graphic>
          <a:graphicData uri="http://schemas.openxmlformats.org/presentationml/2006/ole">
            <mc:AlternateContent xmlns:mc="http://schemas.openxmlformats.org/markup-compatibility/2006">
              <mc:Choice xmlns:v="urn:schemas-microsoft-com:vml" Requires="v">
                <p:oleObj spid="_x0000_s2352" name="CS ChemDraw Drawing" r:id="rId7" imgW="9050692" imgH="3178511" progId="ChemDraw.Document.6.0">
                  <p:embed/>
                </p:oleObj>
              </mc:Choice>
              <mc:Fallback>
                <p:oleObj name="CS ChemDraw Drawing" r:id="rId7" imgW="9050692" imgH="3178511" progId="ChemDraw.Document.6.0">
                  <p:embed/>
                  <p:pic>
                    <p:nvPicPr>
                      <p:cNvPr id="0" name=""/>
                      <p:cNvPicPr/>
                      <p:nvPr/>
                    </p:nvPicPr>
                    <p:blipFill>
                      <a:blip r:embed="rId8"/>
                      <a:stretch>
                        <a:fillRect/>
                      </a:stretch>
                    </p:blipFill>
                    <p:spPr>
                      <a:xfrm>
                        <a:off x="18494696" y="3214901"/>
                        <a:ext cx="18513617" cy="6501361"/>
                      </a:xfrm>
                      <a:prstGeom prst="rect">
                        <a:avLst/>
                      </a:prstGeom>
                      <a:ln>
                        <a:solidFill>
                          <a:schemeClr val="tx1"/>
                        </a:solidFill>
                      </a:ln>
                    </p:spPr>
                  </p:pic>
                </p:oleObj>
              </mc:Fallback>
            </mc:AlternateContent>
          </a:graphicData>
        </a:graphic>
      </p:graphicFrame>
      <p:graphicFrame>
        <p:nvGraphicFramePr>
          <p:cNvPr id="62" name="Object 61"/>
          <p:cNvGraphicFramePr>
            <a:graphicFrameLocks noChangeAspect="1"/>
          </p:cNvGraphicFramePr>
          <p:nvPr>
            <p:extLst>
              <p:ext uri="{D42A27DB-BD31-4B8C-83A1-F6EECF244321}">
                <p14:modId xmlns:p14="http://schemas.microsoft.com/office/powerpoint/2010/main" val="635355917"/>
              </p:ext>
            </p:extLst>
          </p:nvPr>
        </p:nvGraphicFramePr>
        <p:xfrm>
          <a:off x="20804396" y="10596406"/>
          <a:ext cx="13943012" cy="2406650"/>
        </p:xfrm>
        <a:graphic>
          <a:graphicData uri="http://schemas.openxmlformats.org/presentationml/2006/ole">
            <mc:AlternateContent xmlns:mc="http://schemas.openxmlformats.org/markup-compatibility/2006">
              <mc:Choice xmlns:v="urn:schemas-microsoft-com:vml" Requires="v">
                <p:oleObj spid="_x0000_s2353" name="CS ChemDraw Drawing" r:id="rId9" imgW="5900405" imgH="1174980" progId="ChemDraw.Document.6.0">
                  <p:embed/>
                </p:oleObj>
              </mc:Choice>
              <mc:Fallback>
                <p:oleObj name="CS ChemDraw Drawing" r:id="rId9" imgW="5900405" imgH="1174980" progId="ChemDraw.Document.6.0">
                  <p:embed/>
                  <p:pic>
                    <p:nvPicPr>
                      <p:cNvPr id="0" name=""/>
                      <p:cNvPicPr/>
                      <p:nvPr/>
                    </p:nvPicPr>
                    <p:blipFill>
                      <a:blip r:embed="rId10"/>
                      <a:stretch>
                        <a:fillRect/>
                      </a:stretch>
                    </p:blipFill>
                    <p:spPr>
                      <a:xfrm>
                        <a:off x="20804396" y="10596406"/>
                        <a:ext cx="13943012" cy="240665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002607665"/>
              </p:ext>
            </p:extLst>
          </p:nvPr>
        </p:nvGraphicFramePr>
        <p:xfrm>
          <a:off x="130629" y="3690472"/>
          <a:ext cx="3196883" cy="7650161"/>
        </p:xfrm>
        <a:graphic>
          <a:graphicData uri="http://schemas.openxmlformats.org/presentationml/2006/ole">
            <mc:AlternateContent xmlns:mc="http://schemas.openxmlformats.org/markup-compatibility/2006">
              <mc:Choice xmlns:v="urn:schemas-microsoft-com:vml" Requires="v">
                <p:oleObj spid="_x0000_s2354" name="CS ChemDraw Drawing" r:id="rId11" imgW="1916875" imgH="4583939" progId="ChemDraw.Document.6.0">
                  <p:embed/>
                </p:oleObj>
              </mc:Choice>
              <mc:Fallback>
                <p:oleObj name="CS ChemDraw Drawing" r:id="rId11" imgW="1916875" imgH="4583939" progId="ChemDraw.Document.6.0">
                  <p:embed/>
                  <p:pic>
                    <p:nvPicPr>
                      <p:cNvPr id="0" name=""/>
                      <p:cNvPicPr/>
                      <p:nvPr/>
                    </p:nvPicPr>
                    <p:blipFill>
                      <a:blip r:embed="rId12"/>
                      <a:stretch>
                        <a:fillRect/>
                      </a:stretch>
                    </p:blipFill>
                    <p:spPr>
                      <a:xfrm>
                        <a:off x="130629" y="3690472"/>
                        <a:ext cx="3196883" cy="7650161"/>
                      </a:xfrm>
                      <a:prstGeom prst="rect">
                        <a:avLst/>
                      </a:prstGeom>
                    </p:spPr>
                  </p:pic>
                </p:oleObj>
              </mc:Fallback>
            </mc:AlternateContent>
          </a:graphicData>
        </a:graphic>
      </p:graphicFrame>
      <p:sp>
        <p:nvSpPr>
          <p:cNvPr id="14" name="TextBox 13"/>
          <p:cNvSpPr txBox="1"/>
          <p:nvPr/>
        </p:nvSpPr>
        <p:spPr>
          <a:xfrm>
            <a:off x="0" y="17164575"/>
            <a:ext cx="19939506" cy="3108543"/>
          </a:xfrm>
          <a:prstGeom prst="rect">
            <a:avLst/>
          </a:prstGeom>
          <a:noFill/>
        </p:spPr>
        <p:txBody>
          <a:bodyPr wrap="square" rtlCol="0">
            <a:spAutoFit/>
          </a:bodyPr>
          <a:lstStyle/>
          <a:p>
            <a:pPr marL="457200" indent="-457200">
              <a:buFont typeface="Arial" panose="020B0604020202020204" pitchFamily="34" charset="0"/>
              <a:buChar char="•"/>
            </a:pPr>
            <a:r>
              <a:rPr lang="en-US" sz="2800" dirty="0" err="1" smtClean="0"/>
              <a:t>Enguist</a:t>
            </a:r>
            <a:r>
              <a:rPr lang="en-US" sz="2800" dirty="0" smtClean="0"/>
              <a:t>, J. Stoltz, B. </a:t>
            </a:r>
            <a:r>
              <a:rPr lang="en-US" sz="2800" i="1" dirty="0" smtClean="0"/>
              <a:t>Nat. Prod. Rep</a:t>
            </a:r>
            <a:r>
              <a:rPr lang="en-US" sz="2800" dirty="0" smtClean="0"/>
              <a:t>., </a:t>
            </a:r>
            <a:r>
              <a:rPr lang="en-US" sz="2800" b="1" dirty="0" smtClean="0"/>
              <a:t>2009, </a:t>
            </a:r>
            <a:r>
              <a:rPr lang="en-US" sz="2800" i="1" dirty="0" smtClean="0"/>
              <a:t>26</a:t>
            </a:r>
            <a:r>
              <a:rPr lang="en-US" sz="2800" dirty="0" smtClean="0"/>
              <a:t>, 661-680; Aloe, L.; Rocco, M.; </a:t>
            </a:r>
            <a:r>
              <a:rPr lang="en-US" sz="2800" dirty="0" err="1" smtClean="0"/>
              <a:t>Biannchi</a:t>
            </a:r>
            <a:r>
              <a:rPr lang="en-US" sz="2800" dirty="0" smtClean="0"/>
              <a:t>, P.; </a:t>
            </a:r>
            <a:r>
              <a:rPr lang="en-US" sz="2800" dirty="0" err="1" smtClean="0"/>
              <a:t>Manni</a:t>
            </a:r>
            <a:r>
              <a:rPr lang="en-US" sz="2800" dirty="0" smtClean="0"/>
              <a:t>, L. </a:t>
            </a:r>
            <a:r>
              <a:rPr lang="en-US" sz="2800" i="1" dirty="0" smtClean="0"/>
              <a:t>J. Trans. Med</a:t>
            </a:r>
            <a:r>
              <a:rPr lang="en-US" sz="2800" dirty="0" smtClean="0"/>
              <a:t>., </a:t>
            </a:r>
            <a:r>
              <a:rPr lang="en-US" sz="2800" b="1" dirty="0" smtClean="0"/>
              <a:t>2012</a:t>
            </a:r>
            <a:r>
              <a:rPr lang="en-US" sz="2800" dirty="0" smtClean="0"/>
              <a:t>, </a:t>
            </a:r>
            <a:r>
              <a:rPr lang="en-US" sz="2800" i="1" dirty="0" smtClean="0"/>
              <a:t>10</a:t>
            </a:r>
            <a:r>
              <a:rPr lang="en-US" sz="2800" dirty="0" smtClean="0"/>
              <a:t>, 239;</a:t>
            </a:r>
          </a:p>
          <a:p>
            <a:pPr marL="457200" indent="-457200">
              <a:buFont typeface="Arial" panose="020B0604020202020204" pitchFamily="34" charset="0"/>
              <a:buChar char="•"/>
            </a:pPr>
            <a:r>
              <a:rPr lang="en-US" sz="2800" dirty="0" smtClean="0"/>
              <a:t>Whitehead, C.; Wright, D. </a:t>
            </a:r>
            <a:r>
              <a:rPr lang="en-US" sz="2800" i="1" dirty="0" smtClean="0"/>
              <a:t>Org. Prep. </a:t>
            </a:r>
            <a:r>
              <a:rPr lang="en-US" sz="2800" i="1" dirty="0" err="1" smtClean="0"/>
              <a:t>Proced</a:t>
            </a:r>
            <a:r>
              <a:rPr lang="en-US" sz="2800" i="1" dirty="0" smtClean="0"/>
              <a:t>. Int</a:t>
            </a:r>
            <a:r>
              <a:rPr lang="en-US" sz="2800" dirty="0" smtClean="0"/>
              <a:t>., </a:t>
            </a:r>
            <a:r>
              <a:rPr lang="en-US" sz="2800" b="1" dirty="0" smtClean="0"/>
              <a:t>2000, </a:t>
            </a:r>
            <a:r>
              <a:rPr lang="en-US" sz="2800" i="1" dirty="0" smtClean="0"/>
              <a:t>32</a:t>
            </a:r>
            <a:r>
              <a:rPr lang="en-US" sz="2800" dirty="0" smtClean="0"/>
              <a:t>, 309-330; Weismann, C. </a:t>
            </a:r>
            <a:r>
              <a:rPr lang="en-US" sz="2800" i="1" dirty="0" smtClean="0"/>
              <a:t>Nature</a:t>
            </a:r>
            <a:r>
              <a:rPr lang="en-US" sz="2800" dirty="0" smtClean="0"/>
              <a:t>, </a:t>
            </a:r>
            <a:r>
              <a:rPr lang="en-US" sz="2800" b="1" dirty="0" smtClean="0"/>
              <a:t>1999, </a:t>
            </a:r>
            <a:r>
              <a:rPr lang="en-US" sz="2800" i="1" dirty="0" smtClean="0"/>
              <a:t>401</a:t>
            </a:r>
            <a:r>
              <a:rPr lang="en-US" sz="2800" dirty="0" smtClean="0"/>
              <a:t>, 184; </a:t>
            </a:r>
            <a:r>
              <a:rPr lang="en-US" sz="2800" dirty="0" err="1" smtClean="0"/>
              <a:t>Wender</a:t>
            </a:r>
            <a:r>
              <a:rPr lang="en-US" sz="2800" dirty="0" smtClean="0"/>
              <a:t>, P.; </a:t>
            </a:r>
            <a:r>
              <a:rPr lang="en-US" sz="2800" dirty="0" err="1" smtClean="0"/>
              <a:t>Verma</a:t>
            </a:r>
            <a:r>
              <a:rPr lang="en-US" sz="2800" dirty="0" smtClean="0"/>
              <a:t>, V.;</a:t>
            </a:r>
          </a:p>
          <a:p>
            <a:pPr marL="457200" indent="-457200">
              <a:buFont typeface="Arial" panose="020B0604020202020204" pitchFamily="34" charset="0"/>
              <a:buChar char="•"/>
            </a:pPr>
            <a:r>
              <a:rPr lang="en-US" sz="2800" dirty="0" smtClean="0"/>
              <a:t>Paxton, T.; Pillow, T. </a:t>
            </a:r>
            <a:r>
              <a:rPr lang="en-US" sz="2800" i="1" dirty="0" smtClean="0"/>
              <a:t>Acc. Chem. Res.</a:t>
            </a:r>
            <a:r>
              <a:rPr lang="en-US" sz="2800" dirty="0" smtClean="0"/>
              <a:t>, </a:t>
            </a:r>
            <a:r>
              <a:rPr lang="en-US" sz="2800" b="1" dirty="0" smtClean="0"/>
              <a:t>2008</a:t>
            </a:r>
            <a:r>
              <a:rPr lang="en-US" sz="2800" dirty="0" smtClean="0"/>
              <a:t>, </a:t>
            </a:r>
            <a:r>
              <a:rPr lang="en-US" sz="2800" i="1" dirty="0" smtClean="0"/>
              <a:t>41</a:t>
            </a:r>
            <a:r>
              <a:rPr lang="en-US" sz="2800" dirty="0" smtClean="0"/>
              <a:t>, 40-49; Burch, P.; Chicca, A.; </a:t>
            </a:r>
            <a:r>
              <a:rPr lang="en-US" sz="2800" dirty="0" err="1" smtClean="0"/>
              <a:t>Gertsch</a:t>
            </a:r>
            <a:r>
              <a:rPr lang="en-US" sz="2800" dirty="0" smtClean="0"/>
              <a:t>, J.; </a:t>
            </a:r>
          </a:p>
          <a:p>
            <a:pPr marL="457200" indent="-457200">
              <a:buFont typeface="Arial" panose="020B0604020202020204" pitchFamily="34" charset="0"/>
              <a:buChar char="•"/>
            </a:pPr>
            <a:r>
              <a:rPr lang="en-US" sz="2800" dirty="0" err="1" smtClean="0"/>
              <a:t>Gademann</a:t>
            </a:r>
            <a:r>
              <a:rPr lang="en-US" sz="2800" dirty="0" smtClean="0"/>
              <a:t>, K. </a:t>
            </a:r>
            <a:r>
              <a:rPr lang="en-US" sz="2800" i="1" dirty="0" smtClean="0"/>
              <a:t>ACS Med. Chem. Lett.,</a:t>
            </a:r>
            <a:r>
              <a:rPr lang="en-US" sz="2800" dirty="0" smtClean="0"/>
              <a:t> </a:t>
            </a:r>
            <a:r>
              <a:rPr lang="en-US" sz="2800" b="1" dirty="0" smtClean="0"/>
              <a:t>2014</a:t>
            </a:r>
            <a:r>
              <a:rPr lang="en-US" sz="2800" dirty="0" smtClean="0"/>
              <a:t>,</a:t>
            </a:r>
            <a:r>
              <a:rPr lang="en-US" sz="2800" i="1" dirty="0" smtClean="0"/>
              <a:t> 5</a:t>
            </a:r>
            <a:r>
              <a:rPr lang="en-US" sz="2800" dirty="0" smtClean="0"/>
              <a:t>, 172-177; Kennedy, M. </a:t>
            </a:r>
            <a:r>
              <a:rPr lang="en-US" sz="2800" i="1" dirty="0" smtClean="0"/>
              <a:t>J. Chem. Soc., Perkin Trans. 1.</a:t>
            </a:r>
            <a:r>
              <a:rPr lang="en-US" sz="2800" dirty="0" smtClean="0"/>
              <a:t> </a:t>
            </a:r>
            <a:r>
              <a:rPr lang="en-US" sz="2800" b="1" dirty="0" smtClean="0"/>
              <a:t>1990,</a:t>
            </a:r>
            <a:r>
              <a:rPr lang="en-US" sz="2800" dirty="0" smtClean="0"/>
              <a:t> 1047; Kennedy, M.;</a:t>
            </a:r>
          </a:p>
          <a:p>
            <a:pPr marL="457200" indent="-457200">
              <a:buFont typeface="Arial" panose="020B0604020202020204" pitchFamily="34" charset="0"/>
              <a:buChar char="•"/>
            </a:pPr>
            <a:r>
              <a:rPr lang="en-US" sz="2800" dirty="0" err="1" smtClean="0"/>
              <a:t>McKervey</a:t>
            </a:r>
            <a:r>
              <a:rPr lang="en-US" sz="2800" dirty="0" smtClean="0"/>
              <a:t>, A. </a:t>
            </a:r>
            <a:r>
              <a:rPr lang="en-US" sz="2800" i="1" dirty="0" smtClean="0"/>
              <a:t>J. Chem. Soc. Perkin. Trans. 1</a:t>
            </a:r>
            <a:r>
              <a:rPr lang="en-US" sz="2800" dirty="0" smtClean="0"/>
              <a:t>, </a:t>
            </a:r>
            <a:r>
              <a:rPr lang="en-US" sz="2800" b="1" dirty="0" smtClean="0"/>
              <a:t>1991</a:t>
            </a:r>
            <a:r>
              <a:rPr lang="en-US" sz="2800" dirty="0" smtClean="0"/>
              <a:t>, 2565; </a:t>
            </a:r>
            <a:r>
              <a:rPr lang="en-US" sz="2800" dirty="0" err="1" smtClean="0"/>
              <a:t>Cordi</a:t>
            </a:r>
            <a:r>
              <a:rPr lang="en-US" sz="2800" dirty="0" smtClean="0"/>
              <a:t>, A.; Lacoste, J.; </a:t>
            </a:r>
            <a:r>
              <a:rPr lang="en-US" sz="2800" dirty="0" err="1" smtClean="0"/>
              <a:t>Hennig</a:t>
            </a:r>
            <a:r>
              <a:rPr lang="en-US" sz="2800" dirty="0" smtClean="0"/>
              <a:t>, P. </a:t>
            </a:r>
            <a:r>
              <a:rPr lang="en-US" sz="2800" i="1" dirty="0" smtClean="0"/>
              <a:t>J. Chem. Soc., Perkin Trans. 1.</a:t>
            </a:r>
            <a:r>
              <a:rPr lang="en-US" sz="2800" dirty="0" smtClean="0"/>
              <a:t> </a:t>
            </a:r>
            <a:r>
              <a:rPr lang="en-US" sz="2800" b="1" dirty="0" smtClean="0"/>
              <a:t>1993,</a:t>
            </a:r>
            <a:r>
              <a:rPr lang="en-US" sz="2800" dirty="0" smtClean="0"/>
              <a:t> 3.</a:t>
            </a:r>
          </a:p>
          <a:p>
            <a:pPr marL="457200" indent="-457200">
              <a:buFont typeface="Arial" panose="020B0604020202020204" pitchFamily="34" charset="0"/>
              <a:buChar char="•"/>
            </a:pPr>
            <a:r>
              <a:rPr lang="en-US" sz="2800" dirty="0" err="1" smtClean="0"/>
              <a:t>Obara</a:t>
            </a:r>
            <a:r>
              <a:rPr lang="en-US" sz="2800" dirty="0" smtClean="0"/>
              <a:t>, Y.; </a:t>
            </a:r>
            <a:r>
              <a:rPr lang="en-US" sz="2800" dirty="0" err="1" smtClean="0"/>
              <a:t>Nakahata</a:t>
            </a:r>
            <a:r>
              <a:rPr lang="en-US" sz="2800" dirty="0" smtClean="0"/>
              <a:t>, N.; Kita, T.; Takaya, Y.; </a:t>
            </a:r>
            <a:r>
              <a:rPr lang="en-US" sz="2800" dirty="0" err="1" smtClean="0"/>
              <a:t>Ohizumi</a:t>
            </a:r>
            <a:r>
              <a:rPr lang="en-US" sz="2800" dirty="0" smtClean="0"/>
              <a:t>, Y. et al. </a:t>
            </a:r>
            <a:r>
              <a:rPr lang="en-US" sz="2800" i="1" dirty="0" smtClean="0"/>
              <a:t>Eur. J. </a:t>
            </a:r>
            <a:r>
              <a:rPr lang="en-US" sz="2800" i="1" dirty="0" err="1" smtClean="0"/>
              <a:t>Pharmacol</a:t>
            </a:r>
            <a:r>
              <a:rPr lang="en-US" sz="2800" i="1" dirty="0" smtClean="0"/>
              <a:t>.</a:t>
            </a:r>
            <a:r>
              <a:rPr lang="en-US" sz="2800" dirty="0" smtClean="0"/>
              <a:t>, </a:t>
            </a:r>
            <a:r>
              <a:rPr lang="en-US" sz="2800" b="1" dirty="0" smtClean="0"/>
              <a:t>1999</a:t>
            </a:r>
            <a:r>
              <a:rPr lang="en-US" sz="2800" dirty="0" smtClean="0"/>
              <a:t>, </a:t>
            </a:r>
            <a:r>
              <a:rPr lang="en-US" sz="2800" i="1" dirty="0" smtClean="0"/>
              <a:t>370</a:t>
            </a:r>
            <a:r>
              <a:rPr lang="en-US" sz="2800" dirty="0" smtClean="0"/>
              <a:t>, 79-84; </a:t>
            </a:r>
            <a:r>
              <a:rPr lang="en-US" sz="2800" dirty="0" err="1" smtClean="0"/>
              <a:t>Obara</a:t>
            </a:r>
            <a:r>
              <a:rPr lang="en-US" sz="2800" dirty="0" smtClean="0"/>
              <a:t>, Y. </a:t>
            </a:r>
            <a:r>
              <a:rPr lang="en-US" sz="2800" i="1" dirty="0" smtClean="0"/>
              <a:t>Life Sciences</a:t>
            </a:r>
            <a:r>
              <a:rPr lang="en-US" sz="2800" dirty="0" smtClean="0"/>
              <a:t>, </a:t>
            </a:r>
            <a:r>
              <a:rPr lang="en-US" sz="2800" b="1" dirty="0" smtClean="0"/>
              <a:t>2007, </a:t>
            </a:r>
            <a:r>
              <a:rPr lang="en-US" sz="2800" dirty="0" smtClean="0"/>
              <a:t>80, 1669-1677 </a:t>
            </a:r>
            <a:endParaRPr lang="en-US" sz="2800" dirty="0"/>
          </a:p>
        </p:txBody>
      </p:sp>
      <p:pic>
        <p:nvPicPr>
          <p:cNvPr id="45" name="Picture 271" descr="BU Master Logo - Black, Large"/>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0571200" y="113112"/>
            <a:ext cx="4095243" cy="1837089"/>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http://www.sjfc.edu/dotAsset/8631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728941" y="113111"/>
            <a:ext cx="1837088" cy="1837089"/>
          </a:xfrm>
          <a:prstGeom prst="rect">
            <a:avLst/>
          </a:prstGeom>
          <a:noFill/>
          <a:extLst>
            <a:ext uri="{909E8E84-426E-40dd-AFC4-6F175D3DCCD1}">
              <a14:hiddenFill xmlns:a14="http://schemas.microsoft.com/office/drawing/2010/main">
                <a:solidFill>
                  <a:srgbClr val="FFFFFF"/>
                </a:solidFill>
              </a14:hiddenFill>
            </a:ext>
          </a:extLst>
        </p:spPr>
      </p:pic>
      <p:pic>
        <p:nvPicPr>
          <p:cNvPr id="2" name="Audio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5"/>
          <a:stretch>
            <a:fillRect/>
          </a:stretch>
        </p:blipFill>
        <p:spPr>
          <a:xfrm>
            <a:off x="36728400" y="20269200"/>
            <a:ext cx="609600" cy="609600"/>
          </a:xfrm>
          <a:prstGeom prst="rect">
            <a:avLst/>
          </a:prstGeom>
        </p:spPr>
      </p:pic>
      <p:sp>
        <p:nvSpPr>
          <p:cNvPr id="3" name="TextBox 2">
            <a:hlinkClick r:id="rId16" action="ppaction://hlinksldjump"/>
          </p:cNvPr>
          <p:cNvSpPr txBox="1"/>
          <p:nvPr/>
        </p:nvSpPr>
        <p:spPr>
          <a:xfrm>
            <a:off x="340052" y="11941555"/>
            <a:ext cx="7817268" cy="523220"/>
          </a:xfrm>
          <a:prstGeom prst="rect">
            <a:avLst/>
          </a:prstGeom>
          <a:noFill/>
        </p:spPr>
        <p:txBody>
          <a:bodyPr wrap="square" rtlCol="0">
            <a:spAutoFit/>
          </a:bodyPr>
          <a:lstStyle/>
          <a:p>
            <a:r>
              <a:rPr lang="en-US" sz="2800" dirty="0" smtClean="0">
                <a:hlinkClick r:id="rId17" action="ppaction://hlinksldjump"/>
              </a:rPr>
              <a:t>Appendix I: Yields in Schematic Format</a:t>
            </a:r>
            <a:endParaRPr lang="en-US" sz="2800" dirty="0"/>
          </a:p>
        </p:txBody>
      </p:sp>
    </p:spTree>
    <p:extLst>
      <p:ext uri="{BB962C8B-B14F-4D97-AF65-F5344CB8AC3E}">
        <p14:creationId xmlns:p14="http://schemas.microsoft.com/office/powerpoint/2010/main" val="2093026469"/>
      </p:ext>
    </p:extLst>
  </p:cSld>
  <p:clrMapOvr>
    <a:masterClrMapping/>
  </p:clrMapOvr>
  <mc:AlternateContent xmlns:mc="http://schemas.openxmlformats.org/markup-compatibility/2006">
    <mc:Choice xmlns:p14="http://schemas.microsoft.com/office/powerpoint/2010/main" Requires="p14">
      <p:transition spd="med" p14:dur="700" advClick="0" advTm="25849">
        <p:fade/>
      </p:transition>
    </mc:Choice>
    <mc:Fallback>
      <p:transition xmlns:p14="http://schemas.microsoft.com/office/powerpoint/2010/main" spd="med" advClick="0" advTm="25849">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2 Column w/box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 Background Bo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 Column w/ no box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 Column with no box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ortrait 23 x 41_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6860</TotalTime>
  <Words>1384</Words>
  <Application>Microsoft Macintosh PowerPoint</Application>
  <PresentationFormat>Custom</PresentationFormat>
  <Paragraphs>232</Paragraphs>
  <Slides>8</Slides>
  <Notes>3</Notes>
  <HiddenSlides>5</HiddenSlides>
  <MMClips>3</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8</vt:i4>
      </vt:variant>
    </vt:vector>
  </HeadingPairs>
  <TitlesOfParts>
    <vt:vector size="14" baseType="lpstr">
      <vt:lpstr>2 Column w/boxes</vt:lpstr>
      <vt:lpstr>1 Background Box</vt:lpstr>
      <vt:lpstr>3 Column w/ no boxes</vt:lpstr>
      <vt:lpstr>2 Column with no boxes</vt:lpstr>
      <vt:lpstr>Portrait 23 x 41_1</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 at ePosterBoards LLC</dc:creator>
  <cp:lastModifiedBy>John K. Snyder</cp:lastModifiedBy>
  <cp:revision>159</cp:revision>
  <dcterms:created xsi:type="dcterms:W3CDTF">2013-11-25T16:31:35Z</dcterms:created>
  <dcterms:modified xsi:type="dcterms:W3CDTF">2015-08-08T22:33:18Z</dcterms:modified>
</cp:coreProperties>
</file>