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67" r:id="rId3"/>
    <p:sldId id="268" r:id="rId4"/>
    <p:sldId id="269" r:id="rId5"/>
    <p:sldId id="258" r:id="rId6"/>
    <p:sldId id="262" r:id="rId7"/>
    <p:sldId id="259" r:id="rId8"/>
    <p:sldId id="264" r:id="rId9"/>
    <p:sldId id="271" r:id="rId10"/>
    <p:sldId id="265" r:id="rId11"/>
    <p:sldId id="272" r:id="rId12"/>
    <p:sldId id="273" r:id="rId13"/>
    <p:sldId id="266" r:id="rId14"/>
    <p:sldId id="274" r:id="rId15"/>
    <p:sldId id="270" r:id="rId16"/>
    <p:sldId id="275" r:id="rId17"/>
    <p:sldId id="257" r:id="rId18"/>
    <p:sldId id="263" r:id="rId19"/>
    <p:sldId id="261"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3" autoAdjust="0"/>
    <p:restoredTop sz="94660"/>
  </p:normalViewPr>
  <p:slideViewPr>
    <p:cSldViewPr snapToGrid="0">
      <p:cViewPr varScale="1">
        <p:scale>
          <a:sx n="69" d="100"/>
          <a:sy n="69" d="100"/>
        </p:scale>
        <p:origin x="60" y="1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Sonya\Dropbox\Work%20-%20Densmore\Dissertation\FACS%20data%20with%20heatmap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tx1">
                    <a:lumMod val="65000"/>
                    <a:lumOff val="35000"/>
                  </a:schemeClr>
                </a:solidFill>
                <a:latin typeface="+mn-lt"/>
                <a:ea typeface="+mn-ea"/>
                <a:cs typeface="+mn-cs"/>
              </a:defRPr>
            </a:pPr>
            <a:r>
              <a:rPr lang="en-US" sz="2800" dirty="0" smtClean="0"/>
              <a:t>CIDAR</a:t>
            </a:r>
            <a:r>
              <a:rPr lang="en-US" sz="2800" baseline="0" dirty="0" smtClean="0"/>
              <a:t> MoClo Library: Promoter and RBS strength</a:t>
            </a:r>
            <a:endParaRPr lang="en-US" sz="2800" dirty="0"/>
          </a:p>
        </c:rich>
      </c:tx>
      <c:layout>
        <c:manualLayout>
          <c:xMode val="edge"/>
          <c:yMode val="edge"/>
          <c:x val="0.20289989886123172"/>
          <c:y val="7.2881781998973324E-3"/>
        </c:manualLayout>
      </c:layout>
      <c:overlay val="0"/>
      <c:spPr>
        <a:noFill/>
        <a:ln>
          <a:noFill/>
        </a:ln>
        <a:effectLst/>
      </c:spPr>
      <c:txPr>
        <a:bodyPr rot="0" spcFirstLastPara="1" vertOverflow="ellipsis" vert="horz" wrap="square" anchor="ctr" anchorCtr="1"/>
        <a:lstStyle/>
        <a:p>
          <a:pPr>
            <a:defRPr sz="2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1"/>
          <c:order val="1"/>
          <c:tx>
            <c:strRef>
              <c:f>graphs!$A$23</c:f>
              <c:strCache>
                <c:ptCount val="1"/>
                <c:pt idx="0">
                  <c:v>J23100</c:v>
                </c:pt>
              </c:strCache>
            </c:strRef>
          </c:tx>
          <c:spPr>
            <a:solidFill>
              <a:schemeClr val="accent2"/>
            </a:solidFill>
            <a:ln>
              <a:noFill/>
            </a:ln>
            <a:effectLst/>
          </c:spPr>
          <c:invertIfNegative val="0"/>
          <c:errBars>
            <c:errBarType val="both"/>
            <c:errValType val="cust"/>
            <c:noEndCap val="0"/>
            <c:plus>
              <c:numRef>
                <c:f>graphs!$B$42:$G$42</c:f>
                <c:numCache>
                  <c:formatCode>General</c:formatCode>
                  <c:ptCount val="6"/>
                  <c:pt idx="0">
                    <c:v>936.58093539693073</c:v>
                  </c:pt>
                  <c:pt idx="1">
                    <c:v>1309.8822139739677</c:v>
                  </c:pt>
                  <c:pt idx="2">
                    <c:v>554.67184509112303</c:v>
                  </c:pt>
                  <c:pt idx="3">
                    <c:v>205.91267255066305</c:v>
                  </c:pt>
                  <c:pt idx="4">
                    <c:v>520.92196361893684</c:v>
                  </c:pt>
                  <c:pt idx="5">
                    <c:v>552.12199630498117</c:v>
                  </c:pt>
                </c:numCache>
              </c:numRef>
            </c:plus>
            <c:minus>
              <c:numRef>
                <c:f>graphs!$B$61:$G$61</c:f>
                <c:numCache>
                  <c:formatCode>General</c:formatCode>
                  <c:ptCount val="6"/>
                  <c:pt idx="0">
                    <c:v>896.73882921491168</c:v>
                  </c:pt>
                  <c:pt idx="1">
                    <c:v>1232.0661481245661</c:v>
                  </c:pt>
                  <c:pt idx="2">
                    <c:v>533.59792850283338</c:v>
                  </c:pt>
                  <c:pt idx="3">
                    <c:v>198.34501678042307</c:v>
                  </c:pt>
                  <c:pt idx="4">
                    <c:v>419.22879609305301</c:v>
                  </c:pt>
                  <c:pt idx="5">
                    <c:v>479.35662008874897</c:v>
                  </c:pt>
                </c:numCache>
              </c:numRef>
            </c:minus>
            <c:spPr>
              <a:noFill/>
              <a:ln w="9525" cap="flat" cmpd="sng" algn="ctr">
                <a:solidFill>
                  <a:schemeClr val="tx1">
                    <a:lumMod val="65000"/>
                    <a:lumOff val="35000"/>
                  </a:schemeClr>
                </a:solidFill>
                <a:round/>
              </a:ln>
              <a:effectLst/>
            </c:spPr>
          </c:errBars>
          <c:cat>
            <c:strRef>
              <c:f>graphs!$B$21:$G$21</c:f>
              <c:strCache>
                <c:ptCount val="6"/>
                <c:pt idx="0">
                  <c:v>BCD2</c:v>
                </c:pt>
                <c:pt idx="1">
                  <c:v>B0034m</c:v>
                </c:pt>
                <c:pt idx="2">
                  <c:v>BCD12</c:v>
                </c:pt>
                <c:pt idx="3">
                  <c:v>B0032m</c:v>
                </c:pt>
                <c:pt idx="4">
                  <c:v>BCD8</c:v>
                </c:pt>
                <c:pt idx="5">
                  <c:v>B0033m</c:v>
                </c:pt>
              </c:strCache>
            </c:strRef>
          </c:cat>
          <c:val>
            <c:numRef>
              <c:f>graphs!$B$23:$G$23</c:f>
              <c:numCache>
                <c:formatCode>0</c:formatCode>
                <c:ptCount val="6"/>
                <c:pt idx="0">
                  <c:v>21079.922021087783</c:v>
                </c:pt>
                <c:pt idx="1">
                  <c:v>20739.43878107582</c:v>
                </c:pt>
                <c:pt idx="2">
                  <c:v>14044.458527652936</c:v>
                </c:pt>
                <c:pt idx="3">
                  <c:v>5396.8829624852715</c:v>
                </c:pt>
                <c:pt idx="4">
                  <c:v>2147.4942022118667</c:v>
                </c:pt>
                <c:pt idx="5">
                  <c:v>3637.2152222360032</c:v>
                </c:pt>
              </c:numCache>
            </c:numRef>
          </c:val>
        </c:ser>
        <c:ser>
          <c:idx val="3"/>
          <c:order val="3"/>
          <c:tx>
            <c:strRef>
              <c:f>graphs!$A$25</c:f>
              <c:strCache>
                <c:ptCount val="1"/>
                <c:pt idx="0">
                  <c:v>J23102</c:v>
                </c:pt>
              </c:strCache>
            </c:strRef>
          </c:tx>
          <c:spPr>
            <a:solidFill>
              <a:schemeClr val="accent4"/>
            </a:solidFill>
            <a:ln>
              <a:noFill/>
            </a:ln>
            <a:effectLst/>
          </c:spPr>
          <c:invertIfNegative val="0"/>
          <c:errBars>
            <c:errBarType val="both"/>
            <c:errValType val="cust"/>
            <c:noEndCap val="0"/>
            <c:plus>
              <c:numRef>
                <c:f>graphs!$B$44:$G$44</c:f>
                <c:numCache>
                  <c:formatCode>General</c:formatCode>
                  <c:ptCount val="6"/>
                  <c:pt idx="0">
                    <c:v>1041.7149304359991</c:v>
                  </c:pt>
                  <c:pt idx="1">
                    <c:v>618.25203541108203</c:v>
                  </c:pt>
                  <c:pt idx="2">
                    <c:v>1386.4668627566643</c:v>
                  </c:pt>
                  <c:pt idx="3">
                    <c:v>1054.8367013862917</c:v>
                  </c:pt>
                  <c:pt idx="4">
                    <c:v>234.80133735937693</c:v>
                  </c:pt>
                  <c:pt idx="5">
                    <c:v>518.36809621509474</c:v>
                  </c:pt>
                </c:numCache>
              </c:numRef>
            </c:plus>
            <c:minus>
              <c:numRef>
                <c:f>graphs!$B$63:$G$63</c:f>
                <c:numCache>
                  <c:formatCode>General</c:formatCode>
                  <c:ptCount val="6"/>
                  <c:pt idx="0">
                    <c:v>989.47932727008447</c:v>
                  </c:pt>
                  <c:pt idx="1">
                    <c:v>601.57341254818311</c:v>
                  </c:pt>
                  <c:pt idx="2">
                    <c:v>1277.4246197870234</c:v>
                  </c:pt>
                  <c:pt idx="3">
                    <c:v>894.83106400117686</c:v>
                  </c:pt>
                  <c:pt idx="4">
                    <c:v>202.67790310651048</c:v>
                  </c:pt>
                  <c:pt idx="5">
                    <c:v>456.86373025674129</c:v>
                  </c:pt>
                </c:numCache>
              </c:numRef>
            </c:minus>
            <c:spPr>
              <a:noFill/>
              <a:ln w="9525" cap="flat" cmpd="sng" algn="ctr">
                <a:solidFill>
                  <a:schemeClr val="tx1">
                    <a:lumMod val="65000"/>
                    <a:lumOff val="35000"/>
                  </a:schemeClr>
                </a:solidFill>
                <a:round/>
              </a:ln>
              <a:effectLst/>
            </c:spPr>
          </c:errBars>
          <c:cat>
            <c:strRef>
              <c:f>graphs!$B$21:$G$21</c:f>
              <c:strCache>
                <c:ptCount val="6"/>
                <c:pt idx="0">
                  <c:v>BCD2</c:v>
                </c:pt>
                <c:pt idx="1">
                  <c:v>B0034m</c:v>
                </c:pt>
                <c:pt idx="2">
                  <c:v>BCD12</c:v>
                </c:pt>
                <c:pt idx="3">
                  <c:v>B0032m</c:v>
                </c:pt>
                <c:pt idx="4">
                  <c:v>BCD8</c:v>
                </c:pt>
                <c:pt idx="5">
                  <c:v>B0033m</c:v>
                </c:pt>
              </c:strCache>
            </c:strRef>
          </c:cat>
          <c:val>
            <c:numRef>
              <c:f>graphs!$B$25:$G$25</c:f>
              <c:numCache>
                <c:formatCode>0</c:formatCode>
                <c:ptCount val="6"/>
                <c:pt idx="0">
                  <c:v>19732.812987744084</c:v>
                </c:pt>
                <c:pt idx="1">
                  <c:v>22299.442215007504</c:v>
                </c:pt>
                <c:pt idx="2">
                  <c:v>16242.392459749339</c:v>
                </c:pt>
                <c:pt idx="3">
                  <c:v>5899.1711996817367</c:v>
                </c:pt>
                <c:pt idx="4">
                  <c:v>1481.4431834403404</c:v>
                </c:pt>
                <c:pt idx="5">
                  <c:v>3850.51659980163</c:v>
                </c:pt>
              </c:numCache>
            </c:numRef>
          </c:val>
        </c:ser>
        <c:ser>
          <c:idx val="6"/>
          <c:order val="6"/>
          <c:tx>
            <c:strRef>
              <c:f>graphs!$A$28</c:f>
              <c:strCache>
                <c:ptCount val="1"/>
                <c:pt idx="0">
                  <c:v>J23106</c:v>
                </c:pt>
              </c:strCache>
            </c:strRef>
          </c:tx>
          <c:spPr>
            <a:solidFill>
              <a:schemeClr val="accent1">
                <a:lumMod val="60000"/>
              </a:schemeClr>
            </a:solidFill>
            <a:ln>
              <a:noFill/>
            </a:ln>
            <a:effectLst/>
          </c:spPr>
          <c:invertIfNegative val="0"/>
          <c:errBars>
            <c:errBarType val="both"/>
            <c:errValType val="cust"/>
            <c:noEndCap val="0"/>
            <c:plus>
              <c:numRef>
                <c:f>graphs!$B$47:$G$47</c:f>
                <c:numCache>
                  <c:formatCode>General</c:formatCode>
                  <c:ptCount val="6"/>
                  <c:pt idx="0">
                    <c:v>271.12871191551858</c:v>
                  </c:pt>
                  <c:pt idx="1">
                    <c:v>148.20305722542435</c:v>
                  </c:pt>
                  <c:pt idx="2">
                    <c:v>431.19123356500586</c:v>
                  </c:pt>
                  <c:pt idx="3">
                    <c:v>86.885225908730263</c:v>
                  </c:pt>
                  <c:pt idx="4">
                    <c:v>24.216972797808467</c:v>
                  </c:pt>
                  <c:pt idx="5">
                    <c:v>3.8923472446447249</c:v>
                  </c:pt>
                </c:numCache>
              </c:numRef>
            </c:plus>
            <c:minus>
              <c:numRef>
                <c:f>graphs!$B$66:$G$66</c:f>
                <c:numCache>
                  <c:formatCode>General</c:formatCode>
                  <c:ptCount val="6"/>
                  <c:pt idx="0">
                    <c:v>265.41512061406138</c:v>
                  </c:pt>
                  <c:pt idx="1">
                    <c:v>144.72643871462151</c:v>
                  </c:pt>
                  <c:pt idx="2">
                    <c:v>408.48208076685296</c:v>
                  </c:pt>
                  <c:pt idx="3">
                    <c:v>83.234000029438903</c:v>
                  </c:pt>
                  <c:pt idx="4">
                    <c:v>23.424226693809828</c:v>
                  </c:pt>
                  <c:pt idx="5">
                    <c:v>3.878856581454329</c:v>
                  </c:pt>
                </c:numCache>
              </c:numRef>
            </c:minus>
            <c:spPr>
              <a:noFill/>
              <a:ln w="9525" cap="flat" cmpd="sng" algn="ctr">
                <a:solidFill>
                  <a:schemeClr val="tx1">
                    <a:lumMod val="65000"/>
                    <a:lumOff val="35000"/>
                  </a:schemeClr>
                </a:solidFill>
                <a:round/>
              </a:ln>
              <a:effectLst/>
            </c:spPr>
          </c:errBars>
          <c:cat>
            <c:strRef>
              <c:f>graphs!$B$21:$G$21</c:f>
              <c:strCache>
                <c:ptCount val="6"/>
                <c:pt idx="0">
                  <c:v>BCD2</c:v>
                </c:pt>
                <c:pt idx="1">
                  <c:v>B0034m</c:v>
                </c:pt>
                <c:pt idx="2">
                  <c:v>BCD12</c:v>
                </c:pt>
                <c:pt idx="3">
                  <c:v>B0032m</c:v>
                </c:pt>
                <c:pt idx="4">
                  <c:v>BCD8</c:v>
                </c:pt>
                <c:pt idx="5">
                  <c:v>B0033m</c:v>
                </c:pt>
              </c:strCache>
            </c:strRef>
          </c:cat>
          <c:val>
            <c:numRef>
              <c:f>graphs!$B$28:$G$28</c:f>
              <c:numCache>
                <c:formatCode>0</c:formatCode>
                <c:ptCount val="6"/>
                <c:pt idx="0">
                  <c:v>12594.821011544502</c:v>
                </c:pt>
                <c:pt idx="1">
                  <c:v>6169.472035027251</c:v>
                </c:pt>
                <c:pt idx="2">
                  <c:v>7756.0750002699288</c:v>
                </c:pt>
                <c:pt idx="3">
                  <c:v>1980.6511935790049</c:v>
                </c:pt>
                <c:pt idx="4">
                  <c:v>715.56814696712479</c:v>
                </c:pt>
                <c:pt idx="5">
                  <c:v>1119.1337678678985</c:v>
                </c:pt>
              </c:numCache>
            </c:numRef>
          </c:val>
        </c:ser>
        <c:ser>
          <c:idx val="8"/>
          <c:order val="8"/>
          <c:tx>
            <c:strRef>
              <c:f>graphs!$A$30</c:f>
              <c:strCache>
                <c:ptCount val="1"/>
                <c:pt idx="0">
                  <c:v>J23107</c:v>
                </c:pt>
              </c:strCache>
            </c:strRef>
          </c:tx>
          <c:spPr>
            <a:solidFill>
              <a:schemeClr val="accent3">
                <a:lumMod val="60000"/>
              </a:schemeClr>
            </a:solidFill>
            <a:ln>
              <a:noFill/>
            </a:ln>
            <a:effectLst/>
          </c:spPr>
          <c:invertIfNegative val="0"/>
          <c:errBars>
            <c:errBarType val="both"/>
            <c:errValType val="cust"/>
            <c:noEndCap val="0"/>
            <c:plus>
              <c:numRef>
                <c:f>graphs!$B$49:$G$49</c:f>
                <c:numCache>
                  <c:formatCode>General</c:formatCode>
                  <c:ptCount val="6"/>
                  <c:pt idx="0">
                    <c:v>415.39790604124664</c:v>
                  </c:pt>
                  <c:pt idx="1">
                    <c:v>385.42117811384151</c:v>
                  </c:pt>
                  <c:pt idx="2">
                    <c:v>160.40905734116131</c:v>
                  </c:pt>
                  <c:pt idx="3">
                    <c:v>64.471253263161771</c:v>
                  </c:pt>
                  <c:pt idx="4">
                    <c:v>5.6298356293418692</c:v>
                  </c:pt>
                  <c:pt idx="5">
                    <c:v>44.593507701846306</c:v>
                  </c:pt>
                </c:numCache>
              </c:numRef>
            </c:plus>
            <c:minus>
              <c:numRef>
                <c:f>graphs!$B$68:$G$68</c:f>
                <c:numCache>
                  <c:formatCode>General</c:formatCode>
                  <c:ptCount val="6"/>
                  <c:pt idx="0">
                    <c:v>393.29883765239629</c:v>
                  </c:pt>
                  <c:pt idx="1">
                    <c:v>352.22341664793976</c:v>
                  </c:pt>
                  <c:pt idx="2">
                    <c:v>157.39000231672253</c:v>
                  </c:pt>
                  <c:pt idx="3">
                    <c:v>60.972585343562741</c:v>
                  </c:pt>
                  <c:pt idx="4">
                    <c:v>5.5519473598307627</c:v>
                  </c:pt>
                  <c:pt idx="5">
                    <c:v>41.914894456696629</c:v>
                  </c:pt>
                </c:numCache>
              </c:numRef>
            </c:minus>
            <c:spPr>
              <a:noFill/>
              <a:ln w="9525" cap="flat" cmpd="sng" algn="ctr">
                <a:solidFill>
                  <a:schemeClr val="tx1">
                    <a:lumMod val="65000"/>
                    <a:lumOff val="35000"/>
                  </a:schemeClr>
                </a:solidFill>
                <a:round/>
              </a:ln>
              <a:effectLst/>
            </c:spPr>
          </c:errBars>
          <c:cat>
            <c:strRef>
              <c:f>graphs!$B$21:$G$21</c:f>
              <c:strCache>
                <c:ptCount val="6"/>
                <c:pt idx="0">
                  <c:v>BCD2</c:v>
                </c:pt>
                <c:pt idx="1">
                  <c:v>B0034m</c:v>
                </c:pt>
                <c:pt idx="2">
                  <c:v>BCD12</c:v>
                </c:pt>
                <c:pt idx="3">
                  <c:v>B0032m</c:v>
                </c:pt>
                <c:pt idx="4">
                  <c:v>BCD8</c:v>
                </c:pt>
                <c:pt idx="5">
                  <c:v>B0033m</c:v>
                </c:pt>
              </c:strCache>
            </c:strRef>
          </c:cat>
          <c:val>
            <c:numRef>
              <c:f>graphs!$B$30:$G$30</c:f>
              <c:numCache>
                <c:formatCode>0</c:formatCode>
                <c:ptCount val="6"/>
                <c:pt idx="0">
                  <c:v>7392.8688184741941</c:v>
                </c:pt>
                <c:pt idx="1">
                  <c:v>4089.2625951050545</c:v>
                </c:pt>
                <c:pt idx="2">
                  <c:v>8362.4782265228423</c:v>
                </c:pt>
                <c:pt idx="3">
                  <c:v>1123.5644771468221</c:v>
                </c:pt>
                <c:pt idx="4">
                  <c:v>401.29985240158396</c:v>
                </c:pt>
                <c:pt idx="5">
                  <c:v>697.79844931377784</c:v>
                </c:pt>
              </c:numCache>
            </c:numRef>
          </c:val>
        </c:ser>
        <c:ser>
          <c:idx val="9"/>
          <c:order val="9"/>
          <c:tx>
            <c:strRef>
              <c:f>graphs!$A$31</c:f>
              <c:strCache>
                <c:ptCount val="1"/>
                <c:pt idx="0">
                  <c:v>J23116</c:v>
                </c:pt>
              </c:strCache>
            </c:strRef>
          </c:tx>
          <c:spPr>
            <a:solidFill>
              <a:schemeClr val="accent4">
                <a:lumMod val="60000"/>
              </a:schemeClr>
            </a:solidFill>
            <a:ln>
              <a:noFill/>
            </a:ln>
            <a:effectLst/>
          </c:spPr>
          <c:invertIfNegative val="0"/>
          <c:errBars>
            <c:errBarType val="both"/>
            <c:errValType val="cust"/>
            <c:noEndCap val="0"/>
            <c:plus>
              <c:numRef>
                <c:f>graphs!$B$50:$G$50</c:f>
                <c:numCache>
                  <c:formatCode>General</c:formatCode>
                  <c:ptCount val="6"/>
                  <c:pt idx="0">
                    <c:v>28.020226404100868</c:v>
                  </c:pt>
                  <c:pt idx="1">
                    <c:v>370.80491123993761</c:v>
                  </c:pt>
                  <c:pt idx="2">
                    <c:v>1016.325788307865</c:v>
                  </c:pt>
                  <c:pt idx="3">
                    <c:v>6.696841572078938</c:v>
                  </c:pt>
                  <c:pt idx="4">
                    <c:v>11.79633160978608</c:v>
                  </c:pt>
                  <c:pt idx="5">
                    <c:v>19.837052871217622</c:v>
                  </c:pt>
                </c:numCache>
              </c:numRef>
            </c:plus>
            <c:minus>
              <c:numRef>
                <c:f>graphs!$B$69:$G$69</c:f>
                <c:numCache>
                  <c:formatCode>General</c:formatCode>
                  <c:ptCount val="6"/>
                  <c:pt idx="0">
                    <c:v>27.901394365498163</c:v>
                  </c:pt>
                  <c:pt idx="1">
                    <c:v>318.14547261302914</c:v>
                  </c:pt>
                  <c:pt idx="2">
                    <c:v>895.45147945118788</c:v>
                  </c:pt>
                  <c:pt idx="3">
                    <c:v>6.589822849011</c:v>
                  </c:pt>
                  <c:pt idx="4">
                    <c:v>11.450436814493855</c:v>
                  </c:pt>
                  <c:pt idx="5">
                    <c:v>18.552600669094261</c:v>
                  </c:pt>
                </c:numCache>
              </c:numRef>
            </c:minus>
            <c:spPr>
              <a:noFill/>
              <a:ln w="9525" cap="flat" cmpd="sng" algn="ctr">
                <a:solidFill>
                  <a:schemeClr val="tx1">
                    <a:lumMod val="65000"/>
                    <a:lumOff val="35000"/>
                  </a:schemeClr>
                </a:solidFill>
                <a:round/>
              </a:ln>
              <a:effectLst/>
            </c:spPr>
          </c:errBars>
          <c:cat>
            <c:strRef>
              <c:f>graphs!$B$21:$G$21</c:f>
              <c:strCache>
                <c:ptCount val="6"/>
                <c:pt idx="0">
                  <c:v>BCD2</c:v>
                </c:pt>
                <c:pt idx="1">
                  <c:v>B0034m</c:v>
                </c:pt>
                <c:pt idx="2">
                  <c:v>BCD12</c:v>
                </c:pt>
                <c:pt idx="3">
                  <c:v>B0032m</c:v>
                </c:pt>
                <c:pt idx="4">
                  <c:v>BCD8</c:v>
                </c:pt>
                <c:pt idx="5">
                  <c:v>B0033m</c:v>
                </c:pt>
              </c:strCache>
            </c:strRef>
          </c:cat>
          <c:val>
            <c:numRef>
              <c:f>graphs!$B$31:$G$31</c:f>
              <c:numCache>
                <c:formatCode>0</c:formatCode>
                <c:ptCount val="6"/>
                <c:pt idx="0">
                  <c:v>6579.0623160602281</c:v>
                </c:pt>
                <c:pt idx="1">
                  <c:v>2240.24233470238</c:v>
                </c:pt>
                <c:pt idx="2">
                  <c:v>7529.0641936472794</c:v>
                </c:pt>
                <c:pt idx="3">
                  <c:v>412.36709187677997</c:v>
                </c:pt>
                <c:pt idx="4">
                  <c:v>390.5035622942957</c:v>
                </c:pt>
                <c:pt idx="5">
                  <c:v>286.52597563615058</c:v>
                </c:pt>
              </c:numCache>
            </c:numRef>
          </c:val>
        </c:ser>
        <c:ser>
          <c:idx val="14"/>
          <c:order val="14"/>
          <c:tx>
            <c:strRef>
              <c:f>graphs!$A$36</c:f>
              <c:strCache>
                <c:ptCount val="1"/>
                <c:pt idx="0">
                  <c:v>J23103</c:v>
                </c:pt>
              </c:strCache>
            </c:strRef>
          </c:tx>
          <c:spPr>
            <a:solidFill>
              <a:schemeClr val="accent3">
                <a:lumMod val="80000"/>
                <a:lumOff val="20000"/>
              </a:schemeClr>
            </a:solidFill>
            <a:ln>
              <a:noFill/>
            </a:ln>
            <a:effectLst/>
          </c:spPr>
          <c:invertIfNegative val="0"/>
          <c:errBars>
            <c:errBarType val="both"/>
            <c:errValType val="cust"/>
            <c:noEndCap val="0"/>
            <c:plus>
              <c:numRef>
                <c:f>graphs!$B$55:$G$55</c:f>
                <c:numCache>
                  <c:formatCode>General</c:formatCode>
                  <c:ptCount val="6"/>
                  <c:pt idx="0">
                    <c:v>768.972834243546</c:v>
                  </c:pt>
                  <c:pt idx="1">
                    <c:v>151.37835204236944</c:v>
                  </c:pt>
                  <c:pt idx="2">
                    <c:v>42.498383097515216</c:v>
                  </c:pt>
                  <c:pt idx="3">
                    <c:v>0.43789336840687554</c:v>
                  </c:pt>
                  <c:pt idx="4">
                    <c:v>2.3809071642827462</c:v>
                  </c:pt>
                  <c:pt idx="5">
                    <c:v>0.40490938843035451</c:v>
                  </c:pt>
                </c:numCache>
              </c:numRef>
            </c:plus>
            <c:minus>
              <c:numRef>
                <c:f>graphs!$B$74:$G$74</c:f>
                <c:numCache>
                  <c:formatCode>General</c:formatCode>
                  <c:ptCount val="6"/>
                  <c:pt idx="0">
                    <c:v>638.9566559728737</c:v>
                  </c:pt>
                  <c:pt idx="1">
                    <c:v>133.84564350797302</c:v>
                  </c:pt>
                  <c:pt idx="2">
                    <c:v>42.039272205756333</c:v>
                  </c:pt>
                  <c:pt idx="3">
                    <c:v>0.43614269164262964</c:v>
                  </c:pt>
                  <c:pt idx="4">
                    <c:v>2.3558270297242814</c:v>
                  </c:pt>
                  <c:pt idx="5">
                    <c:v>0.40345734544411016</c:v>
                  </c:pt>
                </c:numCache>
              </c:numRef>
            </c:minus>
            <c:spPr>
              <a:noFill/>
              <a:ln w="9525" cap="flat" cmpd="sng" algn="ctr">
                <a:solidFill>
                  <a:schemeClr val="tx1">
                    <a:lumMod val="65000"/>
                    <a:lumOff val="35000"/>
                  </a:schemeClr>
                </a:solidFill>
                <a:round/>
              </a:ln>
              <a:effectLst/>
            </c:spPr>
          </c:errBars>
          <c:cat>
            <c:strRef>
              <c:f>graphs!$B$21:$G$21</c:f>
              <c:strCache>
                <c:ptCount val="6"/>
                <c:pt idx="0">
                  <c:v>BCD2</c:v>
                </c:pt>
                <c:pt idx="1">
                  <c:v>B0034m</c:v>
                </c:pt>
                <c:pt idx="2">
                  <c:v>BCD12</c:v>
                </c:pt>
                <c:pt idx="3">
                  <c:v>B0032m</c:v>
                </c:pt>
                <c:pt idx="4">
                  <c:v>BCD8</c:v>
                </c:pt>
                <c:pt idx="5">
                  <c:v>B0033m</c:v>
                </c:pt>
              </c:strCache>
            </c:strRef>
          </c:cat>
          <c:val>
            <c:numRef>
              <c:f>graphs!$B$36:$G$36</c:f>
              <c:numCache>
                <c:formatCode>0</c:formatCode>
                <c:ptCount val="6"/>
                <c:pt idx="0">
                  <c:v>3779.0705528918829</c:v>
                </c:pt>
                <c:pt idx="1">
                  <c:v>1155.6305121104299</c:v>
                </c:pt>
                <c:pt idx="2">
                  <c:v>3891.4369652518485</c:v>
                </c:pt>
                <c:pt idx="3">
                  <c:v>109.09152177550691</c:v>
                </c:pt>
                <c:pt idx="4">
                  <c:v>223.64335565308588</c:v>
                </c:pt>
                <c:pt idx="5">
                  <c:v>112.50608180893852</c:v>
                </c:pt>
              </c:numCache>
            </c:numRef>
          </c:val>
        </c:ser>
        <c:dLbls>
          <c:showLegendKey val="0"/>
          <c:showVal val="0"/>
          <c:showCatName val="0"/>
          <c:showSerName val="0"/>
          <c:showPercent val="0"/>
          <c:showBubbleSize val="0"/>
        </c:dLbls>
        <c:gapWidth val="219"/>
        <c:overlap val="-27"/>
        <c:axId val="163370976"/>
        <c:axId val="163371536"/>
        <c:extLst>
          <c:ext xmlns:c15="http://schemas.microsoft.com/office/drawing/2012/chart" uri="{02D57815-91ED-43cb-92C2-25804820EDAC}">
            <c15:filteredBarSeries>
              <c15:ser>
                <c:idx val="0"/>
                <c:order val="0"/>
                <c:tx>
                  <c:strRef>
                    <c:extLst>
                      <c:ext uri="{02D57815-91ED-43cb-92C2-25804820EDAC}">
                        <c15:formulaRef>
                          <c15:sqref>graphs!$A$22</c15:sqref>
                        </c15:formulaRef>
                      </c:ext>
                    </c:extLst>
                    <c:strCache>
                      <c:ptCount val="1"/>
                      <c:pt idx="0">
                        <c:v>J23101</c:v>
                      </c:pt>
                    </c:strCache>
                  </c:strRef>
                </c:tx>
                <c:spPr>
                  <a:solidFill>
                    <a:schemeClr val="accent1"/>
                  </a:solidFill>
                  <a:ln>
                    <a:noFill/>
                  </a:ln>
                  <a:effectLst/>
                </c:spPr>
                <c:invertIfNegative val="0"/>
                <c:errBars>
                  <c:errBarType val="both"/>
                  <c:errValType val="cust"/>
                  <c:noEndCap val="0"/>
                  <c:plus>
                    <c:numRef>
                      <c:extLst>
                        <c:ext uri="{02D57815-91ED-43cb-92C2-25804820EDAC}">
                          <c15:formulaRef>
                            <c15:sqref>graphs!$B$41:$G$41</c15:sqref>
                          </c15:formulaRef>
                        </c:ext>
                      </c:extLst>
                      <c:numCache>
                        <c:formatCode>General</c:formatCode>
                        <c:ptCount val="6"/>
                        <c:pt idx="0">
                          <c:v>1590.7957003909687</c:v>
                        </c:pt>
                        <c:pt idx="1">
                          <c:v>700.44643115200961</c:v>
                        </c:pt>
                        <c:pt idx="2">
                          <c:v>923.51766336726905</c:v>
                        </c:pt>
                        <c:pt idx="3">
                          <c:v>767.78397417169344</c:v>
                        </c:pt>
                        <c:pt idx="4">
                          <c:v>148.04783478816125</c:v>
                        </c:pt>
                        <c:pt idx="5">
                          <c:v>122.85899787805556</c:v>
                        </c:pt>
                      </c:numCache>
                    </c:numRef>
                  </c:plus>
                  <c:minus>
                    <c:numRef>
                      <c:extLst>
                        <c:ext uri="{02D57815-91ED-43cb-92C2-25804820EDAC}">
                          <c15:formulaRef>
                            <c15:sqref>graphs!$B$60:$G$60</c15:sqref>
                          </c15:formulaRef>
                        </c:ext>
                      </c:extLst>
                      <c:numCache>
                        <c:formatCode>General</c:formatCode>
                        <c:ptCount val="6"/>
                        <c:pt idx="0">
                          <c:v>1486.5832419629078</c:v>
                        </c:pt>
                        <c:pt idx="1">
                          <c:v>673.51978371871883</c:v>
                        </c:pt>
                        <c:pt idx="2">
                          <c:v>862.59273826370372</c:v>
                        </c:pt>
                        <c:pt idx="3">
                          <c:v>672.56138776863463</c:v>
                        </c:pt>
                        <c:pt idx="4">
                          <c:v>134.66349532437607</c:v>
                        </c:pt>
                        <c:pt idx="5">
                          <c:v>119.0118217288491</c:v>
                        </c:pt>
                      </c:numCache>
                    </c:numRef>
                  </c:minus>
                  <c:spPr>
                    <a:noFill/>
                    <a:ln w="9525" cap="flat" cmpd="sng" algn="ctr">
                      <a:solidFill>
                        <a:schemeClr val="tx1">
                          <a:lumMod val="65000"/>
                          <a:lumOff val="35000"/>
                        </a:schemeClr>
                      </a:solidFill>
                      <a:round/>
                    </a:ln>
                    <a:effectLst/>
                  </c:spPr>
                </c:errBars>
                <c:cat>
                  <c:strRef>
                    <c:extLst>
                      <c:ext uri="{02D57815-91ED-43cb-92C2-25804820EDAC}">
                        <c15:formulaRef>
                          <c15:sqref>graphs!$B$21:$G$21</c15:sqref>
                        </c15:formulaRef>
                      </c:ext>
                    </c:extLst>
                    <c:strCache>
                      <c:ptCount val="6"/>
                      <c:pt idx="0">
                        <c:v>BCD2</c:v>
                      </c:pt>
                      <c:pt idx="1">
                        <c:v>B0034m</c:v>
                      </c:pt>
                      <c:pt idx="2">
                        <c:v>BCD12</c:v>
                      </c:pt>
                      <c:pt idx="3">
                        <c:v>B0032m</c:v>
                      </c:pt>
                      <c:pt idx="4">
                        <c:v>BCD8</c:v>
                      </c:pt>
                      <c:pt idx="5">
                        <c:v>B0033m</c:v>
                      </c:pt>
                    </c:strCache>
                  </c:strRef>
                </c:cat>
                <c:val>
                  <c:numRef>
                    <c:extLst>
                      <c:ext uri="{02D57815-91ED-43cb-92C2-25804820EDAC}">
                        <c15:formulaRef>
                          <c15:sqref>graphs!$B$22:$G$22</c15:sqref>
                        </c15:formulaRef>
                      </c:ext>
                    </c:extLst>
                    <c:numCache>
                      <c:formatCode>0</c:formatCode>
                      <c:ptCount val="6"/>
                      <c:pt idx="0">
                        <c:v>22692.586522367099</c:v>
                      </c:pt>
                      <c:pt idx="1">
                        <c:v>17520.358967258027</c:v>
                      </c:pt>
                      <c:pt idx="2">
                        <c:v>13075.430601263914</c:v>
                      </c:pt>
                      <c:pt idx="3">
                        <c:v>5422.8925581761305</c:v>
                      </c:pt>
                      <c:pt idx="4">
                        <c:v>1489.5497055886462</c:v>
                      </c:pt>
                      <c:pt idx="5">
                        <c:v>3800.6248183522684</c:v>
                      </c:pt>
                    </c:numCache>
                  </c:numRef>
                </c:val>
              </c15:ser>
            </c15:filteredBarSeries>
            <c15:filteredBarSeries>
              <c15:ser>
                <c:idx val="2"/>
                <c:order val="2"/>
                <c:tx>
                  <c:strRef>
                    <c:extLst xmlns:c15="http://schemas.microsoft.com/office/drawing/2012/chart">
                      <c:ext xmlns:c15="http://schemas.microsoft.com/office/drawing/2012/chart" uri="{02D57815-91ED-43cb-92C2-25804820EDAC}">
                        <c15:formulaRef>
                          <c15:sqref>graphs!$A$24</c15:sqref>
                        </c15:formulaRef>
                      </c:ext>
                    </c:extLst>
                    <c:strCache>
                      <c:ptCount val="1"/>
                      <c:pt idx="0">
                        <c:v>J23110</c:v>
                      </c:pt>
                    </c:strCache>
                  </c:strRef>
                </c:tx>
                <c:spPr>
                  <a:solidFill>
                    <a:schemeClr val="accent3"/>
                  </a:solidFill>
                  <a:ln>
                    <a:noFill/>
                  </a:ln>
                  <a:effectLst/>
                </c:spPr>
                <c:invertIfNegative val="0"/>
                <c:errBars>
                  <c:errBarType val="both"/>
                  <c:errValType val="cust"/>
                  <c:noEndCap val="0"/>
                  <c:plus>
                    <c:numRef>
                      <c:extLst xmlns:c15="http://schemas.microsoft.com/office/drawing/2012/chart">
                        <c:ext xmlns:c15="http://schemas.microsoft.com/office/drawing/2012/chart" uri="{02D57815-91ED-43cb-92C2-25804820EDAC}">
                          <c15:formulaRef>
                            <c15:sqref>graphs!$B$43:$G$43</c15:sqref>
                          </c15:formulaRef>
                        </c:ext>
                      </c:extLst>
                      <c:numCache>
                        <c:formatCode>General</c:formatCode>
                        <c:ptCount val="6"/>
                        <c:pt idx="0">
                          <c:v>384.92239750257431</c:v>
                        </c:pt>
                        <c:pt idx="1">
                          <c:v>319.48065091875287</c:v>
                        </c:pt>
                        <c:pt idx="2">
                          <c:v>28.902638674606351</c:v>
                        </c:pt>
                        <c:pt idx="3">
                          <c:v>188.34159292868162</c:v>
                        </c:pt>
                        <c:pt idx="4">
                          <c:v>20.342420227517096</c:v>
                        </c:pt>
                        <c:pt idx="5">
                          <c:v>54.60665674517486</c:v>
                        </c:pt>
                      </c:numCache>
                    </c:numRef>
                  </c:plus>
                  <c:minus>
                    <c:numRef>
                      <c:extLst xmlns:c15="http://schemas.microsoft.com/office/drawing/2012/chart">
                        <c:ext xmlns:c15="http://schemas.microsoft.com/office/drawing/2012/chart" uri="{02D57815-91ED-43cb-92C2-25804820EDAC}">
                          <c15:formulaRef>
                            <c15:sqref>graphs!$B$62:$G$62</c15:sqref>
                          </c15:formulaRef>
                        </c:ext>
                      </c:extLst>
                      <c:numCache>
                        <c:formatCode>General</c:formatCode>
                        <c:ptCount val="6"/>
                        <c:pt idx="0">
                          <c:v>377.97001700969849</c:v>
                        </c:pt>
                        <c:pt idx="1">
                          <c:v>312.09400989261303</c:v>
                        </c:pt>
                        <c:pt idx="2">
                          <c:v>28.839767980409306</c:v>
                        </c:pt>
                        <c:pt idx="3">
                          <c:v>178.69424787443677</c:v>
                        </c:pt>
                        <c:pt idx="4">
                          <c:v>20.019328288272618</c:v>
                        </c:pt>
                        <c:pt idx="5">
                          <c:v>53.275670664952031</c:v>
                        </c:pt>
                      </c:numCache>
                    </c:numRef>
                  </c:minus>
                  <c:spPr>
                    <a:noFill/>
                    <a:ln w="9525" cap="flat" cmpd="sng" algn="ctr">
                      <a:solidFill>
                        <a:schemeClr val="tx1">
                          <a:lumMod val="65000"/>
                          <a:lumOff val="35000"/>
                        </a:schemeClr>
                      </a:solidFill>
                      <a:round/>
                    </a:ln>
                    <a:effectLst/>
                  </c:spPr>
                </c:errBars>
                <c:cat>
                  <c:strRef>
                    <c:extLst xmlns:c15="http://schemas.microsoft.com/office/drawing/2012/chart">
                      <c:ext xmlns:c15="http://schemas.microsoft.com/office/drawing/2012/chart" uri="{02D57815-91ED-43cb-92C2-25804820EDAC}">
                        <c15:formulaRef>
                          <c15:sqref>graphs!$B$21:$G$21</c15:sqref>
                        </c15:formulaRef>
                      </c:ext>
                    </c:extLst>
                    <c:strCache>
                      <c:ptCount val="6"/>
                      <c:pt idx="0">
                        <c:v>BCD2</c:v>
                      </c:pt>
                      <c:pt idx="1">
                        <c:v>B0034m</c:v>
                      </c:pt>
                      <c:pt idx="2">
                        <c:v>BCD12</c:v>
                      </c:pt>
                      <c:pt idx="3">
                        <c:v>B0032m</c:v>
                      </c:pt>
                      <c:pt idx="4">
                        <c:v>BCD8</c:v>
                      </c:pt>
                      <c:pt idx="5">
                        <c:v>B0033m</c:v>
                      </c:pt>
                    </c:strCache>
                  </c:strRef>
                </c:cat>
                <c:val>
                  <c:numRef>
                    <c:extLst xmlns:c15="http://schemas.microsoft.com/office/drawing/2012/chart">
                      <c:ext xmlns:c15="http://schemas.microsoft.com/office/drawing/2012/chart" uri="{02D57815-91ED-43cb-92C2-25804820EDAC}">
                        <c15:formulaRef>
                          <c15:sqref>graphs!$B$24:$G$24</c15:sqref>
                        </c15:formulaRef>
                      </c:ext>
                    </c:extLst>
                    <c:numCache>
                      <c:formatCode>0</c:formatCode>
                      <c:ptCount val="6"/>
                      <c:pt idx="0">
                        <c:v>20926.519381459919</c:v>
                      </c:pt>
                      <c:pt idx="1">
                        <c:v>13498.421958710151</c:v>
                      </c:pt>
                      <c:pt idx="2">
                        <c:v>13258.091135140334</c:v>
                      </c:pt>
                      <c:pt idx="3">
                        <c:v>3488.5825170164107</c:v>
                      </c:pt>
                      <c:pt idx="4">
                        <c:v>1260.4510953291567</c:v>
                      </c:pt>
                      <c:pt idx="5">
                        <c:v>2185.7525815624535</c:v>
                      </c:pt>
                    </c:numCache>
                  </c:numRef>
                </c:val>
              </c15:ser>
            </c15:filteredBarSeries>
            <c15:filteredBarSeries>
              <c15:ser>
                <c:idx val="5"/>
                <c:order val="4"/>
                <c:tx>
                  <c:strRef>
                    <c:extLst xmlns:c15="http://schemas.microsoft.com/office/drawing/2012/chart">
                      <c:ext xmlns:c15="http://schemas.microsoft.com/office/drawing/2012/chart" uri="{02D57815-91ED-43cb-92C2-25804820EDAC}">
                        <c15:formulaRef>
                          <c15:sqref>graphs!$A$26</c15:sqref>
                        </c15:formulaRef>
                      </c:ext>
                    </c:extLst>
                    <c:strCache>
                      <c:ptCount val="1"/>
                      <c:pt idx="0">
                        <c:v>J23118</c:v>
                      </c:pt>
                    </c:strCache>
                  </c:strRef>
                </c:tx>
                <c:spPr>
                  <a:solidFill>
                    <a:schemeClr val="accent6"/>
                  </a:solidFill>
                  <a:ln>
                    <a:noFill/>
                  </a:ln>
                  <a:effectLst/>
                </c:spPr>
                <c:invertIfNegative val="0"/>
                <c:errBars>
                  <c:errBarType val="both"/>
                  <c:errValType val="cust"/>
                  <c:noEndCap val="0"/>
                  <c:plus>
                    <c:numRef>
                      <c:extLst xmlns:c15="http://schemas.microsoft.com/office/drawing/2012/chart">
                        <c:ext xmlns:c15="http://schemas.microsoft.com/office/drawing/2012/chart" uri="{02D57815-91ED-43cb-92C2-25804820EDAC}">
                          <c15:formulaRef>
                            <c15:sqref>graphs!$B$45:$G$45</c15:sqref>
                          </c15:formulaRef>
                        </c:ext>
                      </c:extLst>
                      <c:numCache>
                        <c:formatCode>General</c:formatCode>
                        <c:ptCount val="6"/>
                        <c:pt idx="0">
                          <c:v>2061.8282391708344</c:v>
                        </c:pt>
                        <c:pt idx="1">
                          <c:v>702.55556083132615</c:v>
                        </c:pt>
                        <c:pt idx="2">
                          <c:v>3101.7505349492894</c:v>
                        </c:pt>
                        <c:pt idx="3">
                          <c:v>142.17763717999333</c:v>
                        </c:pt>
                        <c:pt idx="4">
                          <c:v>292.59649218593449</c:v>
                        </c:pt>
                        <c:pt idx="5">
                          <c:v>689.76487695324113</c:v>
                        </c:pt>
                      </c:numCache>
                    </c:numRef>
                  </c:plus>
                  <c:minus>
                    <c:numRef>
                      <c:extLst xmlns:c15="http://schemas.microsoft.com/office/drawing/2012/chart">
                        <c:ext xmlns:c15="http://schemas.microsoft.com/office/drawing/2012/chart" uri="{02D57815-91ED-43cb-92C2-25804820EDAC}">
                          <c15:formulaRef>
                            <c15:sqref>graphs!$B$64:$G$64</c15:sqref>
                          </c15:formulaRef>
                        </c:ext>
                      </c:extLst>
                      <c:numCache>
                        <c:formatCode>General</c:formatCode>
                        <c:ptCount val="6"/>
                        <c:pt idx="0">
                          <c:v>1852.3180962574424</c:v>
                        </c:pt>
                        <c:pt idx="1">
                          <c:v>678.66453326673945</c:v>
                        </c:pt>
                        <c:pt idx="2">
                          <c:v>2634.9528311874456</c:v>
                        </c:pt>
                        <c:pt idx="3">
                          <c:v>138.60387487033677</c:v>
                        </c:pt>
                        <c:pt idx="4">
                          <c:v>257.16596560643848</c:v>
                        </c:pt>
                        <c:pt idx="5">
                          <c:v>582.92616874555597</c:v>
                        </c:pt>
                      </c:numCache>
                    </c:numRef>
                  </c:minus>
                  <c:spPr>
                    <a:noFill/>
                    <a:ln w="9525" cap="flat" cmpd="sng" algn="ctr">
                      <a:solidFill>
                        <a:schemeClr val="tx1">
                          <a:lumMod val="65000"/>
                          <a:lumOff val="35000"/>
                        </a:schemeClr>
                      </a:solidFill>
                      <a:round/>
                    </a:ln>
                    <a:effectLst/>
                  </c:spPr>
                </c:errBars>
                <c:cat>
                  <c:strRef>
                    <c:extLst xmlns:c15="http://schemas.microsoft.com/office/drawing/2012/chart">
                      <c:ext xmlns:c15="http://schemas.microsoft.com/office/drawing/2012/chart" uri="{02D57815-91ED-43cb-92C2-25804820EDAC}">
                        <c15:formulaRef>
                          <c15:sqref>graphs!$B$21:$G$21</c15:sqref>
                        </c15:formulaRef>
                      </c:ext>
                    </c:extLst>
                    <c:strCache>
                      <c:ptCount val="6"/>
                      <c:pt idx="0">
                        <c:v>BCD2</c:v>
                      </c:pt>
                      <c:pt idx="1">
                        <c:v>B0034m</c:v>
                      </c:pt>
                      <c:pt idx="2">
                        <c:v>BCD12</c:v>
                      </c:pt>
                      <c:pt idx="3">
                        <c:v>B0032m</c:v>
                      </c:pt>
                      <c:pt idx="4">
                        <c:v>BCD8</c:v>
                      </c:pt>
                      <c:pt idx="5">
                        <c:v>B0033m</c:v>
                      </c:pt>
                    </c:strCache>
                  </c:strRef>
                </c:cat>
                <c:val>
                  <c:numRef>
                    <c:extLst xmlns:c15="http://schemas.microsoft.com/office/drawing/2012/chart">
                      <c:ext xmlns:c15="http://schemas.microsoft.com/office/drawing/2012/chart" uri="{02D57815-91ED-43cb-92C2-25804820EDAC}">
                        <c15:formulaRef>
                          <c15:sqref>graphs!$B$26:$G$26</c15:sqref>
                        </c15:formulaRef>
                      </c:ext>
                    </c:extLst>
                    <c:numCache>
                      <c:formatCode>0</c:formatCode>
                      <c:ptCount val="6"/>
                      <c:pt idx="0">
                        <c:v>18229.00650862309</c:v>
                      </c:pt>
                      <c:pt idx="1">
                        <c:v>19957.263893171763</c:v>
                      </c:pt>
                      <c:pt idx="2">
                        <c:v>17508.583028230976</c:v>
                      </c:pt>
                      <c:pt idx="3">
                        <c:v>5514.1807780016052</c:v>
                      </c:pt>
                      <c:pt idx="4">
                        <c:v>2123.7578639206122</c:v>
                      </c:pt>
                      <c:pt idx="5">
                        <c:v>3763.4486957291624</c:v>
                      </c:pt>
                    </c:numCache>
                  </c:numRef>
                </c:val>
              </c15:ser>
            </c15:filteredBarSeries>
            <c15:filteredBarSeries>
              <c15:ser>
                <c:idx val="4"/>
                <c:order val="5"/>
                <c:tx>
                  <c:strRef>
                    <c:extLst xmlns:c15="http://schemas.microsoft.com/office/drawing/2012/chart">
                      <c:ext xmlns:c15="http://schemas.microsoft.com/office/drawing/2012/chart" uri="{02D57815-91ED-43cb-92C2-25804820EDAC}">
                        <c15:formulaRef>
                          <c15:sqref>graphs!$A$27</c15:sqref>
                        </c15:formulaRef>
                      </c:ext>
                    </c:extLst>
                    <c:strCache>
                      <c:ptCount val="1"/>
                      <c:pt idx="0">
                        <c:v>J23108</c:v>
                      </c:pt>
                    </c:strCache>
                  </c:strRef>
                </c:tx>
                <c:spPr>
                  <a:solidFill>
                    <a:schemeClr val="accent5"/>
                  </a:solidFill>
                  <a:ln>
                    <a:noFill/>
                  </a:ln>
                  <a:effectLst/>
                </c:spPr>
                <c:invertIfNegative val="0"/>
                <c:errBars>
                  <c:errBarType val="both"/>
                  <c:errValType val="cust"/>
                  <c:noEndCap val="0"/>
                  <c:plus>
                    <c:numRef>
                      <c:extLst xmlns:c15="http://schemas.microsoft.com/office/drawing/2012/chart">
                        <c:ext xmlns:c15="http://schemas.microsoft.com/office/drawing/2012/chart" uri="{02D57815-91ED-43cb-92C2-25804820EDAC}">
                          <c15:formulaRef>
                            <c15:sqref>graphs!$B$46:$G$46</c15:sqref>
                          </c15:formulaRef>
                        </c:ext>
                      </c:extLst>
                      <c:numCache>
                        <c:formatCode>General</c:formatCode>
                        <c:ptCount val="6"/>
                        <c:pt idx="0">
                          <c:v>518.55668757359854</c:v>
                        </c:pt>
                        <c:pt idx="1">
                          <c:v>245.08386693640568</c:v>
                        </c:pt>
                        <c:pt idx="2">
                          <c:v>870.38550750881041</c:v>
                        </c:pt>
                        <c:pt idx="3">
                          <c:v>302.72887773185676</c:v>
                        </c:pt>
                        <c:pt idx="4">
                          <c:v>46.96434690564729</c:v>
                        </c:pt>
                        <c:pt idx="5">
                          <c:v>115.05779272550376</c:v>
                        </c:pt>
                      </c:numCache>
                    </c:numRef>
                  </c:plus>
                  <c:minus>
                    <c:numRef>
                      <c:extLst xmlns:c15="http://schemas.microsoft.com/office/drawing/2012/chart">
                        <c:ext xmlns:c15="http://schemas.microsoft.com/office/drawing/2012/chart" uri="{02D57815-91ED-43cb-92C2-25804820EDAC}">
                          <c15:formulaRef>
                            <c15:sqref>graphs!$B$65:$G$65</c15:sqref>
                          </c15:formulaRef>
                        </c:ext>
                      </c:extLst>
                      <c:numCache>
                        <c:formatCode>General</c:formatCode>
                        <c:ptCount val="6"/>
                        <c:pt idx="0">
                          <c:v>500.80321364971678</c:v>
                        </c:pt>
                        <c:pt idx="1">
                          <c:v>238.52560541550702</c:v>
                        </c:pt>
                        <c:pt idx="2">
                          <c:v>818.99288498322676</c:v>
                        </c:pt>
                        <c:pt idx="3">
                          <c:v>271.28042337203078</c:v>
                        </c:pt>
                        <c:pt idx="4">
                          <c:v>45.033145494270912</c:v>
                        </c:pt>
                        <c:pt idx="5">
                          <c:v>108.72725691867117</c:v>
                        </c:pt>
                      </c:numCache>
                    </c:numRef>
                  </c:minus>
                  <c:spPr>
                    <a:noFill/>
                    <a:ln w="9525" cap="flat" cmpd="sng" algn="ctr">
                      <a:solidFill>
                        <a:schemeClr val="tx1">
                          <a:lumMod val="65000"/>
                          <a:lumOff val="35000"/>
                        </a:schemeClr>
                      </a:solidFill>
                      <a:round/>
                    </a:ln>
                    <a:effectLst/>
                  </c:spPr>
                </c:errBars>
                <c:cat>
                  <c:strRef>
                    <c:extLst xmlns:c15="http://schemas.microsoft.com/office/drawing/2012/chart">
                      <c:ext xmlns:c15="http://schemas.microsoft.com/office/drawing/2012/chart" uri="{02D57815-91ED-43cb-92C2-25804820EDAC}">
                        <c15:formulaRef>
                          <c15:sqref>graphs!$B$21:$G$21</c15:sqref>
                        </c15:formulaRef>
                      </c:ext>
                    </c:extLst>
                    <c:strCache>
                      <c:ptCount val="6"/>
                      <c:pt idx="0">
                        <c:v>BCD2</c:v>
                      </c:pt>
                      <c:pt idx="1">
                        <c:v>B0034m</c:v>
                      </c:pt>
                      <c:pt idx="2">
                        <c:v>BCD12</c:v>
                      </c:pt>
                      <c:pt idx="3">
                        <c:v>B0032m</c:v>
                      </c:pt>
                      <c:pt idx="4">
                        <c:v>BCD8</c:v>
                      </c:pt>
                      <c:pt idx="5">
                        <c:v>B0033m</c:v>
                      </c:pt>
                    </c:strCache>
                  </c:strRef>
                </c:cat>
                <c:val>
                  <c:numRef>
                    <c:extLst xmlns:c15="http://schemas.microsoft.com/office/drawing/2012/chart">
                      <c:ext xmlns:c15="http://schemas.microsoft.com/office/drawing/2012/chart" uri="{02D57815-91ED-43cb-92C2-25804820EDAC}">
                        <c15:formulaRef>
                          <c15:sqref>graphs!$B$27:$G$27</c15:sqref>
                        </c15:formulaRef>
                      </c:ext>
                    </c:extLst>
                    <c:numCache>
                      <c:formatCode>0</c:formatCode>
                      <c:ptCount val="6"/>
                      <c:pt idx="0">
                        <c:v>14627.833217873052</c:v>
                      </c:pt>
                      <c:pt idx="1">
                        <c:v>8913.7612997419801</c:v>
                      </c:pt>
                      <c:pt idx="2">
                        <c:v>13870.46433537011</c:v>
                      </c:pt>
                      <c:pt idx="3">
                        <c:v>2611.3975961549336</c:v>
                      </c:pt>
                      <c:pt idx="4">
                        <c:v>1095.1484680917672</c:v>
                      </c:pt>
                      <c:pt idx="5">
                        <c:v>1976.1231232052735</c:v>
                      </c:pt>
                    </c:numCache>
                  </c:numRef>
                </c:val>
              </c15:ser>
            </c15:filteredBarSeries>
            <c15:filteredBarSeries>
              <c15:ser>
                <c:idx val="7"/>
                <c:order val="7"/>
                <c:tx>
                  <c:strRef>
                    <c:extLst xmlns:c15="http://schemas.microsoft.com/office/drawing/2012/chart">
                      <c:ext xmlns:c15="http://schemas.microsoft.com/office/drawing/2012/chart" uri="{02D57815-91ED-43cb-92C2-25804820EDAC}">
                        <c15:formulaRef>
                          <c15:sqref>graphs!$A$29</c15:sqref>
                        </c15:formulaRef>
                      </c:ext>
                    </c:extLst>
                    <c:strCache>
                      <c:ptCount val="1"/>
                      <c:pt idx="0">
                        <c:v>J23105</c:v>
                      </c:pt>
                    </c:strCache>
                  </c:strRef>
                </c:tx>
                <c:spPr>
                  <a:solidFill>
                    <a:schemeClr val="accent2">
                      <a:lumMod val="60000"/>
                    </a:schemeClr>
                  </a:solidFill>
                  <a:ln>
                    <a:noFill/>
                  </a:ln>
                  <a:effectLst/>
                </c:spPr>
                <c:invertIfNegative val="0"/>
                <c:errBars>
                  <c:errBarType val="both"/>
                  <c:errValType val="cust"/>
                  <c:noEndCap val="0"/>
                  <c:plus>
                    <c:numRef>
                      <c:extLst xmlns:c15="http://schemas.microsoft.com/office/drawing/2012/chart">
                        <c:ext xmlns:c15="http://schemas.microsoft.com/office/drawing/2012/chart" uri="{02D57815-91ED-43cb-92C2-25804820EDAC}">
                          <c15:formulaRef>
                            <c15:sqref>graphs!$B$48:$G$48</c15:sqref>
                          </c15:formulaRef>
                        </c:ext>
                      </c:extLst>
                      <c:numCache>
                        <c:formatCode>General</c:formatCode>
                        <c:ptCount val="6"/>
                        <c:pt idx="0">
                          <c:v>337.39325515128621</c:v>
                        </c:pt>
                        <c:pt idx="1">
                          <c:v>87.195018992644691</c:v>
                        </c:pt>
                        <c:pt idx="2">
                          <c:v>159.06623726895486</c:v>
                        </c:pt>
                        <c:pt idx="3">
                          <c:v>199.20832806778139</c:v>
                        </c:pt>
                        <c:pt idx="4">
                          <c:v>34.631264233752233</c:v>
                        </c:pt>
                        <c:pt idx="5">
                          <c:v>52.998140893455229</c:v>
                        </c:pt>
                      </c:numCache>
                    </c:numRef>
                  </c:plus>
                  <c:minus>
                    <c:numRef>
                      <c:extLst xmlns:c15="http://schemas.microsoft.com/office/drawing/2012/chart">
                        <c:ext xmlns:c15="http://schemas.microsoft.com/office/drawing/2012/chart" uri="{02D57815-91ED-43cb-92C2-25804820EDAC}">
                          <c15:formulaRef>
                            <c15:sqref>graphs!$B$67:$G$67</c15:sqref>
                          </c15:formulaRef>
                        </c:ext>
                      </c:extLst>
                      <c:numCache>
                        <c:formatCode>General</c:formatCode>
                        <c:ptCount val="6"/>
                        <c:pt idx="0">
                          <c:v>325.44989490795524</c:v>
                        </c:pt>
                        <c:pt idx="1">
                          <c:v>85.712534987500476</c:v>
                        </c:pt>
                        <c:pt idx="2">
                          <c:v>156.09680769615079</c:v>
                        </c:pt>
                        <c:pt idx="3">
                          <c:v>167.02201636091797</c:v>
                        </c:pt>
                        <c:pt idx="4">
                          <c:v>32.213301602190199</c:v>
                        </c:pt>
                        <c:pt idx="5">
                          <c:v>48.806942334375435</c:v>
                        </c:pt>
                      </c:numCache>
                    </c:numRef>
                  </c:minus>
                  <c:spPr>
                    <a:noFill/>
                    <a:ln w="9525" cap="flat" cmpd="sng" algn="ctr">
                      <a:solidFill>
                        <a:schemeClr val="tx1">
                          <a:lumMod val="65000"/>
                          <a:lumOff val="35000"/>
                        </a:schemeClr>
                      </a:solidFill>
                      <a:round/>
                    </a:ln>
                    <a:effectLst/>
                  </c:spPr>
                </c:errBars>
                <c:cat>
                  <c:strRef>
                    <c:extLst xmlns:c15="http://schemas.microsoft.com/office/drawing/2012/chart">
                      <c:ext xmlns:c15="http://schemas.microsoft.com/office/drawing/2012/chart" uri="{02D57815-91ED-43cb-92C2-25804820EDAC}">
                        <c15:formulaRef>
                          <c15:sqref>graphs!$B$21:$G$21</c15:sqref>
                        </c15:formulaRef>
                      </c:ext>
                    </c:extLst>
                    <c:strCache>
                      <c:ptCount val="6"/>
                      <c:pt idx="0">
                        <c:v>BCD2</c:v>
                      </c:pt>
                      <c:pt idx="1">
                        <c:v>B0034m</c:v>
                      </c:pt>
                      <c:pt idx="2">
                        <c:v>BCD12</c:v>
                      </c:pt>
                      <c:pt idx="3">
                        <c:v>B0032m</c:v>
                      </c:pt>
                      <c:pt idx="4">
                        <c:v>BCD8</c:v>
                      </c:pt>
                      <c:pt idx="5">
                        <c:v>B0033m</c:v>
                      </c:pt>
                    </c:strCache>
                  </c:strRef>
                </c:cat>
                <c:val>
                  <c:numRef>
                    <c:extLst xmlns:c15="http://schemas.microsoft.com/office/drawing/2012/chart">
                      <c:ext xmlns:c15="http://schemas.microsoft.com/office/drawing/2012/chart" uri="{02D57815-91ED-43cb-92C2-25804820EDAC}">
                        <c15:formulaRef>
                          <c15:sqref>graphs!$B$29:$G$29</c15:sqref>
                        </c15:formulaRef>
                      </c:ext>
                    </c:extLst>
                    <c:numCache>
                      <c:formatCode>0</c:formatCode>
                      <c:ptCount val="6"/>
                      <c:pt idx="0">
                        <c:v>9193.7777304291067</c:v>
                      </c:pt>
                      <c:pt idx="1">
                        <c:v>5041.3401360224707</c:v>
                      </c:pt>
                      <c:pt idx="2">
                        <c:v>8361.785063815063</c:v>
                      </c:pt>
                      <c:pt idx="3">
                        <c:v>1033.7368547472661</c:v>
                      </c:pt>
                      <c:pt idx="4">
                        <c:v>461.37493816698685</c:v>
                      </c:pt>
                      <c:pt idx="5">
                        <c:v>617.16885276460766</c:v>
                      </c:pt>
                    </c:numCache>
                  </c:numRef>
                </c:val>
              </c15:ser>
            </c15:filteredBarSeries>
            <c15:filteredBarSeries>
              <c15:ser>
                <c:idx val="10"/>
                <c:order val="10"/>
                <c:tx>
                  <c:strRef>
                    <c:extLst xmlns:c15="http://schemas.microsoft.com/office/drawing/2012/chart">
                      <c:ext xmlns:c15="http://schemas.microsoft.com/office/drawing/2012/chart" uri="{02D57815-91ED-43cb-92C2-25804820EDAC}">
                        <c15:formulaRef>
                          <c15:sqref>graphs!$A$32</c15:sqref>
                        </c15:formulaRef>
                      </c:ext>
                    </c:extLst>
                    <c:strCache>
                      <c:ptCount val="1"/>
                      <c:pt idx="0">
                        <c:v>J23115</c:v>
                      </c:pt>
                    </c:strCache>
                  </c:strRef>
                </c:tx>
                <c:spPr>
                  <a:solidFill>
                    <a:schemeClr val="accent5">
                      <a:lumMod val="60000"/>
                    </a:schemeClr>
                  </a:solidFill>
                  <a:ln>
                    <a:noFill/>
                  </a:ln>
                  <a:effectLst/>
                </c:spPr>
                <c:invertIfNegative val="0"/>
                <c:errBars>
                  <c:errBarType val="both"/>
                  <c:errValType val="cust"/>
                  <c:noEndCap val="0"/>
                  <c:plus>
                    <c:numRef>
                      <c:extLst xmlns:c15="http://schemas.microsoft.com/office/drawing/2012/chart">
                        <c:ext xmlns:c15="http://schemas.microsoft.com/office/drawing/2012/chart" uri="{02D57815-91ED-43cb-92C2-25804820EDAC}">
                          <c15:formulaRef>
                            <c15:sqref>graphs!$B$51:$G$51</c15:sqref>
                          </c15:formulaRef>
                        </c:ext>
                      </c:extLst>
                      <c:numCache>
                        <c:formatCode>General</c:formatCode>
                        <c:ptCount val="6"/>
                        <c:pt idx="0">
                          <c:v>901.20294233530694</c:v>
                        </c:pt>
                        <c:pt idx="1">
                          <c:v>739.24962482292131</c:v>
                        </c:pt>
                        <c:pt idx="2">
                          <c:v>41.265298738398087</c:v>
                        </c:pt>
                        <c:pt idx="3">
                          <c:v>61.69279997268859</c:v>
                        </c:pt>
                        <c:pt idx="4">
                          <c:v>0.63292232605647314</c:v>
                        </c:pt>
                        <c:pt idx="5">
                          <c:v>9.3987961753074387</c:v>
                        </c:pt>
                      </c:numCache>
                    </c:numRef>
                  </c:plus>
                  <c:minus>
                    <c:numRef>
                      <c:extLst xmlns:c15="http://schemas.microsoft.com/office/drawing/2012/chart">
                        <c:ext xmlns:c15="http://schemas.microsoft.com/office/drawing/2012/chart" uri="{02D57815-91ED-43cb-92C2-25804820EDAC}">
                          <c15:formulaRef>
                            <c15:sqref>graphs!$B$70:$G$70</c15:sqref>
                          </c15:formulaRef>
                        </c:ext>
                      </c:extLst>
                      <c:numCache>
                        <c:formatCode>General</c:formatCode>
                        <c:ptCount val="6"/>
                        <c:pt idx="0">
                          <c:v>757.30894216194247</c:v>
                        </c:pt>
                        <c:pt idx="1">
                          <c:v>613.64099499368376</c:v>
                        </c:pt>
                        <c:pt idx="2">
                          <c:v>40.978490284894178</c:v>
                        </c:pt>
                        <c:pt idx="3">
                          <c:v>53.895707909431167</c:v>
                        </c:pt>
                        <c:pt idx="4">
                          <c:v>0.63156509267230376</c:v>
                        </c:pt>
                        <c:pt idx="5">
                          <c:v>9.1429668206975521</c:v>
                        </c:pt>
                      </c:numCache>
                    </c:numRef>
                  </c:minus>
                  <c:spPr>
                    <a:noFill/>
                    <a:ln w="9525" cap="flat" cmpd="sng" algn="ctr">
                      <a:solidFill>
                        <a:schemeClr val="tx1">
                          <a:lumMod val="65000"/>
                          <a:lumOff val="35000"/>
                        </a:schemeClr>
                      </a:solidFill>
                      <a:round/>
                    </a:ln>
                    <a:effectLst/>
                  </c:spPr>
                </c:errBars>
                <c:cat>
                  <c:strRef>
                    <c:extLst xmlns:c15="http://schemas.microsoft.com/office/drawing/2012/chart">
                      <c:ext xmlns:c15="http://schemas.microsoft.com/office/drawing/2012/chart" uri="{02D57815-91ED-43cb-92C2-25804820EDAC}">
                        <c15:formulaRef>
                          <c15:sqref>graphs!$B$21:$G$21</c15:sqref>
                        </c15:formulaRef>
                      </c:ext>
                    </c:extLst>
                    <c:strCache>
                      <c:ptCount val="6"/>
                      <c:pt idx="0">
                        <c:v>BCD2</c:v>
                      </c:pt>
                      <c:pt idx="1">
                        <c:v>B0034m</c:v>
                      </c:pt>
                      <c:pt idx="2">
                        <c:v>BCD12</c:v>
                      </c:pt>
                      <c:pt idx="3">
                        <c:v>B0032m</c:v>
                      </c:pt>
                      <c:pt idx="4">
                        <c:v>BCD8</c:v>
                      </c:pt>
                      <c:pt idx="5">
                        <c:v>B0033m</c:v>
                      </c:pt>
                    </c:strCache>
                  </c:strRef>
                </c:cat>
                <c:val>
                  <c:numRef>
                    <c:extLst xmlns:c15="http://schemas.microsoft.com/office/drawing/2012/chart">
                      <c:ext xmlns:c15="http://schemas.microsoft.com/office/drawing/2012/chart" uri="{02D57815-91ED-43cb-92C2-25804820EDAC}">
                        <c15:formulaRef>
                          <c15:sqref>graphs!$B$32:$G$32</c15:sqref>
                        </c15:formulaRef>
                      </c:ext>
                    </c:extLst>
                    <c:numCache>
                      <c:formatCode>0</c:formatCode>
                      <c:ptCount val="6"/>
                      <c:pt idx="0">
                        <c:v>4742.9986386570308</c:v>
                      </c:pt>
                      <c:pt idx="1">
                        <c:v>3611.4865351349877</c:v>
                      </c:pt>
                      <c:pt idx="2">
                        <c:v>5895.8849461920099</c:v>
                      </c:pt>
                      <c:pt idx="3">
                        <c:v>426.43810031581228</c:v>
                      </c:pt>
                      <c:pt idx="4">
                        <c:v>294.51946303232762</c:v>
                      </c:pt>
                      <c:pt idx="5">
                        <c:v>335.89922359127462</c:v>
                      </c:pt>
                    </c:numCache>
                  </c:numRef>
                </c:val>
              </c15:ser>
            </c15:filteredBarSeries>
            <c15:filteredBarSeries>
              <c15:ser>
                <c:idx val="11"/>
                <c:order val="11"/>
                <c:tx>
                  <c:strRef>
                    <c:extLst xmlns:c15="http://schemas.microsoft.com/office/drawing/2012/chart">
                      <c:ext xmlns:c15="http://schemas.microsoft.com/office/drawing/2012/chart" uri="{02D57815-91ED-43cb-92C2-25804820EDAC}">
                        <c15:formulaRef>
                          <c15:sqref>graphs!$A$33</c15:sqref>
                        </c15:formulaRef>
                      </c:ext>
                    </c:extLst>
                    <c:strCache>
                      <c:ptCount val="1"/>
                      <c:pt idx="0">
                        <c:v>J23117</c:v>
                      </c:pt>
                    </c:strCache>
                  </c:strRef>
                </c:tx>
                <c:spPr>
                  <a:solidFill>
                    <a:schemeClr val="accent6">
                      <a:lumMod val="60000"/>
                    </a:schemeClr>
                  </a:solidFill>
                  <a:ln>
                    <a:noFill/>
                  </a:ln>
                  <a:effectLst/>
                </c:spPr>
                <c:invertIfNegative val="0"/>
                <c:errBars>
                  <c:errBarType val="both"/>
                  <c:errValType val="cust"/>
                  <c:noEndCap val="0"/>
                  <c:plus>
                    <c:numRef>
                      <c:extLst xmlns:c15="http://schemas.microsoft.com/office/drawing/2012/chart">
                        <c:ext xmlns:c15="http://schemas.microsoft.com/office/drawing/2012/chart" uri="{02D57815-91ED-43cb-92C2-25804820EDAC}">
                          <c15:formulaRef>
                            <c15:sqref>graphs!$B$52:$G$52</c15:sqref>
                          </c15:formulaRef>
                        </c:ext>
                      </c:extLst>
                      <c:numCache>
                        <c:formatCode>General</c:formatCode>
                        <c:ptCount val="6"/>
                        <c:pt idx="0">
                          <c:v>9.6803417141290993</c:v>
                        </c:pt>
                        <c:pt idx="1">
                          <c:v>16.482901300478261</c:v>
                        </c:pt>
                        <c:pt idx="2">
                          <c:v>338.87917263925192</c:v>
                        </c:pt>
                        <c:pt idx="3">
                          <c:v>0.24580328361025749</c:v>
                        </c:pt>
                        <c:pt idx="4">
                          <c:v>15.384977606245798</c:v>
                        </c:pt>
                        <c:pt idx="5">
                          <c:v>1.2206839858396421</c:v>
                        </c:pt>
                      </c:numCache>
                    </c:numRef>
                  </c:plus>
                  <c:minus>
                    <c:numRef>
                      <c:extLst xmlns:c15="http://schemas.microsoft.com/office/drawing/2012/chart">
                        <c:ext xmlns:c15="http://schemas.microsoft.com/office/drawing/2012/chart" uri="{02D57815-91ED-43cb-92C2-25804820EDAC}">
                          <c15:formulaRef>
                            <c15:sqref>graphs!$B$71:$G$71</c15:sqref>
                          </c15:formulaRef>
                        </c:ext>
                      </c:extLst>
                      <c:numCache>
                        <c:formatCode>General</c:formatCode>
                        <c:ptCount val="6"/>
                        <c:pt idx="0">
                          <c:v>9.6591109881774173</c:v>
                        </c:pt>
                        <c:pt idx="1">
                          <c:v>16.367136543704419</c:v>
                        </c:pt>
                        <c:pt idx="2">
                          <c:v>318.82267575298283</c:v>
                        </c:pt>
                        <c:pt idx="3">
                          <c:v>0.24529013664439958</c:v>
                        </c:pt>
                        <c:pt idx="4">
                          <c:v>14.450275956289175</c:v>
                        </c:pt>
                        <c:pt idx="5">
                          <c:v>1.2076080063469306</c:v>
                        </c:pt>
                      </c:numCache>
                    </c:numRef>
                  </c:minus>
                  <c:spPr>
                    <a:noFill/>
                    <a:ln w="9525" cap="flat" cmpd="sng" algn="ctr">
                      <a:solidFill>
                        <a:schemeClr val="tx1">
                          <a:lumMod val="65000"/>
                          <a:lumOff val="35000"/>
                        </a:schemeClr>
                      </a:solidFill>
                      <a:round/>
                    </a:ln>
                    <a:effectLst/>
                  </c:spPr>
                </c:errBars>
                <c:cat>
                  <c:strRef>
                    <c:extLst xmlns:c15="http://schemas.microsoft.com/office/drawing/2012/chart">
                      <c:ext xmlns:c15="http://schemas.microsoft.com/office/drawing/2012/chart" uri="{02D57815-91ED-43cb-92C2-25804820EDAC}">
                        <c15:formulaRef>
                          <c15:sqref>graphs!$B$21:$G$21</c15:sqref>
                        </c15:formulaRef>
                      </c:ext>
                    </c:extLst>
                    <c:strCache>
                      <c:ptCount val="6"/>
                      <c:pt idx="0">
                        <c:v>BCD2</c:v>
                      </c:pt>
                      <c:pt idx="1">
                        <c:v>B0034m</c:v>
                      </c:pt>
                      <c:pt idx="2">
                        <c:v>BCD12</c:v>
                      </c:pt>
                      <c:pt idx="3">
                        <c:v>B0032m</c:v>
                      </c:pt>
                      <c:pt idx="4">
                        <c:v>BCD8</c:v>
                      </c:pt>
                      <c:pt idx="5">
                        <c:v>B0033m</c:v>
                      </c:pt>
                    </c:strCache>
                  </c:strRef>
                </c:cat>
                <c:val>
                  <c:numRef>
                    <c:extLst xmlns:c15="http://schemas.microsoft.com/office/drawing/2012/chart">
                      <c:ext xmlns:c15="http://schemas.microsoft.com/office/drawing/2012/chart" uri="{02D57815-91ED-43cb-92C2-25804820EDAC}">
                        <c15:formulaRef>
                          <c15:sqref>graphs!$B$33:$G$33</c15:sqref>
                        </c15:formulaRef>
                      </c:ext>
                    </c:extLst>
                    <c:numCache>
                      <c:formatCode>0</c:formatCode>
                      <c:ptCount val="6"/>
                      <c:pt idx="0">
                        <c:v>4404.159105609423</c:v>
                      </c:pt>
                      <c:pt idx="1">
                        <c:v>2330.3974693168125</c:v>
                      </c:pt>
                      <c:pt idx="2">
                        <c:v>5386.9010720298211</c:v>
                      </c:pt>
                      <c:pt idx="3">
                        <c:v>117.49678948865282</c:v>
                      </c:pt>
                      <c:pt idx="4">
                        <c:v>237.84827169386242</c:v>
                      </c:pt>
                      <c:pt idx="5">
                        <c:v>112.73402159582955</c:v>
                      </c:pt>
                    </c:numCache>
                  </c:numRef>
                </c:val>
              </c15:ser>
            </c15:filteredBarSeries>
            <c15:filteredBarSeries>
              <c15:ser>
                <c:idx val="12"/>
                <c:order val="12"/>
                <c:tx>
                  <c:strRef>
                    <c:extLst xmlns:c15="http://schemas.microsoft.com/office/drawing/2012/chart">
                      <c:ext xmlns:c15="http://schemas.microsoft.com/office/drawing/2012/chart" uri="{02D57815-91ED-43cb-92C2-25804820EDAC}">
                        <c15:formulaRef>
                          <c15:sqref>graphs!$A$34</c15:sqref>
                        </c15:formulaRef>
                      </c:ext>
                    </c:extLst>
                    <c:strCache>
                      <c:ptCount val="1"/>
                      <c:pt idx="0">
                        <c:v>J23114</c:v>
                      </c:pt>
                    </c:strCache>
                  </c:strRef>
                </c:tx>
                <c:spPr>
                  <a:solidFill>
                    <a:schemeClr val="accent1">
                      <a:lumMod val="80000"/>
                      <a:lumOff val="20000"/>
                    </a:schemeClr>
                  </a:solidFill>
                  <a:ln>
                    <a:noFill/>
                  </a:ln>
                  <a:effectLst/>
                </c:spPr>
                <c:invertIfNegative val="0"/>
                <c:errBars>
                  <c:errBarType val="both"/>
                  <c:errValType val="cust"/>
                  <c:noEndCap val="0"/>
                  <c:plus>
                    <c:numRef>
                      <c:extLst xmlns:c15="http://schemas.microsoft.com/office/drawing/2012/chart">
                        <c:ext xmlns:c15="http://schemas.microsoft.com/office/drawing/2012/chart" uri="{02D57815-91ED-43cb-92C2-25804820EDAC}">
                          <c15:formulaRef>
                            <c15:sqref>graphs!$B$53:$G$53</c15:sqref>
                          </c15:formulaRef>
                        </c:ext>
                      </c:extLst>
                      <c:numCache>
                        <c:formatCode>General</c:formatCode>
                        <c:ptCount val="6"/>
                        <c:pt idx="0">
                          <c:v>31.773800193300303</c:v>
                        </c:pt>
                        <c:pt idx="1">
                          <c:v>137.65658794753153</c:v>
                        </c:pt>
                        <c:pt idx="2">
                          <c:v>55.439606926268425</c:v>
                        </c:pt>
                        <c:pt idx="3">
                          <c:v>10.523343776085426</c:v>
                        </c:pt>
                        <c:pt idx="4">
                          <c:v>1.4587078931446626</c:v>
                        </c:pt>
                        <c:pt idx="5">
                          <c:v>11.864632189848379</c:v>
                        </c:pt>
                      </c:numCache>
                    </c:numRef>
                  </c:plus>
                  <c:minus>
                    <c:numRef>
                      <c:extLst xmlns:c15="http://schemas.microsoft.com/office/drawing/2012/chart">
                        <c:ext xmlns:c15="http://schemas.microsoft.com/office/drawing/2012/chart" uri="{02D57815-91ED-43cb-92C2-25804820EDAC}">
                          <c15:formulaRef>
                            <c15:sqref>graphs!$B$72:$G$72</c15:sqref>
                          </c15:formulaRef>
                        </c:ext>
                      </c:extLst>
                      <c:numCache>
                        <c:formatCode>General</c:formatCode>
                        <c:ptCount val="6"/>
                        <c:pt idx="0">
                          <c:v>31.544565833389242</c:v>
                        </c:pt>
                        <c:pt idx="1">
                          <c:v>130.77755763820414</c:v>
                        </c:pt>
                        <c:pt idx="2">
                          <c:v>54.829410417729378</c:v>
                        </c:pt>
                        <c:pt idx="3">
                          <c:v>9.9818011199260752</c:v>
                        </c:pt>
                        <c:pt idx="4">
                          <c:v>1.4490730067229549</c:v>
                        </c:pt>
                        <c:pt idx="5">
                          <c:v>11.126865380776024</c:v>
                        </c:pt>
                      </c:numCache>
                    </c:numRef>
                  </c:minus>
                  <c:spPr>
                    <a:noFill/>
                    <a:ln w="9525" cap="flat" cmpd="sng" algn="ctr">
                      <a:solidFill>
                        <a:schemeClr val="tx1">
                          <a:lumMod val="65000"/>
                          <a:lumOff val="35000"/>
                        </a:schemeClr>
                      </a:solidFill>
                      <a:round/>
                    </a:ln>
                    <a:effectLst/>
                  </c:spPr>
                </c:errBars>
                <c:cat>
                  <c:strRef>
                    <c:extLst xmlns:c15="http://schemas.microsoft.com/office/drawing/2012/chart">
                      <c:ext xmlns:c15="http://schemas.microsoft.com/office/drawing/2012/chart" uri="{02D57815-91ED-43cb-92C2-25804820EDAC}">
                        <c15:formulaRef>
                          <c15:sqref>graphs!$B$21:$G$21</c15:sqref>
                        </c15:formulaRef>
                      </c:ext>
                    </c:extLst>
                    <c:strCache>
                      <c:ptCount val="6"/>
                      <c:pt idx="0">
                        <c:v>BCD2</c:v>
                      </c:pt>
                      <c:pt idx="1">
                        <c:v>B0034m</c:v>
                      </c:pt>
                      <c:pt idx="2">
                        <c:v>BCD12</c:v>
                      </c:pt>
                      <c:pt idx="3">
                        <c:v>B0032m</c:v>
                      </c:pt>
                      <c:pt idx="4">
                        <c:v>BCD8</c:v>
                      </c:pt>
                      <c:pt idx="5">
                        <c:v>B0033m</c:v>
                      </c:pt>
                    </c:strCache>
                  </c:strRef>
                </c:cat>
                <c:val>
                  <c:numRef>
                    <c:extLst xmlns:c15="http://schemas.microsoft.com/office/drawing/2012/chart">
                      <c:ext xmlns:c15="http://schemas.microsoft.com/office/drawing/2012/chart" uri="{02D57815-91ED-43cb-92C2-25804820EDAC}">
                        <c15:formulaRef>
                          <c15:sqref>graphs!$B$34:$G$34</c15:sqref>
                        </c15:formulaRef>
                      </c:ext>
                    </c:extLst>
                    <c:numCache>
                      <c:formatCode>0</c:formatCode>
                      <c:ptCount val="6"/>
                      <c:pt idx="0">
                        <c:v>4372.3407449154693</c:v>
                      </c:pt>
                      <c:pt idx="1">
                        <c:v>2616.9956454731237</c:v>
                      </c:pt>
                      <c:pt idx="2">
                        <c:v>4981.5443369816139</c:v>
                      </c:pt>
                      <c:pt idx="3">
                        <c:v>193.96796077793661</c:v>
                      </c:pt>
                      <c:pt idx="4">
                        <c:v>219.38756100837429</c:v>
                      </c:pt>
                      <c:pt idx="5">
                        <c:v>178.94023361508732</c:v>
                      </c:pt>
                    </c:numCache>
                  </c:numRef>
                </c:val>
              </c15:ser>
            </c15:filteredBarSeries>
            <c15:filteredBarSeries>
              <c15:ser>
                <c:idx val="13"/>
                <c:order val="13"/>
                <c:tx>
                  <c:strRef>
                    <c:extLst xmlns:c15="http://schemas.microsoft.com/office/drawing/2012/chart">
                      <c:ext xmlns:c15="http://schemas.microsoft.com/office/drawing/2012/chart" uri="{02D57815-91ED-43cb-92C2-25804820EDAC}">
                        <c15:formulaRef>
                          <c15:sqref>graphs!$A$35</c15:sqref>
                        </c15:formulaRef>
                      </c:ext>
                    </c:extLst>
                    <c:strCache>
                      <c:ptCount val="1"/>
                      <c:pt idx="0">
                        <c:v>J23113</c:v>
                      </c:pt>
                    </c:strCache>
                  </c:strRef>
                </c:tx>
                <c:spPr>
                  <a:solidFill>
                    <a:schemeClr val="accent2">
                      <a:lumMod val="80000"/>
                      <a:lumOff val="20000"/>
                    </a:schemeClr>
                  </a:solidFill>
                  <a:ln>
                    <a:noFill/>
                  </a:ln>
                  <a:effectLst/>
                </c:spPr>
                <c:invertIfNegative val="0"/>
                <c:errBars>
                  <c:errBarType val="both"/>
                  <c:errValType val="cust"/>
                  <c:noEndCap val="0"/>
                  <c:plus>
                    <c:numRef>
                      <c:extLst xmlns:c15="http://schemas.microsoft.com/office/drawing/2012/chart">
                        <c:ext xmlns:c15="http://schemas.microsoft.com/office/drawing/2012/chart" uri="{02D57815-91ED-43cb-92C2-25804820EDAC}">
                          <c15:formulaRef>
                            <c15:sqref>graphs!$B$54:$G$54</c15:sqref>
                          </c15:formulaRef>
                        </c:ext>
                      </c:extLst>
                      <c:numCache>
                        <c:formatCode>General</c:formatCode>
                        <c:ptCount val="6"/>
                        <c:pt idx="0">
                          <c:v>37.293261308790534</c:v>
                        </c:pt>
                        <c:pt idx="1">
                          <c:v>28.329556531604112</c:v>
                        </c:pt>
                        <c:pt idx="2">
                          <c:v>63.753125897341306</c:v>
                        </c:pt>
                        <c:pt idx="3">
                          <c:v>0.27795702837623537</c:v>
                        </c:pt>
                        <c:pt idx="4">
                          <c:v>6.592885287588075</c:v>
                        </c:pt>
                        <c:pt idx="5">
                          <c:v>2.041239473398889</c:v>
                        </c:pt>
                      </c:numCache>
                    </c:numRef>
                  </c:plus>
                  <c:minus>
                    <c:numRef>
                      <c:extLst xmlns:c15="http://schemas.microsoft.com/office/drawing/2012/chart">
                        <c:ext xmlns:c15="http://schemas.microsoft.com/office/drawing/2012/chart" uri="{02D57815-91ED-43cb-92C2-25804820EDAC}">
                          <c15:formulaRef>
                            <c15:sqref>graphs!$B$73:$G$73</c15:sqref>
                          </c15:formulaRef>
                        </c:ext>
                      </c:extLst>
                      <c:numCache>
                        <c:formatCode>General</c:formatCode>
                        <c:ptCount val="6"/>
                        <c:pt idx="0">
                          <c:v>36.967870116029189</c:v>
                        </c:pt>
                        <c:pt idx="1">
                          <c:v>27.866252222158437</c:v>
                        </c:pt>
                        <c:pt idx="2">
                          <c:v>62.790484972232207</c:v>
                        </c:pt>
                        <c:pt idx="3">
                          <c:v>0.27720635357077583</c:v>
                        </c:pt>
                        <c:pt idx="4">
                          <c:v>6.4072854499591188</c:v>
                        </c:pt>
                        <c:pt idx="5">
                          <c:v>2.0072566188419074</c:v>
                        </c:pt>
                      </c:numCache>
                    </c:numRef>
                  </c:minus>
                  <c:spPr>
                    <a:noFill/>
                    <a:ln w="9525" cap="flat" cmpd="sng" algn="ctr">
                      <a:solidFill>
                        <a:schemeClr val="tx1">
                          <a:lumMod val="65000"/>
                          <a:lumOff val="35000"/>
                        </a:schemeClr>
                      </a:solidFill>
                      <a:round/>
                    </a:ln>
                    <a:effectLst/>
                  </c:spPr>
                </c:errBars>
                <c:cat>
                  <c:strRef>
                    <c:extLst xmlns:c15="http://schemas.microsoft.com/office/drawing/2012/chart">
                      <c:ext xmlns:c15="http://schemas.microsoft.com/office/drawing/2012/chart" uri="{02D57815-91ED-43cb-92C2-25804820EDAC}">
                        <c15:formulaRef>
                          <c15:sqref>graphs!$B$21:$G$21</c15:sqref>
                        </c15:formulaRef>
                      </c:ext>
                    </c:extLst>
                    <c:strCache>
                      <c:ptCount val="6"/>
                      <c:pt idx="0">
                        <c:v>BCD2</c:v>
                      </c:pt>
                      <c:pt idx="1">
                        <c:v>B0034m</c:v>
                      </c:pt>
                      <c:pt idx="2">
                        <c:v>BCD12</c:v>
                      </c:pt>
                      <c:pt idx="3">
                        <c:v>B0032m</c:v>
                      </c:pt>
                      <c:pt idx="4">
                        <c:v>BCD8</c:v>
                      </c:pt>
                      <c:pt idx="5">
                        <c:v>B0033m</c:v>
                      </c:pt>
                    </c:strCache>
                  </c:strRef>
                </c:cat>
                <c:val>
                  <c:numRef>
                    <c:extLst xmlns:c15="http://schemas.microsoft.com/office/drawing/2012/chart">
                      <c:ext xmlns:c15="http://schemas.microsoft.com/office/drawing/2012/chart" uri="{02D57815-91ED-43cb-92C2-25804820EDAC}">
                        <c15:formulaRef>
                          <c15:sqref>graphs!$B$35:$G$35</c15:sqref>
                        </c15:formulaRef>
                      </c:ext>
                    </c:extLst>
                    <c:numCache>
                      <c:formatCode>0</c:formatCode>
                      <c:ptCount val="6"/>
                      <c:pt idx="0">
                        <c:v>4236.9076697104083</c:v>
                      </c:pt>
                      <c:pt idx="1">
                        <c:v>1703.9309834959683</c:v>
                      </c:pt>
                      <c:pt idx="2">
                        <c:v>4158.445365425724</c:v>
                      </c:pt>
                      <c:pt idx="3">
                        <c:v>102.64292037527535</c:v>
                      </c:pt>
                      <c:pt idx="4">
                        <c:v>227.5998649355507</c:v>
                      </c:pt>
                      <c:pt idx="5">
                        <c:v>120.56937232125861</c:v>
                      </c:pt>
                    </c:numCache>
                  </c:numRef>
                </c:val>
              </c15:ser>
            </c15:filteredBarSeries>
            <c15:filteredBarSeries>
              <c15:ser>
                <c:idx val="15"/>
                <c:order val="15"/>
                <c:tx>
                  <c:strRef>
                    <c:extLst xmlns:c15="http://schemas.microsoft.com/office/drawing/2012/chart">
                      <c:ext xmlns:c15="http://schemas.microsoft.com/office/drawing/2012/chart" uri="{02D57815-91ED-43cb-92C2-25804820EDAC}">
                        <c15:formulaRef>
                          <c15:sqref>graphs!$A$37</c15:sqref>
                        </c15:formulaRef>
                      </c:ext>
                    </c:extLst>
                    <c:strCache>
                      <c:ptCount val="1"/>
                      <c:pt idx="0">
                        <c:v>J23109</c:v>
                      </c:pt>
                    </c:strCache>
                  </c:strRef>
                </c:tx>
                <c:spPr>
                  <a:solidFill>
                    <a:schemeClr val="accent4">
                      <a:lumMod val="80000"/>
                      <a:lumOff val="20000"/>
                    </a:schemeClr>
                  </a:solidFill>
                  <a:ln>
                    <a:noFill/>
                  </a:ln>
                  <a:effectLst/>
                </c:spPr>
                <c:invertIfNegative val="0"/>
                <c:errBars>
                  <c:errBarType val="both"/>
                  <c:errValType val="cust"/>
                  <c:noEndCap val="0"/>
                  <c:plus>
                    <c:numRef>
                      <c:extLst xmlns:c15="http://schemas.microsoft.com/office/drawing/2012/chart">
                        <c:ext xmlns:c15="http://schemas.microsoft.com/office/drawing/2012/chart" uri="{02D57815-91ED-43cb-92C2-25804820EDAC}">
                          <c15:formulaRef>
                            <c15:sqref>graphs!$B$56:$G$56</c15:sqref>
                          </c15:formulaRef>
                        </c:ext>
                      </c:extLst>
                      <c:numCache>
                        <c:formatCode>General</c:formatCode>
                        <c:ptCount val="6"/>
                        <c:pt idx="0">
                          <c:v>26.025473449754827</c:v>
                        </c:pt>
                        <c:pt idx="1">
                          <c:v>262.94576415350821</c:v>
                        </c:pt>
                        <c:pt idx="2">
                          <c:v>67.06951394574844</c:v>
                        </c:pt>
                        <c:pt idx="3">
                          <c:v>0.39515884313364324</c:v>
                        </c:pt>
                        <c:pt idx="4">
                          <c:v>6.1937584347851953</c:v>
                        </c:pt>
                        <c:pt idx="5">
                          <c:v>0.63598157779145481</c:v>
                        </c:pt>
                      </c:numCache>
                    </c:numRef>
                  </c:plus>
                  <c:minus>
                    <c:numRef>
                      <c:extLst xmlns:c15="http://schemas.microsoft.com/office/drawing/2012/chart">
                        <c:ext xmlns:c15="http://schemas.microsoft.com/office/drawing/2012/chart" uri="{02D57815-91ED-43cb-92C2-25804820EDAC}">
                          <c15:formulaRef>
                            <c15:sqref>graphs!$B$75:$G$75</c15:sqref>
                          </c15:formulaRef>
                        </c:ext>
                      </c:extLst>
                      <c:numCache>
                        <c:formatCode>General</c:formatCode>
                        <c:ptCount val="6"/>
                        <c:pt idx="0">
                          <c:v>25.843380987318142</c:v>
                        </c:pt>
                        <c:pt idx="1">
                          <c:v>238.05109481141517</c:v>
                        </c:pt>
                        <c:pt idx="2">
                          <c:v>66.065255989452453</c:v>
                        </c:pt>
                        <c:pt idx="3">
                          <c:v>0.39369586928339118</c:v>
                        </c:pt>
                        <c:pt idx="4">
                          <c:v>6.0332439787310648</c:v>
                        </c:pt>
                        <c:pt idx="5">
                          <c:v>0.63274445714868932</c:v>
                        </c:pt>
                      </c:numCache>
                    </c:numRef>
                  </c:minus>
                  <c:spPr>
                    <a:noFill/>
                    <a:ln w="9525" cap="flat" cmpd="sng" algn="ctr">
                      <a:solidFill>
                        <a:schemeClr val="tx1">
                          <a:lumMod val="65000"/>
                          <a:lumOff val="35000"/>
                        </a:schemeClr>
                      </a:solidFill>
                      <a:round/>
                    </a:ln>
                    <a:effectLst/>
                  </c:spPr>
                </c:errBars>
                <c:cat>
                  <c:strRef>
                    <c:extLst xmlns:c15="http://schemas.microsoft.com/office/drawing/2012/chart">
                      <c:ext xmlns:c15="http://schemas.microsoft.com/office/drawing/2012/chart" uri="{02D57815-91ED-43cb-92C2-25804820EDAC}">
                        <c15:formulaRef>
                          <c15:sqref>graphs!$B$21:$G$21</c15:sqref>
                        </c15:formulaRef>
                      </c:ext>
                    </c:extLst>
                    <c:strCache>
                      <c:ptCount val="6"/>
                      <c:pt idx="0">
                        <c:v>BCD2</c:v>
                      </c:pt>
                      <c:pt idx="1">
                        <c:v>B0034m</c:v>
                      </c:pt>
                      <c:pt idx="2">
                        <c:v>BCD12</c:v>
                      </c:pt>
                      <c:pt idx="3">
                        <c:v>B0032m</c:v>
                      </c:pt>
                      <c:pt idx="4">
                        <c:v>BCD8</c:v>
                      </c:pt>
                      <c:pt idx="5">
                        <c:v>B0033m</c:v>
                      </c:pt>
                    </c:strCache>
                  </c:strRef>
                </c:cat>
                <c:val>
                  <c:numRef>
                    <c:extLst xmlns:c15="http://schemas.microsoft.com/office/drawing/2012/chart">
                      <c:ext xmlns:c15="http://schemas.microsoft.com/office/drawing/2012/chart" uri="{02D57815-91ED-43cb-92C2-25804820EDAC}">
                        <c15:formulaRef>
                          <c15:sqref>graphs!$B$37:$G$37</c15:sqref>
                        </c15:formulaRef>
                      </c:ext>
                    </c:extLst>
                    <c:numCache>
                      <c:formatCode>0</c:formatCode>
                      <c:ptCount val="6"/>
                      <c:pt idx="0">
                        <c:v>3693.6522068910431</c:v>
                      </c:pt>
                      <c:pt idx="1">
                        <c:v>2514.374711012063</c:v>
                      </c:pt>
                      <c:pt idx="2">
                        <c:v>4412.177747894747</c:v>
                      </c:pt>
                      <c:pt idx="3">
                        <c:v>106.33983937934346</c:v>
                      </c:pt>
                      <c:pt idx="4">
                        <c:v>232.80430125108839</c:v>
                      </c:pt>
                      <c:pt idx="5">
                        <c:v>124.31227087401722</c:v>
                      </c:pt>
                    </c:numCache>
                  </c:numRef>
                </c:val>
              </c15:ser>
            </c15:filteredBarSeries>
          </c:ext>
        </c:extLst>
      </c:barChart>
      <c:catAx>
        <c:axId val="1633709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63371536"/>
        <c:crosses val="autoZero"/>
        <c:auto val="1"/>
        <c:lblAlgn val="ctr"/>
        <c:lblOffset val="100"/>
        <c:noMultiLvlLbl val="0"/>
      </c:catAx>
      <c:valAx>
        <c:axId val="163371536"/>
        <c:scaling>
          <c:orientation val="minMax"/>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US" sz="2000" dirty="0" smtClean="0"/>
                  <a:t>Fluorescence (MEFL)</a:t>
                </a:r>
                <a:endParaRPr lang="en-US" sz="2000" dirty="0"/>
              </a:p>
            </c:rich>
          </c:tx>
          <c:layout>
            <c:manualLayout>
              <c:xMode val="edge"/>
              <c:yMode val="edge"/>
              <c:x val="2.3842859983857359E-3"/>
              <c:y val="0.26164399205071959"/>
            </c:manualLayout>
          </c:layout>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6337097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56F609-3C4E-47BF-8966-FE53BD9A130F}" type="datetimeFigureOut">
              <a:rPr lang="en-US" smtClean="0"/>
              <a:t>12/18/2015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3A40FB-20BC-487E-B81D-2322D8E6EC1F}" type="slidenum">
              <a:rPr lang="en-US" smtClean="0"/>
              <a:t>‹#›</a:t>
            </a:fld>
            <a:endParaRPr lang="en-US"/>
          </a:p>
        </p:txBody>
      </p:sp>
    </p:spTree>
    <p:extLst>
      <p:ext uri="{BB962C8B-B14F-4D97-AF65-F5344CB8AC3E}">
        <p14:creationId xmlns:p14="http://schemas.microsoft.com/office/powerpoint/2010/main" val="13462764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Show part types, symbols</a:t>
            </a:r>
            <a:r>
              <a:rPr lang="en-US" baseline="0" dirty="0" smtClean="0"/>
              <a:t>. Explain terminology. </a:t>
            </a:r>
            <a:endParaRPr lang="en-US" dirty="0"/>
          </a:p>
        </p:txBody>
      </p:sp>
      <p:sp>
        <p:nvSpPr>
          <p:cNvPr id="4" name="Slide Number Placeholder 3"/>
          <p:cNvSpPr>
            <a:spLocks noGrp="1"/>
          </p:cNvSpPr>
          <p:nvPr>
            <p:ph type="sldNum" sz="quarter" idx="10"/>
          </p:nvPr>
        </p:nvSpPr>
        <p:spPr/>
        <p:txBody>
          <a:bodyPr/>
          <a:lstStyle/>
          <a:p>
            <a:fld id="{BC5F8FCE-3842-41E1-8E1A-1E826BA93E00}" type="slidenum">
              <a:rPr lang="en-US" smtClean="0"/>
              <a:t>5</a:t>
            </a:fld>
            <a:endParaRPr lang="en-US"/>
          </a:p>
        </p:txBody>
      </p:sp>
    </p:spTree>
    <p:extLst>
      <p:ext uri="{BB962C8B-B14F-4D97-AF65-F5344CB8AC3E}">
        <p14:creationId xmlns:p14="http://schemas.microsoft.com/office/powerpoint/2010/main" val="31329266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Explain downfalls with 3Ab system (CAM and plasmid [],</a:t>
            </a:r>
            <a:r>
              <a:rPr lang="en-US" baseline="0" dirty="0" smtClean="0"/>
              <a:t> 3 </a:t>
            </a:r>
            <a:r>
              <a:rPr lang="en-US" baseline="0" dirty="0" err="1" smtClean="0"/>
              <a:t>Ab</a:t>
            </a:r>
            <a:r>
              <a:rPr lang="en-US" baseline="0" dirty="0" smtClean="0"/>
              <a:t> rotation unnecessary, more vectors required)</a:t>
            </a:r>
            <a:endParaRPr lang="en-US" dirty="0"/>
          </a:p>
        </p:txBody>
      </p:sp>
      <p:sp>
        <p:nvSpPr>
          <p:cNvPr id="4" name="Slide Number Placeholder 3"/>
          <p:cNvSpPr>
            <a:spLocks noGrp="1"/>
          </p:cNvSpPr>
          <p:nvPr>
            <p:ph type="sldNum" sz="quarter" idx="10"/>
          </p:nvPr>
        </p:nvSpPr>
        <p:spPr/>
        <p:txBody>
          <a:bodyPr/>
          <a:lstStyle/>
          <a:p>
            <a:fld id="{BC5F8FCE-3842-41E1-8E1A-1E826BA93E00}" type="slidenum">
              <a:rPr lang="en-US" smtClean="0"/>
              <a:t>7</a:t>
            </a:fld>
            <a:endParaRPr lang="en-US"/>
          </a:p>
        </p:txBody>
      </p:sp>
    </p:spTree>
    <p:extLst>
      <p:ext uri="{BB962C8B-B14F-4D97-AF65-F5344CB8AC3E}">
        <p14:creationId xmlns:p14="http://schemas.microsoft.com/office/powerpoint/2010/main" val="1108430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Concept. Use animations.</a:t>
            </a:r>
            <a:r>
              <a:rPr lang="en-US" baseline="0" dirty="0" smtClean="0"/>
              <a:t> Explain benefits in building libraries, etc. Animate that? Show data from MMC figure?</a:t>
            </a:r>
            <a:endParaRPr lang="en-US" dirty="0"/>
          </a:p>
        </p:txBody>
      </p:sp>
      <p:sp>
        <p:nvSpPr>
          <p:cNvPr id="4" name="Slide Number Placeholder 3"/>
          <p:cNvSpPr>
            <a:spLocks noGrp="1"/>
          </p:cNvSpPr>
          <p:nvPr>
            <p:ph type="sldNum" sz="quarter" idx="10"/>
          </p:nvPr>
        </p:nvSpPr>
        <p:spPr/>
        <p:txBody>
          <a:bodyPr/>
          <a:lstStyle/>
          <a:p>
            <a:fld id="{BC5F8FCE-3842-41E1-8E1A-1E826BA93E00}" type="slidenum">
              <a:rPr lang="en-US" smtClean="0"/>
              <a:t>17</a:t>
            </a:fld>
            <a:endParaRPr lang="en-US"/>
          </a:p>
        </p:txBody>
      </p:sp>
    </p:spTree>
    <p:extLst>
      <p:ext uri="{BB962C8B-B14F-4D97-AF65-F5344CB8AC3E}">
        <p14:creationId xmlns:p14="http://schemas.microsoft.com/office/powerpoint/2010/main" val="21777501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2A79E2-259A-4FD2-AF7C-D61F10B4729E}" type="datetimeFigureOut">
              <a:rPr lang="en-US" smtClean="0"/>
              <a:t>12/18/2015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7A8434-48BB-4056-8C08-EA0E4B6FC3E9}" type="slidenum">
              <a:rPr lang="en-US" smtClean="0"/>
              <a:t>‹#›</a:t>
            </a:fld>
            <a:endParaRPr lang="en-US"/>
          </a:p>
        </p:txBody>
      </p:sp>
    </p:spTree>
    <p:extLst>
      <p:ext uri="{BB962C8B-B14F-4D97-AF65-F5344CB8AC3E}">
        <p14:creationId xmlns:p14="http://schemas.microsoft.com/office/powerpoint/2010/main" val="984143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2A79E2-259A-4FD2-AF7C-D61F10B4729E}" type="datetimeFigureOut">
              <a:rPr lang="en-US" smtClean="0"/>
              <a:t>12/18/2015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7A8434-48BB-4056-8C08-EA0E4B6FC3E9}" type="slidenum">
              <a:rPr lang="en-US" smtClean="0"/>
              <a:t>‹#›</a:t>
            </a:fld>
            <a:endParaRPr lang="en-US"/>
          </a:p>
        </p:txBody>
      </p:sp>
    </p:spTree>
    <p:extLst>
      <p:ext uri="{BB962C8B-B14F-4D97-AF65-F5344CB8AC3E}">
        <p14:creationId xmlns:p14="http://schemas.microsoft.com/office/powerpoint/2010/main" val="2653288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2A79E2-259A-4FD2-AF7C-D61F10B4729E}" type="datetimeFigureOut">
              <a:rPr lang="en-US" smtClean="0"/>
              <a:t>12/18/2015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7A8434-48BB-4056-8C08-EA0E4B6FC3E9}" type="slidenum">
              <a:rPr lang="en-US" smtClean="0"/>
              <a:t>‹#›</a:t>
            </a:fld>
            <a:endParaRPr lang="en-US"/>
          </a:p>
        </p:txBody>
      </p:sp>
    </p:spTree>
    <p:extLst>
      <p:ext uri="{BB962C8B-B14F-4D97-AF65-F5344CB8AC3E}">
        <p14:creationId xmlns:p14="http://schemas.microsoft.com/office/powerpoint/2010/main" val="434772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2A79E2-259A-4FD2-AF7C-D61F10B4729E}" type="datetimeFigureOut">
              <a:rPr lang="en-US" smtClean="0"/>
              <a:t>12/18/2015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7A8434-48BB-4056-8C08-EA0E4B6FC3E9}" type="slidenum">
              <a:rPr lang="en-US" smtClean="0"/>
              <a:t>‹#›</a:t>
            </a:fld>
            <a:endParaRPr lang="en-US"/>
          </a:p>
        </p:txBody>
      </p:sp>
    </p:spTree>
    <p:extLst>
      <p:ext uri="{BB962C8B-B14F-4D97-AF65-F5344CB8AC3E}">
        <p14:creationId xmlns:p14="http://schemas.microsoft.com/office/powerpoint/2010/main" val="863794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2A79E2-259A-4FD2-AF7C-D61F10B4729E}" type="datetimeFigureOut">
              <a:rPr lang="en-US" smtClean="0"/>
              <a:t>12/18/2015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7A8434-48BB-4056-8C08-EA0E4B6FC3E9}" type="slidenum">
              <a:rPr lang="en-US" smtClean="0"/>
              <a:t>‹#›</a:t>
            </a:fld>
            <a:endParaRPr lang="en-US"/>
          </a:p>
        </p:txBody>
      </p:sp>
    </p:spTree>
    <p:extLst>
      <p:ext uri="{BB962C8B-B14F-4D97-AF65-F5344CB8AC3E}">
        <p14:creationId xmlns:p14="http://schemas.microsoft.com/office/powerpoint/2010/main" val="31835321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D2A79E2-259A-4FD2-AF7C-D61F10B4729E}" type="datetimeFigureOut">
              <a:rPr lang="en-US" smtClean="0"/>
              <a:t>12/18/2015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7A8434-48BB-4056-8C08-EA0E4B6FC3E9}" type="slidenum">
              <a:rPr lang="en-US" smtClean="0"/>
              <a:t>‹#›</a:t>
            </a:fld>
            <a:endParaRPr lang="en-US"/>
          </a:p>
        </p:txBody>
      </p:sp>
    </p:spTree>
    <p:extLst>
      <p:ext uri="{BB962C8B-B14F-4D97-AF65-F5344CB8AC3E}">
        <p14:creationId xmlns:p14="http://schemas.microsoft.com/office/powerpoint/2010/main" val="2939305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2A79E2-259A-4FD2-AF7C-D61F10B4729E}" type="datetimeFigureOut">
              <a:rPr lang="en-US" smtClean="0"/>
              <a:t>12/18/2015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C7A8434-48BB-4056-8C08-EA0E4B6FC3E9}" type="slidenum">
              <a:rPr lang="en-US" smtClean="0"/>
              <a:t>‹#›</a:t>
            </a:fld>
            <a:endParaRPr lang="en-US"/>
          </a:p>
        </p:txBody>
      </p:sp>
    </p:spTree>
    <p:extLst>
      <p:ext uri="{BB962C8B-B14F-4D97-AF65-F5344CB8AC3E}">
        <p14:creationId xmlns:p14="http://schemas.microsoft.com/office/powerpoint/2010/main" val="3708496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2A79E2-259A-4FD2-AF7C-D61F10B4729E}" type="datetimeFigureOut">
              <a:rPr lang="en-US" smtClean="0"/>
              <a:t>12/18/2015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C7A8434-48BB-4056-8C08-EA0E4B6FC3E9}" type="slidenum">
              <a:rPr lang="en-US" smtClean="0"/>
              <a:t>‹#›</a:t>
            </a:fld>
            <a:endParaRPr lang="en-US"/>
          </a:p>
        </p:txBody>
      </p:sp>
    </p:spTree>
    <p:extLst>
      <p:ext uri="{BB962C8B-B14F-4D97-AF65-F5344CB8AC3E}">
        <p14:creationId xmlns:p14="http://schemas.microsoft.com/office/powerpoint/2010/main" val="2208488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2A79E2-259A-4FD2-AF7C-D61F10B4729E}" type="datetimeFigureOut">
              <a:rPr lang="en-US" smtClean="0"/>
              <a:t>12/18/2015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C7A8434-48BB-4056-8C08-EA0E4B6FC3E9}" type="slidenum">
              <a:rPr lang="en-US" smtClean="0"/>
              <a:t>‹#›</a:t>
            </a:fld>
            <a:endParaRPr lang="en-US"/>
          </a:p>
        </p:txBody>
      </p:sp>
    </p:spTree>
    <p:extLst>
      <p:ext uri="{BB962C8B-B14F-4D97-AF65-F5344CB8AC3E}">
        <p14:creationId xmlns:p14="http://schemas.microsoft.com/office/powerpoint/2010/main" val="2857764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2A79E2-259A-4FD2-AF7C-D61F10B4729E}" type="datetimeFigureOut">
              <a:rPr lang="en-US" smtClean="0"/>
              <a:t>12/18/2015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7A8434-48BB-4056-8C08-EA0E4B6FC3E9}" type="slidenum">
              <a:rPr lang="en-US" smtClean="0"/>
              <a:t>‹#›</a:t>
            </a:fld>
            <a:endParaRPr lang="en-US"/>
          </a:p>
        </p:txBody>
      </p:sp>
    </p:spTree>
    <p:extLst>
      <p:ext uri="{BB962C8B-B14F-4D97-AF65-F5344CB8AC3E}">
        <p14:creationId xmlns:p14="http://schemas.microsoft.com/office/powerpoint/2010/main" val="37929925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2A79E2-259A-4FD2-AF7C-D61F10B4729E}" type="datetimeFigureOut">
              <a:rPr lang="en-US" smtClean="0"/>
              <a:t>12/18/2015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7A8434-48BB-4056-8C08-EA0E4B6FC3E9}" type="slidenum">
              <a:rPr lang="en-US" smtClean="0"/>
              <a:t>‹#›</a:t>
            </a:fld>
            <a:endParaRPr lang="en-US"/>
          </a:p>
        </p:txBody>
      </p:sp>
    </p:spTree>
    <p:extLst>
      <p:ext uri="{BB962C8B-B14F-4D97-AF65-F5344CB8AC3E}">
        <p14:creationId xmlns:p14="http://schemas.microsoft.com/office/powerpoint/2010/main" val="18807484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2A79E2-259A-4FD2-AF7C-D61F10B4729E}" type="datetimeFigureOut">
              <a:rPr lang="en-US" smtClean="0"/>
              <a:t>12/18/2015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7A8434-48BB-4056-8C08-EA0E4B6FC3E9}" type="slidenum">
              <a:rPr lang="en-US" smtClean="0"/>
              <a:t>‹#›</a:t>
            </a:fld>
            <a:endParaRPr lang="en-US"/>
          </a:p>
        </p:txBody>
      </p:sp>
    </p:spTree>
    <p:extLst>
      <p:ext uri="{BB962C8B-B14F-4D97-AF65-F5344CB8AC3E}">
        <p14:creationId xmlns:p14="http://schemas.microsoft.com/office/powerpoint/2010/main" val="17339061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cidarlab.org/moclo" TargetMode="External"/><Relationship Id="rId2" Type="http://schemas.openxmlformats.org/officeDocument/2006/relationships/hyperlink" Target="http://pubs.acs.org/doi/abs/10.1021/acssynbio.5b00124"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e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bg2">
                    <a:lumMod val="25000"/>
                  </a:schemeClr>
                </a:solidFill>
              </a:rPr>
              <a:t>CIDAR MoClo Labs</a:t>
            </a:r>
            <a:endParaRPr lang="en-US" dirty="0">
              <a:solidFill>
                <a:schemeClr val="bg2">
                  <a:lumMod val="25000"/>
                </a:schemeClr>
              </a:solidFill>
            </a:endParaRPr>
          </a:p>
        </p:txBody>
      </p:sp>
      <p:sp>
        <p:nvSpPr>
          <p:cNvPr id="3" name="Subtitle 2"/>
          <p:cNvSpPr>
            <a:spLocks noGrp="1"/>
          </p:cNvSpPr>
          <p:nvPr>
            <p:ph type="subTitle" idx="1"/>
          </p:nvPr>
        </p:nvSpPr>
        <p:spPr>
          <a:xfrm>
            <a:off x="1524000" y="3602037"/>
            <a:ext cx="9144000" cy="2480107"/>
          </a:xfrm>
        </p:spPr>
        <p:txBody>
          <a:bodyPr>
            <a:normAutofit/>
          </a:bodyPr>
          <a:lstStyle/>
          <a:p>
            <a:r>
              <a:rPr lang="en-US" dirty="0" smtClean="0">
                <a:solidFill>
                  <a:schemeClr val="bg2">
                    <a:lumMod val="25000"/>
                  </a:schemeClr>
                </a:solidFill>
              </a:rPr>
              <a:t>Synthetic Biology teaching labs</a:t>
            </a:r>
          </a:p>
          <a:p>
            <a:endParaRPr lang="en-US" dirty="0" smtClean="0">
              <a:solidFill>
                <a:schemeClr val="bg2">
                  <a:lumMod val="25000"/>
                </a:schemeClr>
              </a:solidFill>
            </a:endParaRPr>
          </a:p>
          <a:p>
            <a:endParaRPr lang="en-US" dirty="0">
              <a:solidFill>
                <a:schemeClr val="bg2">
                  <a:lumMod val="25000"/>
                </a:schemeClr>
              </a:solidFill>
            </a:endParaRPr>
          </a:p>
          <a:p>
            <a:endParaRPr lang="en-US" dirty="0">
              <a:solidFill>
                <a:schemeClr val="bg2">
                  <a:lumMod val="25000"/>
                </a:schemeClr>
              </a:solidFill>
            </a:endParaRPr>
          </a:p>
          <a:p>
            <a:r>
              <a:rPr lang="en-US" dirty="0" smtClean="0">
                <a:solidFill>
                  <a:schemeClr val="bg2">
                    <a:lumMod val="25000"/>
                  </a:schemeClr>
                </a:solidFill>
              </a:rPr>
              <a:t>CIDAR Lab     www.cidarlab.org</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6250" y="0"/>
            <a:ext cx="6572250" cy="3095625"/>
          </a:xfrm>
          <a:prstGeom prst="rect">
            <a:avLst/>
          </a:prstGeo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14005" r="15488"/>
          <a:stretch/>
        </p:blipFill>
        <p:spPr>
          <a:xfrm>
            <a:off x="10045521" y="5839104"/>
            <a:ext cx="1970468" cy="1018896"/>
          </a:xfrm>
          <a:prstGeom prst="rect">
            <a:avLst/>
          </a:prstGeom>
        </p:spPr>
      </p:pic>
    </p:spTree>
    <p:extLst>
      <p:ext uri="{BB962C8B-B14F-4D97-AF65-F5344CB8AC3E}">
        <p14:creationId xmlns:p14="http://schemas.microsoft.com/office/powerpoint/2010/main" val="26502609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2 – Multiplex MoClo</a:t>
            </a:r>
            <a:endParaRPr lang="en-US" dirty="0"/>
          </a:p>
        </p:txBody>
      </p:sp>
      <p:sp>
        <p:nvSpPr>
          <p:cNvPr id="3" name="Content Placeholder 2"/>
          <p:cNvSpPr>
            <a:spLocks noGrp="1"/>
          </p:cNvSpPr>
          <p:nvPr>
            <p:ph idx="1"/>
          </p:nvPr>
        </p:nvSpPr>
        <p:spPr>
          <a:xfrm>
            <a:off x="334616" y="1378226"/>
            <a:ext cx="7073349" cy="4798737"/>
          </a:xfrm>
        </p:spPr>
        <p:txBody>
          <a:bodyPr>
            <a:noAutofit/>
          </a:bodyPr>
          <a:lstStyle/>
          <a:p>
            <a:r>
              <a:rPr lang="en-US" sz="1800" dirty="0" smtClean="0"/>
              <a:t>MoClo parts are interchangeable</a:t>
            </a:r>
          </a:p>
          <a:p>
            <a:r>
              <a:rPr lang="en-US" sz="1800" dirty="0" smtClean="0"/>
              <a:t>Multiple of the same part type can be added to a reaction to create multiple plasmids at once</a:t>
            </a:r>
          </a:p>
          <a:p>
            <a:r>
              <a:rPr lang="en-US" sz="1800" dirty="0" smtClean="0"/>
              <a:t>Combine parts as described in the calculations sheet</a:t>
            </a:r>
          </a:p>
          <a:p>
            <a:pPr lvl="1"/>
            <a:r>
              <a:rPr lang="en-US" sz="1600" dirty="0" smtClean="0"/>
              <a:t>MMC 1 – pJ02B2X_EF</a:t>
            </a:r>
          </a:p>
          <a:p>
            <a:pPr lvl="1"/>
            <a:r>
              <a:rPr lang="en-US" sz="1600" dirty="0" smtClean="0"/>
              <a:t>MMC 2 – pJXB2Rm_AE</a:t>
            </a:r>
          </a:p>
          <a:p>
            <a:pPr lvl="1"/>
            <a:r>
              <a:rPr lang="en-US" sz="1600" dirty="0" smtClean="0"/>
              <a:t>MMC 3 – pJXB2X_AE</a:t>
            </a:r>
          </a:p>
          <a:p>
            <a:pPr marL="457200" lvl="1" indent="0">
              <a:buNone/>
            </a:pPr>
            <a:r>
              <a:rPr lang="en-US" sz="1600" i="1" dirty="0" smtClean="0"/>
              <a:t>“X” indicates a multiplexed part. Pay attention to the fusion sites.</a:t>
            </a:r>
          </a:p>
          <a:p>
            <a:r>
              <a:rPr lang="en-US" sz="1800" dirty="0" smtClean="0"/>
              <a:t>Select colonies and measure fluorescence and OD using a plate reader</a:t>
            </a:r>
          </a:p>
          <a:p>
            <a:r>
              <a:rPr lang="en-US" sz="1800" dirty="0" smtClean="0"/>
              <a:t>Analyze data, describe different populations, calculate efficiencies and assembly ratios. </a:t>
            </a:r>
          </a:p>
          <a:p>
            <a:pPr lvl="1"/>
            <a:r>
              <a:rPr lang="en-US" sz="1600" dirty="0" smtClean="0"/>
              <a:t>Can you identify groups with similar amounts of fluorescence?</a:t>
            </a:r>
            <a:endParaRPr lang="en-US" sz="1600" i="1" dirty="0" smtClean="0"/>
          </a:p>
          <a:p>
            <a:r>
              <a:rPr lang="en-US" sz="1800" dirty="0" smtClean="0"/>
              <a:t>Notes:</a:t>
            </a:r>
          </a:p>
          <a:p>
            <a:pPr lvl="1"/>
            <a:endParaRPr lang="en-US" sz="1600" dirty="0" smtClean="0"/>
          </a:p>
          <a:p>
            <a:pPr lvl="1"/>
            <a:endParaRPr lang="en-US" sz="1600" dirty="0"/>
          </a:p>
        </p:txBody>
      </p:sp>
      <p:pic>
        <p:nvPicPr>
          <p:cNvPr id="6" name="Picture 5"/>
          <p:cNvPicPr/>
          <p:nvPr/>
        </p:nvPicPr>
        <p:blipFill rotWithShape="1">
          <a:blip r:embed="rId2" cstate="print">
            <a:extLst>
              <a:ext uri="{28A0092B-C50C-407E-A947-70E740481C1C}">
                <a14:useLocalDpi xmlns:a14="http://schemas.microsoft.com/office/drawing/2010/main" val="0"/>
              </a:ext>
            </a:extLst>
          </a:blip>
          <a:srcRect l="6338" r="14902"/>
          <a:stretch/>
        </p:blipFill>
        <p:spPr bwMode="auto">
          <a:xfrm>
            <a:off x="7779913" y="1378226"/>
            <a:ext cx="4412087" cy="474817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5703155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2 – Calculation Files</a:t>
            </a:r>
            <a:endParaRPr lang="en-US" dirty="0"/>
          </a:p>
        </p:txBody>
      </p:sp>
      <p:graphicFrame>
        <p:nvGraphicFramePr>
          <p:cNvPr id="16" name="Table 15"/>
          <p:cNvGraphicFramePr>
            <a:graphicFrameLocks noGrp="1"/>
          </p:cNvGraphicFramePr>
          <p:nvPr>
            <p:extLst>
              <p:ext uri="{D42A27DB-BD31-4B8C-83A1-F6EECF244321}">
                <p14:modId xmlns:p14="http://schemas.microsoft.com/office/powerpoint/2010/main" val="3132402053"/>
              </p:ext>
            </p:extLst>
          </p:nvPr>
        </p:nvGraphicFramePr>
        <p:xfrm>
          <a:off x="1829585" y="1325573"/>
          <a:ext cx="8064499" cy="2724150"/>
        </p:xfrm>
        <a:graphic>
          <a:graphicData uri="http://schemas.openxmlformats.org/drawingml/2006/table">
            <a:tbl>
              <a:tblPr/>
              <a:tblGrid>
                <a:gridCol w="1598941"/>
                <a:gridCol w="295043"/>
                <a:gridCol w="596430"/>
                <a:gridCol w="621810"/>
                <a:gridCol w="571050"/>
                <a:gridCol w="723330"/>
                <a:gridCol w="964441"/>
                <a:gridCol w="697950"/>
                <a:gridCol w="1132583"/>
                <a:gridCol w="862921"/>
              </a:tblGrid>
              <a:tr h="200025">
                <a:tc>
                  <a:txBody>
                    <a:bodyPr/>
                    <a:lstStyle/>
                    <a:p>
                      <a:pPr algn="ctr" fontAlgn="b"/>
                      <a:r>
                        <a:rPr lang="en-US" sz="1100" b="0" i="0" u="none" strike="noStrike" dirty="0">
                          <a:solidFill>
                            <a:srgbClr val="000000"/>
                          </a:solidFill>
                          <a:effectLst/>
                          <a:latin typeface="Calibri" panose="020F0502020204030204" pitchFamily="34" charset="0"/>
                        </a:rPr>
                        <a:t>MMC1 - pJ02B2X_EF</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panose="020F0502020204030204" pitchFamily="34" charset="0"/>
                        </a:rPr>
                        <a:t>FS</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Sample</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Location</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Part Size</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Vector Size</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Conc (ng/ul)</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Size (bp)</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dirty="0" err="1">
                          <a:solidFill>
                            <a:srgbClr val="000000"/>
                          </a:solidFill>
                          <a:effectLst/>
                          <a:latin typeface="Calibri" panose="020F0502020204030204" pitchFamily="34" charset="0"/>
                        </a:rPr>
                        <a:t>ng</a:t>
                      </a:r>
                      <a:r>
                        <a:rPr lang="en-US" sz="1100" b="1" i="0" u="none" strike="noStrike" dirty="0">
                          <a:solidFill>
                            <a:srgbClr val="000000"/>
                          </a:solidFill>
                          <a:effectLst/>
                          <a:latin typeface="Calibri" panose="020F0502020204030204" pitchFamily="34" charset="0"/>
                        </a:rPr>
                        <a:t> DNA (30 fmol)</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uL to add</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r h="190500">
                <a:tc>
                  <a:txBody>
                    <a:bodyPr/>
                    <a:lstStyle/>
                    <a:p>
                      <a:pPr algn="ctr" fontAlgn="ctr">
                        <a:buClr>
                          <a:srgbClr val="000000"/>
                        </a:buClr>
                        <a:buSzPts val="1100"/>
                        <a:buFont typeface="Calibri" panose="020F0502020204030204" pitchFamily="34" charset="0"/>
                        <a:buNone/>
                      </a:pPr>
                      <a:r>
                        <a:rPr lang="en-US" sz="1100" b="0" i="0" u="none" strike="noStrike" dirty="0" smtClean="0">
                          <a:solidFill>
                            <a:schemeClr val="tx1"/>
                          </a:solidFill>
                          <a:effectLst/>
                          <a:latin typeface="Calibri" panose="020F0502020204030204" pitchFamily="34" charset="0"/>
                        </a:rPr>
                        <a:t>J23102_EB</a:t>
                      </a:r>
                      <a:endParaRPr lang="en-US" sz="11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EB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buClr>
                          <a:srgbClr val="000000"/>
                        </a:buClr>
                        <a:buSzPts val="1100"/>
                        <a:buFont typeface="Calibri" panose="020F0502020204030204" pitchFamily="34" charset="0"/>
                        <a:buChar char="J"/>
                      </a:pPr>
                      <a:r>
                        <a:rPr lang="en-US" sz="1100" b="0" i="0" u="none" strike="noStrike" dirty="0" smtClean="0">
                          <a:solidFill>
                            <a:srgbClr val="000000"/>
                          </a:solidFill>
                          <a:effectLst/>
                          <a:latin typeface="Calibri" panose="020F0502020204030204" pitchFamily="34" charset="0"/>
                        </a:rPr>
                        <a:t>23102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CML-A6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2108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2143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42.43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100" b="1" i="0" u="none" strike="noStrike">
                          <a:solidFill>
                            <a:srgbClr val="FF0000"/>
                          </a:solidFill>
                          <a:effectLst/>
                          <a:latin typeface="Calibri" panose="020F0502020204030204" pitchFamily="34" charset="0"/>
                        </a:rPr>
                        <a:t>Input Conc</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00025">
                <a:tc>
                  <a:txBody>
                    <a:bodyPr/>
                    <a:lstStyle/>
                    <a:p>
                      <a:pPr algn="ctr" fontAlgn="ctr">
                        <a:buClr>
                          <a:srgbClr val="000000"/>
                        </a:buClr>
                        <a:buSzPts val="1100"/>
                        <a:buFont typeface="Calibri" panose="020F0502020204030204" pitchFamily="34" charset="0"/>
                        <a:buNone/>
                      </a:pPr>
                      <a:r>
                        <a:rPr lang="en-US" sz="1100" b="0" i="0" u="none" strike="noStrike" dirty="0" smtClean="0">
                          <a:solidFill>
                            <a:schemeClr val="tx1"/>
                          </a:solidFill>
                          <a:effectLst/>
                          <a:latin typeface="Calibri" panose="020F0502020204030204" pitchFamily="34" charset="0"/>
                        </a:rPr>
                        <a:t>BCD2_BC</a:t>
                      </a:r>
                      <a:endParaRPr lang="en-US" sz="11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BC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buClr>
                          <a:srgbClr val="000000"/>
                        </a:buClr>
                        <a:buSzPts val="1100"/>
                        <a:buFont typeface="Calibri" panose="020F0502020204030204" pitchFamily="34" charset="0"/>
                        <a:buChar char="B"/>
                      </a:pPr>
                      <a:r>
                        <a:rPr lang="en-US" sz="1100" b="0" i="0" u="none" strike="noStrike" dirty="0" smtClean="0">
                          <a:solidFill>
                            <a:srgbClr val="000000"/>
                          </a:solidFill>
                          <a:effectLst/>
                          <a:latin typeface="Calibri" panose="020F0502020204030204" pitchFamily="34" charset="0"/>
                        </a:rPr>
                        <a:t>CD2</a:t>
                      </a:r>
                      <a:endParaRPr lang="en-US"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CML-D9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88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2108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2196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43.48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100" b="1" i="0" u="none" strike="noStrike">
                          <a:solidFill>
                            <a:srgbClr val="FF0000"/>
                          </a:solidFill>
                          <a:effectLst/>
                          <a:latin typeface="Calibri" panose="020F0502020204030204" pitchFamily="34" charset="0"/>
                        </a:rPr>
                        <a:t>Input Conc</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90500">
                <a:tc>
                  <a:txBody>
                    <a:bodyPr/>
                    <a:lstStyle/>
                    <a:p>
                      <a:pPr algn="ctr" fontAlgn="ctr">
                        <a:buClr>
                          <a:srgbClr val="000000"/>
                        </a:buClr>
                        <a:buSzPts val="1100"/>
                        <a:buFont typeface="Calibri" panose="020F0502020204030204" pitchFamily="34" charset="0"/>
                        <a:buNone/>
                      </a:pPr>
                      <a:r>
                        <a:rPr lang="en-US" sz="1100" b="0" i="0" u="none" strike="noStrike" dirty="0" smtClean="0">
                          <a:solidFill>
                            <a:schemeClr val="tx1"/>
                          </a:solidFill>
                          <a:effectLst/>
                          <a:latin typeface="Calibri" panose="020F0502020204030204" pitchFamily="34" charset="0"/>
                        </a:rPr>
                        <a:t>eBFP2_CD</a:t>
                      </a:r>
                      <a:endParaRPr lang="en-US" sz="11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CD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buClr>
                          <a:srgbClr val="000000"/>
                        </a:buClr>
                        <a:buSzPts val="1100"/>
                        <a:buFont typeface="Calibri" panose="020F0502020204030204" pitchFamily="34" charset="0"/>
                        <a:buChar char="e"/>
                      </a:pPr>
                      <a:r>
                        <a:rPr lang="en-US" sz="1100" b="0" i="0" u="none" strike="noStrike" dirty="0" smtClean="0">
                          <a:solidFill>
                            <a:srgbClr val="000000"/>
                          </a:solidFill>
                          <a:effectLst/>
                          <a:latin typeface="Calibri" panose="020F0502020204030204" pitchFamily="34" charset="0"/>
                        </a:rPr>
                        <a:t>BFP2</a:t>
                      </a:r>
                      <a:endParaRPr lang="en-US"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CML-E7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792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2108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2900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19.14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b"/>
                      <a:r>
                        <a:rPr lang="en-US" sz="1100" b="1" i="0" u="none" strike="noStrike">
                          <a:solidFill>
                            <a:srgbClr val="FF0000"/>
                          </a:solidFill>
                          <a:effectLst/>
                          <a:latin typeface="Calibri" panose="020F0502020204030204" pitchFamily="34" charset="0"/>
                        </a:rPr>
                        <a:t>Input Conc</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90500">
                <a:tc>
                  <a:txBody>
                    <a:bodyPr/>
                    <a:lstStyle/>
                    <a:p>
                      <a:pPr algn="ctr" fontAlgn="ctr">
                        <a:buClr>
                          <a:srgbClr val="000000"/>
                        </a:buClr>
                        <a:buSzPts val="1100"/>
                        <a:buFont typeface="Calibri" panose="020F0502020204030204" pitchFamily="34" charset="0"/>
                        <a:buNone/>
                      </a:pPr>
                      <a:r>
                        <a:rPr lang="en-US" sz="1100" b="0" i="0" u="none" strike="noStrike" dirty="0" smtClean="0">
                          <a:solidFill>
                            <a:schemeClr val="tx1"/>
                          </a:solidFill>
                          <a:effectLst/>
                          <a:latin typeface="Calibri" panose="020F0502020204030204" pitchFamily="34" charset="0"/>
                        </a:rPr>
                        <a:t>E0040m_CD</a:t>
                      </a:r>
                      <a:endParaRPr lang="en-US" sz="11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CD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buClr>
                          <a:srgbClr val="000000"/>
                        </a:buClr>
                        <a:buSzPts val="1100"/>
                        <a:buFont typeface="Calibri" panose="020F0502020204030204" pitchFamily="34" charset="0"/>
                        <a:buChar char="E"/>
                      </a:pPr>
                      <a:r>
                        <a:rPr lang="en-US" sz="1100" b="0" i="0" u="none" strike="noStrike" dirty="0" smtClean="0">
                          <a:solidFill>
                            <a:srgbClr val="000000"/>
                          </a:solidFill>
                          <a:effectLst/>
                          <a:latin typeface="Calibri" panose="020F0502020204030204" pitchFamily="34" charset="0"/>
                        </a:rPr>
                        <a:t>0040m</a:t>
                      </a:r>
                      <a:endParaRPr lang="en-US"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CML-E5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720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2108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2828</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18.66</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b"/>
                      <a:r>
                        <a:rPr lang="en-US" sz="1100" b="1" i="0" u="none" strike="noStrike">
                          <a:solidFill>
                            <a:srgbClr val="FF0000"/>
                          </a:solidFill>
                          <a:effectLst/>
                          <a:latin typeface="Calibri" panose="020F0502020204030204" pitchFamily="34" charset="0"/>
                        </a:rPr>
                        <a:t>Input Conc</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00025">
                <a:tc>
                  <a:txBody>
                    <a:bodyPr/>
                    <a:lstStyle/>
                    <a:p>
                      <a:pPr algn="ctr" fontAlgn="ctr"/>
                      <a:r>
                        <a:rPr lang="en-US" sz="1100" b="0" i="0" u="none" strike="noStrike">
                          <a:solidFill>
                            <a:srgbClr val="000000"/>
                          </a:solidFill>
                          <a:effectLst/>
                          <a:latin typeface="Calibri" panose="020F0502020204030204" pitchFamily="34" charset="0"/>
                        </a:rPr>
                        <a:t>E1010m_CD</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CD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E1010m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CML-E6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681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2108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2789</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18.41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fontAlgn="b"/>
                      <a:r>
                        <a:rPr lang="en-US" sz="1100" b="1" i="0" u="none" strike="noStrike">
                          <a:solidFill>
                            <a:srgbClr val="FF0000"/>
                          </a:solidFill>
                          <a:effectLst/>
                          <a:latin typeface="Calibri" panose="020F0502020204030204" pitchFamily="34" charset="0"/>
                        </a:rPr>
                        <a:t>Input Conc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90500">
                <a:tc>
                  <a:txBody>
                    <a:bodyPr/>
                    <a:lstStyle/>
                    <a:p>
                      <a:pPr algn="ctr" fontAlgn="ctr"/>
                      <a:r>
                        <a:rPr lang="en-US" sz="1100" b="0" i="0" u="none" strike="noStrike">
                          <a:solidFill>
                            <a:srgbClr val="000000"/>
                          </a:solidFill>
                          <a:effectLst/>
                          <a:latin typeface="Calibri" panose="020F0502020204030204" pitchFamily="34" charset="0"/>
                        </a:rPr>
                        <a:t>B0015_DF</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DF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B0015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CML-E9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129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2108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2237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44.29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100" b="1" i="0" u="none" strike="noStrike">
                          <a:solidFill>
                            <a:srgbClr val="FF0000"/>
                          </a:solidFill>
                          <a:effectLst/>
                          <a:latin typeface="Calibri" panose="020F0502020204030204" pitchFamily="34" charset="0"/>
                        </a:rPr>
                        <a:t>Input Conc</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00025">
                <a:tc>
                  <a:txBody>
                    <a:bodyPr/>
                    <a:lstStyle/>
                    <a:p>
                      <a:pPr algn="ctr" fontAlgn="ctr"/>
                      <a:r>
                        <a:rPr lang="en-US" sz="1100" b="0" i="0" u="none" strike="noStrike" dirty="0">
                          <a:solidFill>
                            <a:srgbClr val="000000"/>
                          </a:solidFill>
                          <a:effectLst/>
                          <a:latin typeface="Calibri" panose="020F0502020204030204" pitchFamily="34" charset="0"/>
                        </a:rPr>
                        <a:t>DVK_EF</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EF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DVK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CML-H6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496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2235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2731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54.07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100" b="1" i="0" u="none" strike="noStrike">
                          <a:solidFill>
                            <a:srgbClr val="FF0000"/>
                          </a:solidFill>
                          <a:effectLst/>
                          <a:latin typeface="Calibri" panose="020F0502020204030204" pitchFamily="34" charset="0"/>
                        </a:rPr>
                        <a:t>Input Conc</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00025">
                <a:tc>
                  <a:txBody>
                    <a:bodyPr/>
                    <a:lstStyle/>
                    <a:p>
                      <a:pPr algn="ctr" fontAlgn="ctr"/>
                      <a:endParaRPr lang="en-US" sz="1100" b="0" i="0" u="none" strike="noStrike">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n-US" sz="1100" b="1" i="0" u="none" strike="noStrike">
                          <a:solidFill>
                            <a:srgbClr val="000000"/>
                          </a:solidFill>
                          <a:effectLst/>
                          <a:latin typeface="Calibri" panose="020F0502020204030204" pitchFamily="34" charset="0"/>
                        </a:rPr>
                        <a:t>Other reagents</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1100" b="1" i="0" u="none" strike="noStrike">
                          <a:solidFill>
                            <a:srgbClr val="000000"/>
                          </a:solidFill>
                          <a:effectLst/>
                          <a:latin typeface="Calibri" panose="020F0502020204030204" pitchFamily="34" charset="0"/>
                        </a:rPr>
                        <a:t>Stock Conc</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1100" b="1" i="0" u="none" strike="noStrike">
                          <a:solidFill>
                            <a:srgbClr val="000000"/>
                          </a:solidFill>
                          <a:effectLst/>
                          <a:latin typeface="Calibri" panose="020F0502020204030204" pitchFamily="34" charset="0"/>
                        </a:rPr>
                        <a:t>Working Conc</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r" fontAlgn="b"/>
                      <a:r>
                        <a:rPr lang="en-US" sz="1100" b="1" i="0" u="none" strike="noStrike">
                          <a:solidFill>
                            <a:srgbClr val="000000"/>
                          </a:solidFill>
                          <a:effectLst/>
                          <a:latin typeface="Calibri" panose="020F0502020204030204" pitchFamily="34" charset="0"/>
                        </a:rPr>
                        <a:t>uL to add</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r h="190500">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Ligase buffer</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10x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1x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2.00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90500">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T4 Ligase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40 U/uL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20 U/rxn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0.50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90500">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1"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BsaI</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5 U/uL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10 U/rxn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1.00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00025">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Water</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16.50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90500">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dirty="0">
                          <a:solidFill>
                            <a:srgbClr val="000000"/>
                          </a:solidFill>
                          <a:effectLst/>
                          <a:latin typeface="Calibri" panose="020F0502020204030204" pitchFamily="34" charset="0"/>
                        </a:rPr>
                        <a:t>Total</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n-US" sz="1100" b="0" i="0" u="none" strike="noStrike" dirty="0">
                          <a:solidFill>
                            <a:srgbClr val="000000"/>
                          </a:solidFill>
                          <a:effectLst/>
                          <a:latin typeface="Calibri" panose="020F0502020204030204" pitchFamily="34" charset="0"/>
                        </a:rPr>
                        <a:t>20.00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284975619"/>
              </p:ext>
            </p:extLst>
          </p:nvPr>
        </p:nvGraphicFramePr>
        <p:xfrm>
          <a:off x="1842464" y="4143375"/>
          <a:ext cx="8064499" cy="2714625"/>
        </p:xfrm>
        <a:graphic>
          <a:graphicData uri="http://schemas.openxmlformats.org/drawingml/2006/table">
            <a:tbl>
              <a:tblPr/>
              <a:tblGrid>
                <a:gridCol w="1598941"/>
                <a:gridCol w="295043"/>
                <a:gridCol w="596430"/>
                <a:gridCol w="621810"/>
                <a:gridCol w="571050"/>
                <a:gridCol w="723330"/>
                <a:gridCol w="964441"/>
                <a:gridCol w="697950"/>
                <a:gridCol w="1132583"/>
                <a:gridCol w="862921"/>
              </a:tblGrid>
              <a:tr h="200025">
                <a:tc>
                  <a:txBody>
                    <a:bodyPr/>
                    <a:lstStyle/>
                    <a:p>
                      <a:pPr algn="ctr" fontAlgn="b"/>
                      <a:r>
                        <a:rPr lang="en-US" sz="1100" b="0" i="0" u="none" strike="noStrike">
                          <a:solidFill>
                            <a:srgbClr val="000000"/>
                          </a:solidFill>
                          <a:effectLst/>
                          <a:latin typeface="Calibri" panose="020F0502020204030204" pitchFamily="34" charset="0"/>
                        </a:rPr>
                        <a:t>MMC2 - pJXB2Rm_AE</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panose="020F0502020204030204" pitchFamily="34" charset="0"/>
                        </a:rPr>
                        <a:t>FS</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Sample</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Location</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Part Size</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Vector Size</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Conc (ng/ul)</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Size (bp)</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ng DNA (30 fmol)</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uL to add</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r h="190500">
                <a:tc>
                  <a:txBody>
                    <a:bodyPr/>
                    <a:lstStyle/>
                    <a:p>
                      <a:pPr algn="ctr" fontAlgn="ctr"/>
                      <a:r>
                        <a:rPr lang="en-US" sz="1100" b="0" i="0" u="none" strike="noStrike">
                          <a:solidFill>
                            <a:srgbClr val="000000"/>
                          </a:solidFill>
                          <a:effectLst/>
                          <a:latin typeface="Calibri" panose="020F0502020204030204" pitchFamily="34" charset="0"/>
                        </a:rPr>
                        <a:t>J23102_AB</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AB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J23102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CML-A5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2108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2143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14.14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b"/>
                      <a:r>
                        <a:rPr lang="en-US" sz="1100" b="1" i="0" u="none" strike="noStrike">
                          <a:solidFill>
                            <a:srgbClr val="FF0000"/>
                          </a:solidFill>
                          <a:effectLst/>
                          <a:latin typeface="Calibri" panose="020F0502020204030204" pitchFamily="34" charset="0"/>
                        </a:rPr>
                        <a:t>Input Conc</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90500">
                <a:tc>
                  <a:txBody>
                    <a:bodyPr/>
                    <a:lstStyle/>
                    <a:p>
                      <a:pPr algn="ctr" fontAlgn="ctr"/>
                      <a:r>
                        <a:rPr lang="en-US" sz="1100" b="0" i="0" u="none" strike="noStrike">
                          <a:solidFill>
                            <a:srgbClr val="000000"/>
                          </a:solidFill>
                          <a:effectLst/>
                          <a:latin typeface="Calibri" panose="020F0502020204030204" pitchFamily="34" charset="0"/>
                        </a:rPr>
                        <a:t>J23106_AB</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AB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J23106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CML-B1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2108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2143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14.14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b"/>
                      <a:r>
                        <a:rPr lang="en-US" sz="1100" b="1" i="0" u="none" strike="noStrike">
                          <a:solidFill>
                            <a:srgbClr val="FF0000"/>
                          </a:solidFill>
                          <a:effectLst/>
                          <a:latin typeface="Calibri" panose="020F0502020204030204" pitchFamily="34" charset="0"/>
                        </a:rPr>
                        <a:t>Input Conc</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00025">
                <a:tc>
                  <a:txBody>
                    <a:bodyPr/>
                    <a:lstStyle/>
                    <a:p>
                      <a:pPr algn="ctr" fontAlgn="ctr"/>
                      <a:r>
                        <a:rPr lang="en-US" sz="1100" b="0" i="0" u="none" strike="noStrike">
                          <a:solidFill>
                            <a:srgbClr val="000000"/>
                          </a:solidFill>
                          <a:effectLst/>
                          <a:latin typeface="Calibri" panose="020F0502020204030204" pitchFamily="34" charset="0"/>
                        </a:rPr>
                        <a:t>J23116_AB</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AB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J23116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CML-B9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2108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2143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14.14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fontAlgn="b"/>
                      <a:r>
                        <a:rPr lang="en-US" sz="1100" b="1" i="0" u="none" strike="noStrike">
                          <a:solidFill>
                            <a:srgbClr val="FF0000"/>
                          </a:solidFill>
                          <a:effectLst/>
                          <a:latin typeface="Calibri" panose="020F0502020204030204" pitchFamily="34" charset="0"/>
                        </a:rPr>
                        <a:t>Input Conc</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90500">
                <a:tc>
                  <a:txBody>
                    <a:bodyPr/>
                    <a:lstStyle/>
                    <a:p>
                      <a:pPr algn="ctr" fontAlgn="ctr"/>
                      <a:r>
                        <a:rPr lang="en-US" sz="1100" b="0" i="0" u="none" strike="noStrike">
                          <a:solidFill>
                            <a:srgbClr val="000000"/>
                          </a:solidFill>
                          <a:effectLst/>
                          <a:latin typeface="Calibri" panose="020F0502020204030204" pitchFamily="34" charset="0"/>
                        </a:rPr>
                        <a:t>BCD2_BC</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BC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BCD2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CML-D9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88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2108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2196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43.48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100" b="1" i="0" u="none" strike="noStrike">
                          <a:solidFill>
                            <a:srgbClr val="FF0000"/>
                          </a:solidFill>
                          <a:effectLst/>
                          <a:latin typeface="Calibri" panose="020F0502020204030204" pitchFamily="34" charset="0"/>
                        </a:rPr>
                        <a:t>Input Conc</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90500">
                <a:tc>
                  <a:txBody>
                    <a:bodyPr/>
                    <a:lstStyle/>
                    <a:p>
                      <a:pPr algn="ctr" fontAlgn="ctr"/>
                      <a:r>
                        <a:rPr lang="en-US" sz="1100" b="0" i="0" u="none" strike="noStrike">
                          <a:solidFill>
                            <a:srgbClr val="000000"/>
                          </a:solidFill>
                          <a:effectLst/>
                          <a:latin typeface="Calibri" panose="020F0502020204030204" pitchFamily="34" charset="0"/>
                        </a:rPr>
                        <a:t>E1010m_CD</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CD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E1010m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CML-E6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681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2108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2789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55.22</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100" b="1" i="0" u="none" strike="noStrike">
                          <a:solidFill>
                            <a:srgbClr val="FF0000"/>
                          </a:solidFill>
                          <a:effectLst/>
                          <a:latin typeface="Calibri" panose="020F0502020204030204" pitchFamily="34" charset="0"/>
                        </a:rPr>
                        <a:t>Input Conc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90500">
                <a:tc>
                  <a:txBody>
                    <a:bodyPr/>
                    <a:lstStyle/>
                    <a:p>
                      <a:pPr algn="ctr" fontAlgn="ctr"/>
                      <a:r>
                        <a:rPr lang="en-US" sz="1100" b="0" i="0" u="none" strike="noStrike">
                          <a:solidFill>
                            <a:srgbClr val="000000"/>
                          </a:solidFill>
                          <a:effectLst/>
                          <a:latin typeface="Calibri" panose="020F0502020204030204" pitchFamily="34" charset="0"/>
                        </a:rPr>
                        <a:t>B0015_DE</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DE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B0015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CML-E8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129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2108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2237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44.29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100" b="1" i="0" u="none" strike="noStrike">
                          <a:solidFill>
                            <a:srgbClr val="FF0000"/>
                          </a:solidFill>
                          <a:effectLst/>
                          <a:latin typeface="Calibri" panose="020F0502020204030204" pitchFamily="34" charset="0"/>
                        </a:rPr>
                        <a:t>Input Conc</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00025">
                <a:tc>
                  <a:txBody>
                    <a:bodyPr/>
                    <a:lstStyle/>
                    <a:p>
                      <a:pPr algn="ctr" fontAlgn="ctr"/>
                      <a:r>
                        <a:rPr lang="en-US" sz="1100" b="0" i="0" u="none" strike="noStrike">
                          <a:solidFill>
                            <a:srgbClr val="000000"/>
                          </a:solidFill>
                          <a:effectLst/>
                          <a:latin typeface="Calibri" panose="020F0502020204030204" pitchFamily="34" charset="0"/>
                        </a:rPr>
                        <a:t>DVK_AE</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AE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DVK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CML-H4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496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2235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2731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54.07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100" b="1" i="0" u="none" strike="noStrike">
                          <a:solidFill>
                            <a:srgbClr val="FF0000"/>
                          </a:solidFill>
                          <a:effectLst/>
                          <a:latin typeface="Calibri" panose="020F0502020204030204" pitchFamily="34" charset="0"/>
                        </a:rPr>
                        <a:t>Input Conc</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00025">
                <a:tc>
                  <a:txBody>
                    <a:bodyPr/>
                    <a:lstStyle/>
                    <a:p>
                      <a:pPr algn="ctr" fontAlgn="ctr"/>
                      <a:endParaRPr lang="en-US" sz="1100" b="0" i="0" u="none" strike="noStrike">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n-US" sz="1100" b="1" i="0" u="none" strike="noStrike">
                          <a:solidFill>
                            <a:srgbClr val="000000"/>
                          </a:solidFill>
                          <a:effectLst/>
                          <a:latin typeface="Calibri" panose="020F0502020204030204" pitchFamily="34" charset="0"/>
                        </a:rPr>
                        <a:t>Other reagents</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1100" b="1" i="0" u="none" strike="noStrike">
                          <a:solidFill>
                            <a:srgbClr val="000000"/>
                          </a:solidFill>
                          <a:effectLst/>
                          <a:latin typeface="Calibri" panose="020F0502020204030204" pitchFamily="34" charset="0"/>
                        </a:rPr>
                        <a:t>Stock Conc</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1100" b="1" i="0" u="none" strike="noStrike">
                          <a:solidFill>
                            <a:srgbClr val="000000"/>
                          </a:solidFill>
                          <a:effectLst/>
                          <a:latin typeface="Calibri" panose="020F0502020204030204" pitchFamily="34" charset="0"/>
                        </a:rPr>
                        <a:t>Working Conc</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r" fontAlgn="b"/>
                      <a:r>
                        <a:rPr lang="en-US" sz="1100" b="1" i="0" u="none" strike="noStrike">
                          <a:solidFill>
                            <a:srgbClr val="000000"/>
                          </a:solidFill>
                          <a:effectLst/>
                          <a:latin typeface="Calibri" panose="020F0502020204030204" pitchFamily="34" charset="0"/>
                        </a:rPr>
                        <a:t>uL to add</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r h="190500">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Ligase buffer</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10x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1x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2.00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90500">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T4 Ligase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40 U/uL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20 U/rxn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0.50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90500">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1"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BsaI</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5 U/uL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10 U/rxn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1.00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00025">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Water</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16.50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90500">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Calibri" panose="020F0502020204030204" pitchFamily="34" charset="0"/>
                        </a:rPr>
                        <a:t>Total</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n-US" sz="1100" b="0" i="0" u="none" strike="noStrike" dirty="0">
                          <a:solidFill>
                            <a:srgbClr val="000000"/>
                          </a:solidFill>
                          <a:effectLst/>
                          <a:latin typeface="Calibri" panose="020F0502020204030204" pitchFamily="34" charset="0"/>
                        </a:rPr>
                        <a:t>20.00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r>
            </a:tbl>
          </a:graphicData>
        </a:graphic>
      </p:graphicFrame>
      <p:sp>
        <p:nvSpPr>
          <p:cNvPr id="20" name="Rectangle 19"/>
          <p:cNvSpPr/>
          <p:nvPr/>
        </p:nvSpPr>
        <p:spPr>
          <a:xfrm>
            <a:off x="207818" y="6211669"/>
            <a:ext cx="6096000" cy="338554"/>
          </a:xfrm>
          <a:prstGeom prst="rect">
            <a:avLst/>
          </a:prstGeom>
        </p:spPr>
        <p:txBody>
          <a:bodyPr>
            <a:spAutoFit/>
          </a:bodyPr>
          <a:lstStyle/>
          <a:p>
            <a:r>
              <a:rPr lang="en-US" sz="1600" i="1" dirty="0"/>
              <a:t>Note: “µL to add” will auto calculate in Excel when “</a:t>
            </a:r>
            <a:r>
              <a:rPr lang="en-US" sz="1600" i="1" dirty="0" err="1"/>
              <a:t>Conc</a:t>
            </a:r>
            <a:r>
              <a:rPr lang="en-US" sz="1600" i="1" dirty="0"/>
              <a:t>” is filled in. </a:t>
            </a:r>
            <a:endParaRPr lang="en-US" sz="1600" i="1" dirty="0"/>
          </a:p>
        </p:txBody>
      </p:sp>
    </p:spTree>
    <p:extLst>
      <p:ext uri="{BB962C8B-B14F-4D97-AF65-F5344CB8AC3E}">
        <p14:creationId xmlns:p14="http://schemas.microsoft.com/office/powerpoint/2010/main" val="35831978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2 – Calculation Files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140520504"/>
              </p:ext>
            </p:extLst>
          </p:nvPr>
        </p:nvGraphicFramePr>
        <p:xfrm>
          <a:off x="1828223" y="1889768"/>
          <a:ext cx="8064499" cy="3114675"/>
        </p:xfrm>
        <a:graphic>
          <a:graphicData uri="http://schemas.openxmlformats.org/drawingml/2006/table">
            <a:tbl>
              <a:tblPr/>
              <a:tblGrid>
                <a:gridCol w="1598941"/>
                <a:gridCol w="295043"/>
                <a:gridCol w="596430"/>
                <a:gridCol w="621810"/>
                <a:gridCol w="571050"/>
                <a:gridCol w="723330"/>
                <a:gridCol w="964441"/>
                <a:gridCol w="697950"/>
                <a:gridCol w="1132583"/>
                <a:gridCol w="862921"/>
              </a:tblGrid>
              <a:tr h="200025">
                <a:tc>
                  <a:txBody>
                    <a:bodyPr/>
                    <a:lstStyle/>
                    <a:p>
                      <a:pPr algn="ctr" fontAlgn="b"/>
                      <a:r>
                        <a:rPr lang="en-US" sz="1100" b="0" i="0" u="none" strike="noStrike">
                          <a:solidFill>
                            <a:srgbClr val="000000"/>
                          </a:solidFill>
                          <a:effectLst/>
                          <a:latin typeface="Calibri" panose="020F0502020204030204" pitchFamily="34" charset="0"/>
                        </a:rPr>
                        <a:t>MMC3 - pJXB2X_AE</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panose="020F0502020204030204" pitchFamily="34" charset="0"/>
                        </a:rPr>
                        <a:t>FS</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Sample</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Location</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Part Size</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Vector Size</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Conc (ng/ul)</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Size (bp)</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ng DNA (30 fmol)</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uL to add</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r h="190500">
                <a:tc>
                  <a:txBody>
                    <a:bodyPr/>
                    <a:lstStyle/>
                    <a:p>
                      <a:pPr algn="ctr" fontAlgn="ctr"/>
                      <a:r>
                        <a:rPr lang="en-US" sz="1100" b="0" i="0" u="none" strike="noStrike">
                          <a:solidFill>
                            <a:srgbClr val="000000"/>
                          </a:solidFill>
                          <a:effectLst/>
                          <a:latin typeface="Calibri" panose="020F0502020204030204" pitchFamily="34" charset="0"/>
                        </a:rPr>
                        <a:t>J23102_AB</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AB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J23102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CML-A5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2108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2143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14.14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b"/>
                      <a:r>
                        <a:rPr lang="en-US" sz="1100" b="1" i="0" u="none" strike="noStrike">
                          <a:solidFill>
                            <a:srgbClr val="FF0000"/>
                          </a:solidFill>
                          <a:effectLst/>
                          <a:latin typeface="Calibri" panose="020F0502020204030204" pitchFamily="34" charset="0"/>
                        </a:rPr>
                        <a:t>Input Conc</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90500">
                <a:tc>
                  <a:txBody>
                    <a:bodyPr/>
                    <a:lstStyle/>
                    <a:p>
                      <a:pPr algn="ctr" fontAlgn="ctr"/>
                      <a:r>
                        <a:rPr lang="en-US" sz="1100" b="0" i="0" u="none" strike="noStrike">
                          <a:solidFill>
                            <a:srgbClr val="000000"/>
                          </a:solidFill>
                          <a:effectLst/>
                          <a:latin typeface="Calibri" panose="020F0502020204030204" pitchFamily="34" charset="0"/>
                        </a:rPr>
                        <a:t>J23106_AB</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AB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J23106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CML-B1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2108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2143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14.14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b"/>
                      <a:r>
                        <a:rPr lang="en-US" sz="1100" b="1" i="0" u="none" strike="noStrike">
                          <a:solidFill>
                            <a:srgbClr val="FF0000"/>
                          </a:solidFill>
                          <a:effectLst/>
                          <a:latin typeface="Calibri" panose="020F0502020204030204" pitchFamily="34" charset="0"/>
                        </a:rPr>
                        <a:t>Input Conc</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00025">
                <a:tc>
                  <a:txBody>
                    <a:bodyPr/>
                    <a:lstStyle/>
                    <a:p>
                      <a:pPr algn="ctr" fontAlgn="ctr"/>
                      <a:r>
                        <a:rPr lang="en-US" sz="1100" b="0" i="0" u="none" strike="noStrike">
                          <a:solidFill>
                            <a:srgbClr val="000000"/>
                          </a:solidFill>
                          <a:effectLst/>
                          <a:latin typeface="Calibri" panose="020F0502020204030204" pitchFamily="34" charset="0"/>
                        </a:rPr>
                        <a:t>J23116_AB</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AB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J23116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CML-B9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2108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2143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14.14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fontAlgn="b"/>
                      <a:r>
                        <a:rPr lang="en-US" sz="1100" b="1" i="0" u="none" strike="noStrike">
                          <a:solidFill>
                            <a:srgbClr val="FF0000"/>
                          </a:solidFill>
                          <a:effectLst/>
                          <a:latin typeface="Calibri" panose="020F0502020204030204" pitchFamily="34" charset="0"/>
                        </a:rPr>
                        <a:t>Input Conc</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00025">
                <a:tc>
                  <a:txBody>
                    <a:bodyPr/>
                    <a:lstStyle/>
                    <a:p>
                      <a:pPr algn="ctr" fontAlgn="ctr"/>
                      <a:r>
                        <a:rPr lang="en-US" sz="1100" b="0" i="0" u="none" strike="noStrike">
                          <a:solidFill>
                            <a:srgbClr val="000000"/>
                          </a:solidFill>
                          <a:effectLst/>
                          <a:latin typeface="Calibri" panose="020F0502020204030204" pitchFamily="34" charset="0"/>
                        </a:rPr>
                        <a:t>BCD2_BC</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BC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BCD2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CML-D9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88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2108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2196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43.48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100" b="1" i="0" u="none" strike="noStrike">
                          <a:solidFill>
                            <a:srgbClr val="FF0000"/>
                          </a:solidFill>
                          <a:effectLst/>
                          <a:latin typeface="Calibri" panose="020F0502020204030204" pitchFamily="34" charset="0"/>
                        </a:rPr>
                        <a:t>Input Conc</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90500">
                <a:tc>
                  <a:txBody>
                    <a:bodyPr/>
                    <a:lstStyle/>
                    <a:p>
                      <a:pPr algn="ctr" fontAlgn="ctr"/>
                      <a:r>
                        <a:rPr lang="en-US" sz="1100" b="0" i="0" u="none" strike="noStrike">
                          <a:solidFill>
                            <a:srgbClr val="000000"/>
                          </a:solidFill>
                          <a:effectLst/>
                          <a:latin typeface="Calibri" panose="020F0502020204030204" pitchFamily="34" charset="0"/>
                        </a:rPr>
                        <a:t>eBFP2_CD</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CD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eBFP2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CML-E7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792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2108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2900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19.14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b"/>
                      <a:r>
                        <a:rPr lang="en-US" sz="1100" b="1" i="0" u="none" strike="noStrike">
                          <a:solidFill>
                            <a:srgbClr val="FF0000"/>
                          </a:solidFill>
                          <a:effectLst/>
                          <a:latin typeface="Calibri" panose="020F0502020204030204" pitchFamily="34" charset="0"/>
                        </a:rPr>
                        <a:t>Input Conc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90500">
                <a:tc>
                  <a:txBody>
                    <a:bodyPr/>
                    <a:lstStyle/>
                    <a:p>
                      <a:pPr algn="ctr" fontAlgn="ctr"/>
                      <a:r>
                        <a:rPr lang="en-US" sz="1100" b="0" i="0" u="none" strike="noStrike">
                          <a:solidFill>
                            <a:srgbClr val="000000"/>
                          </a:solidFill>
                          <a:effectLst/>
                          <a:latin typeface="Calibri" panose="020F0502020204030204" pitchFamily="34" charset="0"/>
                        </a:rPr>
                        <a:t>E0040m_CD</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CD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E0040m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CML-E5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720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2108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2828</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18.66</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b"/>
                      <a:r>
                        <a:rPr lang="en-US" sz="1100" b="1" i="0" u="none" strike="noStrike">
                          <a:solidFill>
                            <a:srgbClr val="FF0000"/>
                          </a:solidFill>
                          <a:effectLst/>
                          <a:latin typeface="Calibri" panose="020F0502020204030204" pitchFamily="34" charset="0"/>
                        </a:rPr>
                        <a:t>Input Conc</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00025">
                <a:tc>
                  <a:txBody>
                    <a:bodyPr/>
                    <a:lstStyle/>
                    <a:p>
                      <a:pPr algn="ctr" fontAlgn="ctr"/>
                      <a:r>
                        <a:rPr lang="en-US" sz="1100" b="0" i="0" u="none" strike="noStrike">
                          <a:solidFill>
                            <a:srgbClr val="000000"/>
                          </a:solidFill>
                          <a:effectLst/>
                          <a:latin typeface="Calibri" panose="020F0502020204030204" pitchFamily="34" charset="0"/>
                        </a:rPr>
                        <a:t>E1010m_CD</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CD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E1010m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CML-E6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681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2108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2789</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18.41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b"/>
                      <a:r>
                        <a:rPr lang="en-US" sz="1100" b="1" i="0" u="none" strike="noStrike">
                          <a:solidFill>
                            <a:srgbClr val="FF0000"/>
                          </a:solidFill>
                          <a:effectLst/>
                          <a:latin typeface="Calibri" panose="020F0502020204030204" pitchFamily="34" charset="0"/>
                        </a:rPr>
                        <a:t>Input Conc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90500">
                <a:tc>
                  <a:txBody>
                    <a:bodyPr/>
                    <a:lstStyle/>
                    <a:p>
                      <a:pPr algn="ctr" fontAlgn="ctr"/>
                      <a:r>
                        <a:rPr lang="en-US" sz="1100" b="0" i="0" u="none" strike="noStrike">
                          <a:solidFill>
                            <a:srgbClr val="000000"/>
                          </a:solidFill>
                          <a:effectLst/>
                          <a:latin typeface="Calibri" panose="020F0502020204030204" pitchFamily="34" charset="0"/>
                        </a:rPr>
                        <a:t>B0015_DE</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DE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B0015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CML-E8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129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2108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2237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44.29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100" b="1" i="0" u="none" strike="noStrike">
                          <a:solidFill>
                            <a:srgbClr val="FF0000"/>
                          </a:solidFill>
                          <a:effectLst/>
                          <a:latin typeface="Calibri" panose="020F0502020204030204" pitchFamily="34" charset="0"/>
                        </a:rPr>
                        <a:t>Input Conc</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00025">
                <a:tc>
                  <a:txBody>
                    <a:bodyPr/>
                    <a:lstStyle/>
                    <a:p>
                      <a:pPr algn="ctr" fontAlgn="ctr"/>
                      <a:r>
                        <a:rPr lang="en-US" sz="1100" b="0" i="0" u="none" strike="noStrike">
                          <a:solidFill>
                            <a:srgbClr val="000000"/>
                          </a:solidFill>
                          <a:effectLst/>
                          <a:latin typeface="Calibri" panose="020F0502020204030204" pitchFamily="34" charset="0"/>
                        </a:rPr>
                        <a:t>DVK_AE</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AE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DVK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CML-H4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496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2235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2731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54.07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100" b="1" i="0" u="none" strike="noStrike">
                          <a:solidFill>
                            <a:srgbClr val="FF0000"/>
                          </a:solidFill>
                          <a:effectLst/>
                          <a:latin typeface="Calibri" panose="020F0502020204030204" pitchFamily="34" charset="0"/>
                        </a:rPr>
                        <a:t>Input Conc</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00025">
                <a:tc>
                  <a:txBody>
                    <a:bodyPr/>
                    <a:lstStyle/>
                    <a:p>
                      <a:pPr algn="ctr" fontAlgn="ctr"/>
                      <a:endParaRPr lang="en-US" sz="1100" b="0" i="0" u="none" strike="noStrike">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n-US" sz="1100" b="1" i="0" u="none" strike="noStrike">
                          <a:solidFill>
                            <a:srgbClr val="000000"/>
                          </a:solidFill>
                          <a:effectLst/>
                          <a:latin typeface="Calibri" panose="020F0502020204030204" pitchFamily="34" charset="0"/>
                        </a:rPr>
                        <a:t>Other reagents</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1100" b="1" i="0" u="none" strike="noStrike">
                          <a:solidFill>
                            <a:srgbClr val="000000"/>
                          </a:solidFill>
                          <a:effectLst/>
                          <a:latin typeface="Calibri" panose="020F0502020204030204" pitchFamily="34" charset="0"/>
                        </a:rPr>
                        <a:t>Stock Conc</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1100" b="1" i="0" u="none" strike="noStrike">
                          <a:solidFill>
                            <a:srgbClr val="000000"/>
                          </a:solidFill>
                          <a:effectLst/>
                          <a:latin typeface="Calibri" panose="020F0502020204030204" pitchFamily="34" charset="0"/>
                        </a:rPr>
                        <a:t>Working Conc</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r" fontAlgn="b"/>
                      <a:r>
                        <a:rPr lang="en-US" sz="1100" b="1" i="0" u="none" strike="noStrike">
                          <a:solidFill>
                            <a:srgbClr val="000000"/>
                          </a:solidFill>
                          <a:effectLst/>
                          <a:latin typeface="Calibri" panose="020F0502020204030204" pitchFamily="34" charset="0"/>
                        </a:rPr>
                        <a:t>uL to add</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r h="190500">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Ligase buffer</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10x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1x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2.00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90500">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T4 Ligase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40 U/uL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20 U/rxn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0.50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90500">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1"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BsaI</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5 U/uL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10 U/rxn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1.00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00025">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Water</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100" b="0" i="0" u="none" strike="noStrike">
                          <a:solidFill>
                            <a:srgbClr val="000000"/>
                          </a:solidFill>
                          <a:effectLst/>
                          <a:latin typeface="Calibri" panose="020F050202020403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100" b="0" i="0" u="none" strike="noStrike">
                          <a:solidFill>
                            <a:srgbClr val="000000"/>
                          </a:solidFill>
                          <a:effectLst/>
                          <a:latin typeface="Calibri" panose="020F0502020204030204" pitchFamily="34" charset="0"/>
                        </a:rPr>
                        <a:t>16.50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90500">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Calibri" panose="020F0502020204030204" pitchFamily="34" charset="0"/>
                        </a:rPr>
                        <a:t>Total</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n-US" sz="1100" b="0" i="0" u="none" strike="noStrike" dirty="0">
                          <a:solidFill>
                            <a:srgbClr val="000000"/>
                          </a:solidFill>
                          <a:effectLst/>
                          <a:latin typeface="Calibri" panose="020F0502020204030204" pitchFamily="34" charset="0"/>
                        </a:rPr>
                        <a:t>20.00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r>
            </a:tbl>
          </a:graphicData>
        </a:graphic>
      </p:graphicFrame>
      <p:sp>
        <p:nvSpPr>
          <p:cNvPr id="7" name="TextBox 6"/>
          <p:cNvSpPr txBox="1"/>
          <p:nvPr/>
        </p:nvSpPr>
        <p:spPr>
          <a:xfrm>
            <a:off x="692726" y="6179127"/>
            <a:ext cx="7592291" cy="338554"/>
          </a:xfrm>
          <a:prstGeom prst="rect">
            <a:avLst/>
          </a:prstGeom>
          <a:noFill/>
        </p:spPr>
        <p:txBody>
          <a:bodyPr wrap="square" rtlCol="0">
            <a:spAutoFit/>
          </a:bodyPr>
          <a:lstStyle/>
          <a:p>
            <a:r>
              <a:rPr lang="en-US" sz="1600" i="1" dirty="0" smtClean="0"/>
              <a:t>Note: “µL to add” will auto calculate in Excel when “</a:t>
            </a:r>
            <a:r>
              <a:rPr lang="en-US" sz="1600" i="1" dirty="0" err="1" smtClean="0"/>
              <a:t>Conc</a:t>
            </a:r>
            <a:r>
              <a:rPr lang="en-US" sz="1600" i="1" dirty="0" smtClean="0"/>
              <a:t>” is filled in. </a:t>
            </a:r>
            <a:endParaRPr lang="en-US" sz="1600" i="1" dirty="0"/>
          </a:p>
        </p:txBody>
      </p:sp>
    </p:spTree>
    <p:extLst>
      <p:ext uri="{BB962C8B-B14F-4D97-AF65-F5344CB8AC3E}">
        <p14:creationId xmlns:p14="http://schemas.microsoft.com/office/powerpoint/2010/main" val="11141988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3 – Create a multipart device</a:t>
            </a:r>
            <a:endParaRPr lang="en-US" dirty="0"/>
          </a:p>
        </p:txBody>
      </p:sp>
      <p:sp>
        <p:nvSpPr>
          <p:cNvPr id="3" name="Content Placeholder 2"/>
          <p:cNvSpPr>
            <a:spLocks noGrp="1"/>
          </p:cNvSpPr>
          <p:nvPr>
            <p:ph idx="1"/>
          </p:nvPr>
        </p:nvSpPr>
        <p:spPr>
          <a:xfrm>
            <a:off x="463826" y="1825625"/>
            <a:ext cx="6626087" cy="4351338"/>
          </a:xfrm>
        </p:spPr>
        <p:txBody>
          <a:bodyPr>
            <a:normAutofit fontScale="92500" lnSpcReduction="20000"/>
          </a:bodyPr>
          <a:lstStyle/>
          <a:p>
            <a:r>
              <a:rPr lang="en-US" dirty="0" smtClean="0"/>
              <a:t>Combine 2 ‘Transcription Units’</a:t>
            </a:r>
          </a:p>
          <a:p>
            <a:pPr lvl="1"/>
            <a:r>
              <a:rPr lang="en-US" sz="2000" dirty="0" smtClean="0"/>
              <a:t>A strongly red pJXB2Rm_AE from MMC 2</a:t>
            </a:r>
          </a:p>
          <a:p>
            <a:pPr lvl="1"/>
            <a:r>
              <a:rPr lang="en-US" sz="2000" dirty="0" smtClean="0"/>
              <a:t>A strongly green pJXB2X_EF from MMC 1 </a:t>
            </a:r>
          </a:p>
          <a:p>
            <a:pPr lvl="1"/>
            <a:r>
              <a:rPr lang="en-US" sz="2000" dirty="0" smtClean="0"/>
              <a:t>Vector – DVA_AF</a:t>
            </a:r>
          </a:p>
          <a:p>
            <a:r>
              <a:rPr lang="en-US" dirty="0" smtClean="0"/>
              <a:t>Notes:</a:t>
            </a:r>
          </a:p>
          <a:p>
            <a:pPr lvl="1"/>
            <a:r>
              <a:rPr lang="en-US" sz="2000" dirty="0" smtClean="0"/>
              <a:t>Measure concentrations</a:t>
            </a:r>
          </a:p>
          <a:p>
            <a:pPr lvl="1"/>
            <a:r>
              <a:rPr lang="en-US" sz="2000" dirty="0" smtClean="0"/>
              <a:t>Use excel sheet to calculate volumes</a:t>
            </a:r>
          </a:p>
          <a:p>
            <a:pPr lvl="1"/>
            <a:r>
              <a:rPr lang="en-US" sz="2000" dirty="0" smtClean="0"/>
              <a:t>Pipette carefully</a:t>
            </a:r>
          </a:p>
          <a:p>
            <a:r>
              <a:rPr lang="en-US" dirty="0" smtClean="0"/>
              <a:t>Measure expression on a plate reader. Compare to the expression of each individual transcription unit from Lab 2. </a:t>
            </a:r>
          </a:p>
          <a:p>
            <a:pPr lvl="1"/>
            <a:endParaRPr lang="en-US" sz="2000" dirty="0" smtClean="0"/>
          </a:p>
          <a:p>
            <a:pPr marL="0" indent="0">
              <a:buNone/>
            </a:pPr>
            <a:r>
              <a:rPr lang="en-US" sz="1600" i="1" dirty="0" smtClean="0"/>
              <a:t>Alternately, make multiple ‘Devices’ using different plasmids from the MMC reactions to visualize the various expression combinations possible.</a:t>
            </a:r>
            <a:endParaRPr lang="en-US" i="1" dirty="0" smtClean="0"/>
          </a:p>
          <a:p>
            <a:pPr lvl="1"/>
            <a:endParaRPr lang="en-US" sz="20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6849" y="1560995"/>
            <a:ext cx="6104421" cy="4313583"/>
          </a:xfrm>
          <a:prstGeom prst="rect">
            <a:avLst/>
          </a:prstGeom>
        </p:spPr>
      </p:pic>
    </p:spTree>
    <p:extLst>
      <p:ext uri="{BB962C8B-B14F-4D97-AF65-F5344CB8AC3E}">
        <p14:creationId xmlns:p14="http://schemas.microsoft.com/office/powerpoint/2010/main" val="17955889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3 – Calculation File</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475574047"/>
              </p:ext>
            </p:extLst>
          </p:nvPr>
        </p:nvGraphicFramePr>
        <p:xfrm>
          <a:off x="838200" y="1690688"/>
          <a:ext cx="10540528" cy="2327132"/>
        </p:xfrm>
        <a:graphic>
          <a:graphicData uri="http://schemas.openxmlformats.org/drawingml/2006/table">
            <a:tbl>
              <a:tblPr/>
              <a:tblGrid>
                <a:gridCol w="2401447"/>
                <a:gridCol w="353377"/>
                <a:gridCol w="1063932"/>
                <a:gridCol w="744752"/>
                <a:gridCol w="683957"/>
                <a:gridCol w="866345"/>
                <a:gridCol w="1155126"/>
                <a:gridCol w="835946"/>
                <a:gridCol w="1356514"/>
                <a:gridCol w="1079132"/>
              </a:tblGrid>
              <a:tr h="239558">
                <a:tc>
                  <a:txBody>
                    <a:bodyPr/>
                    <a:lstStyle/>
                    <a:p>
                      <a:pPr algn="ctr" fontAlgn="b"/>
                      <a:r>
                        <a:rPr lang="en-US" sz="1300" b="0" i="0" u="none" strike="noStrike">
                          <a:solidFill>
                            <a:srgbClr val="000000"/>
                          </a:solidFill>
                          <a:effectLst/>
                          <a:latin typeface="Calibri" panose="020F0502020204030204" pitchFamily="34" charset="0"/>
                        </a:rPr>
                        <a:t>MC 2 - pJ02B2Rm:J02B2Gm_AF</a:t>
                      </a:r>
                    </a:p>
                  </a:txBody>
                  <a:tcPr marL="11408" marR="11408" marT="1140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300" b="1" i="0" u="none" strike="noStrike">
                          <a:solidFill>
                            <a:srgbClr val="000000"/>
                          </a:solidFill>
                          <a:effectLst/>
                          <a:latin typeface="Calibri" panose="020F0502020204030204" pitchFamily="34" charset="0"/>
                        </a:rPr>
                        <a:t>FS</a:t>
                      </a:r>
                    </a:p>
                  </a:txBody>
                  <a:tcPr marL="11408" marR="11408" marT="1140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300" b="1" i="0" u="none" strike="noStrike">
                          <a:solidFill>
                            <a:srgbClr val="000000"/>
                          </a:solidFill>
                          <a:effectLst/>
                          <a:latin typeface="Calibri" panose="020F0502020204030204" pitchFamily="34" charset="0"/>
                        </a:rPr>
                        <a:t>Sample</a:t>
                      </a:r>
                    </a:p>
                  </a:txBody>
                  <a:tcPr marL="11408" marR="11408" marT="1140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300" b="1" i="0" u="none" strike="noStrike">
                          <a:solidFill>
                            <a:srgbClr val="000000"/>
                          </a:solidFill>
                          <a:effectLst/>
                          <a:latin typeface="Calibri" panose="020F0502020204030204" pitchFamily="34" charset="0"/>
                        </a:rPr>
                        <a:t>Location</a:t>
                      </a:r>
                    </a:p>
                  </a:txBody>
                  <a:tcPr marL="11408" marR="11408" marT="1140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300" b="1" i="0" u="none" strike="noStrike">
                          <a:solidFill>
                            <a:srgbClr val="000000"/>
                          </a:solidFill>
                          <a:effectLst/>
                          <a:latin typeface="Calibri" panose="020F0502020204030204" pitchFamily="34" charset="0"/>
                        </a:rPr>
                        <a:t>Part Size</a:t>
                      </a:r>
                    </a:p>
                  </a:txBody>
                  <a:tcPr marL="11408" marR="11408" marT="1140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300" b="1" i="0" u="none" strike="noStrike">
                          <a:solidFill>
                            <a:srgbClr val="000000"/>
                          </a:solidFill>
                          <a:effectLst/>
                          <a:latin typeface="Calibri" panose="020F0502020204030204" pitchFamily="34" charset="0"/>
                        </a:rPr>
                        <a:t>Vector Size</a:t>
                      </a:r>
                    </a:p>
                  </a:txBody>
                  <a:tcPr marL="11408" marR="11408" marT="1140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300" b="1" i="0" u="none" strike="noStrike">
                          <a:solidFill>
                            <a:srgbClr val="000000"/>
                          </a:solidFill>
                          <a:effectLst/>
                          <a:latin typeface="Calibri" panose="020F0502020204030204" pitchFamily="34" charset="0"/>
                        </a:rPr>
                        <a:t>Conc (ng/ul)</a:t>
                      </a:r>
                    </a:p>
                  </a:txBody>
                  <a:tcPr marL="11408" marR="11408" marT="1140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300" b="1" i="0" u="none" strike="noStrike">
                          <a:solidFill>
                            <a:srgbClr val="000000"/>
                          </a:solidFill>
                          <a:effectLst/>
                          <a:latin typeface="Calibri" panose="020F0502020204030204" pitchFamily="34" charset="0"/>
                        </a:rPr>
                        <a:t>Size (bp)</a:t>
                      </a:r>
                    </a:p>
                  </a:txBody>
                  <a:tcPr marL="11408" marR="11408" marT="1140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300" b="1" i="0" u="none" strike="noStrike">
                          <a:solidFill>
                            <a:srgbClr val="000000"/>
                          </a:solidFill>
                          <a:effectLst/>
                          <a:latin typeface="Calibri" panose="020F0502020204030204" pitchFamily="34" charset="0"/>
                        </a:rPr>
                        <a:t>ng DNA (30 fmol)</a:t>
                      </a:r>
                    </a:p>
                  </a:txBody>
                  <a:tcPr marL="11408" marR="11408" marT="1140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300" b="1" i="0" u="none" strike="noStrike">
                          <a:solidFill>
                            <a:srgbClr val="000000"/>
                          </a:solidFill>
                          <a:effectLst/>
                          <a:latin typeface="Calibri" panose="020F0502020204030204" pitchFamily="34" charset="0"/>
                        </a:rPr>
                        <a:t>uL to add</a:t>
                      </a:r>
                    </a:p>
                  </a:txBody>
                  <a:tcPr marL="11408" marR="11408" marT="1140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r h="228150">
                <a:tc>
                  <a:txBody>
                    <a:bodyPr/>
                    <a:lstStyle/>
                    <a:p>
                      <a:pPr algn="ctr" fontAlgn="ctr"/>
                      <a:r>
                        <a:rPr lang="en-US" sz="1300" b="0" i="0" u="none" strike="noStrike">
                          <a:solidFill>
                            <a:srgbClr val="000000"/>
                          </a:solidFill>
                          <a:effectLst/>
                          <a:latin typeface="Calibri" panose="020F0502020204030204" pitchFamily="34" charset="0"/>
                        </a:rPr>
                        <a:t>pJ02B2Rm_AE</a:t>
                      </a:r>
                    </a:p>
                  </a:txBody>
                  <a:tcPr marL="11408" marR="11408" marT="1140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300" b="0" i="0" u="none" strike="noStrike">
                          <a:solidFill>
                            <a:srgbClr val="000000"/>
                          </a:solidFill>
                          <a:effectLst/>
                          <a:latin typeface="Calibri" panose="020F0502020204030204" pitchFamily="34" charset="0"/>
                        </a:rPr>
                        <a:t>AE</a:t>
                      </a:r>
                    </a:p>
                  </a:txBody>
                  <a:tcPr marL="11408" marR="11408" marT="114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a:solidFill>
                            <a:srgbClr val="000000"/>
                          </a:solidFill>
                          <a:effectLst/>
                          <a:latin typeface="Calibri" panose="020F0502020204030204" pitchFamily="34" charset="0"/>
                        </a:rPr>
                        <a:t>pJ02B2Rm</a:t>
                      </a:r>
                    </a:p>
                  </a:txBody>
                  <a:tcPr marL="11408" marR="11408" marT="114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a:solidFill>
                            <a:srgbClr val="000000"/>
                          </a:solidFill>
                          <a:effectLst/>
                          <a:latin typeface="Calibri" panose="020F0502020204030204" pitchFamily="34" charset="0"/>
                        </a:rPr>
                        <a:t>CML-H2</a:t>
                      </a:r>
                    </a:p>
                  </a:txBody>
                  <a:tcPr marL="11408" marR="11408" marT="114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300" b="0" i="0" u="none" strike="noStrike">
                          <a:solidFill>
                            <a:srgbClr val="000000"/>
                          </a:solidFill>
                          <a:effectLst/>
                          <a:latin typeface="Calibri" panose="020F0502020204030204" pitchFamily="34" charset="0"/>
                        </a:rPr>
                        <a:t>941</a:t>
                      </a:r>
                    </a:p>
                  </a:txBody>
                  <a:tcPr marL="11408" marR="11408" marT="114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300" b="0" i="0" u="none" strike="noStrike">
                          <a:solidFill>
                            <a:srgbClr val="000000"/>
                          </a:solidFill>
                          <a:effectLst/>
                          <a:latin typeface="Calibri" panose="020F0502020204030204" pitchFamily="34" charset="0"/>
                        </a:rPr>
                        <a:t>2235</a:t>
                      </a:r>
                    </a:p>
                  </a:txBody>
                  <a:tcPr marL="11408" marR="11408" marT="114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300" b="0" i="0" u="none" strike="noStrike">
                          <a:solidFill>
                            <a:srgbClr val="000000"/>
                          </a:solidFill>
                          <a:effectLst/>
                          <a:latin typeface="Calibri" panose="020F0502020204030204" pitchFamily="34" charset="0"/>
                        </a:rPr>
                        <a:t> </a:t>
                      </a:r>
                    </a:p>
                  </a:txBody>
                  <a:tcPr marL="11408" marR="11408" marT="114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300" b="0" i="0" u="none" strike="noStrike">
                          <a:solidFill>
                            <a:srgbClr val="000000"/>
                          </a:solidFill>
                          <a:effectLst/>
                          <a:latin typeface="Calibri" panose="020F0502020204030204" pitchFamily="34" charset="0"/>
                        </a:rPr>
                        <a:t>3176</a:t>
                      </a:r>
                    </a:p>
                  </a:txBody>
                  <a:tcPr marL="11408" marR="11408" marT="114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300" b="0" i="0" u="none" strike="noStrike">
                          <a:solidFill>
                            <a:srgbClr val="000000"/>
                          </a:solidFill>
                          <a:effectLst/>
                          <a:latin typeface="Calibri" panose="020F0502020204030204" pitchFamily="34" charset="0"/>
                        </a:rPr>
                        <a:t>62.88</a:t>
                      </a:r>
                    </a:p>
                  </a:txBody>
                  <a:tcPr marL="11408" marR="11408" marT="114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300" b="1" i="0" u="none" strike="noStrike">
                          <a:solidFill>
                            <a:srgbClr val="FF0000"/>
                          </a:solidFill>
                          <a:effectLst/>
                          <a:latin typeface="Calibri" panose="020F0502020204030204" pitchFamily="34" charset="0"/>
                        </a:rPr>
                        <a:t>Input Conc</a:t>
                      </a:r>
                    </a:p>
                  </a:txBody>
                  <a:tcPr marL="11408" marR="11408" marT="1140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28150">
                <a:tc>
                  <a:txBody>
                    <a:bodyPr/>
                    <a:lstStyle/>
                    <a:p>
                      <a:pPr algn="ctr" fontAlgn="ctr"/>
                      <a:r>
                        <a:rPr lang="en-US" sz="1300" b="0" i="0" u="none" strike="noStrike">
                          <a:solidFill>
                            <a:srgbClr val="000000"/>
                          </a:solidFill>
                          <a:effectLst/>
                          <a:latin typeface="Calibri" panose="020F0502020204030204" pitchFamily="34" charset="0"/>
                        </a:rPr>
                        <a:t>pJ02B2Gm_EF</a:t>
                      </a:r>
                    </a:p>
                  </a:txBody>
                  <a:tcPr marL="11408" marR="11408" marT="1140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300" b="0" i="0" u="none" strike="noStrike">
                          <a:solidFill>
                            <a:srgbClr val="000000"/>
                          </a:solidFill>
                          <a:effectLst/>
                          <a:latin typeface="Calibri" panose="020F0502020204030204" pitchFamily="34" charset="0"/>
                        </a:rPr>
                        <a:t>EF</a:t>
                      </a:r>
                    </a:p>
                  </a:txBody>
                  <a:tcPr marL="11408" marR="11408" marT="114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a:solidFill>
                            <a:srgbClr val="000000"/>
                          </a:solidFill>
                          <a:effectLst/>
                          <a:latin typeface="Calibri" panose="020F0502020204030204" pitchFamily="34" charset="0"/>
                        </a:rPr>
                        <a:t>pJ02B2Gm</a:t>
                      </a:r>
                    </a:p>
                  </a:txBody>
                  <a:tcPr marL="11408" marR="11408" marT="114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a:solidFill>
                            <a:srgbClr val="000000"/>
                          </a:solidFill>
                          <a:effectLst/>
                          <a:latin typeface="Calibri" panose="020F0502020204030204" pitchFamily="34" charset="0"/>
                        </a:rPr>
                        <a:t>CML-H1</a:t>
                      </a:r>
                    </a:p>
                  </a:txBody>
                  <a:tcPr marL="11408" marR="11408" marT="114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300" b="0" i="0" u="none" strike="noStrike">
                          <a:solidFill>
                            <a:srgbClr val="000000"/>
                          </a:solidFill>
                          <a:effectLst/>
                          <a:latin typeface="Calibri" panose="020F0502020204030204" pitchFamily="34" charset="0"/>
                        </a:rPr>
                        <a:t>984</a:t>
                      </a:r>
                    </a:p>
                  </a:txBody>
                  <a:tcPr marL="11408" marR="11408" marT="114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300" b="0" i="0" u="none" strike="noStrike">
                          <a:solidFill>
                            <a:srgbClr val="000000"/>
                          </a:solidFill>
                          <a:effectLst/>
                          <a:latin typeface="Calibri" panose="020F0502020204030204" pitchFamily="34" charset="0"/>
                        </a:rPr>
                        <a:t>2235</a:t>
                      </a:r>
                    </a:p>
                  </a:txBody>
                  <a:tcPr marL="11408" marR="11408" marT="114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300" b="0" i="0" u="none" strike="noStrike">
                          <a:solidFill>
                            <a:srgbClr val="000000"/>
                          </a:solidFill>
                          <a:effectLst/>
                          <a:latin typeface="Calibri" panose="020F0502020204030204" pitchFamily="34" charset="0"/>
                        </a:rPr>
                        <a:t> </a:t>
                      </a:r>
                    </a:p>
                  </a:txBody>
                  <a:tcPr marL="11408" marR="11408" marT="114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300" b="0" i="0" u="none" strike="noStrike">
                          <a:solidFill>
                            <a:srgbClr val="000000"/>
                          </a:solidFill>
                          <a:effectLst/>
                          <a:latin typeface="Calibri" panose="020F0502020204030204" pitchFamily="34" charset="0"/>
                        </a:rPr>
                        <a:t>3219</a:t>
                      </a:r>
                    </a:p>
                  </a:txBody>
                  <a:tcPr marL="11408" marR="11408" marT="114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300" b="0" i="0" u="none" strike="noStrike">
                          <a:solidFill>
                            <a:srgbClr val="000000"/>
                          </a:solidFill>
                          <a:effectLst/>
                          <a:latin typeface="Calibri" panose="020F0502020204030204" pitchFamily="34" charset="0"/>
                        </a:rPr>
                        <a:t>63.74</a:t>
                      </a:r>
                    </a:p>
                  </a:txBody>
                  <a:tcPr marL="11408" marR="11408" marT="114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300" b="1" i="0" u="none" strike="noStrike">
                          <a:solidFill>
                            <a:srgbClr val="FF0000"/>
                          </a:solidFill>
                          <a:effectLst/>
                          <a:latin typeface="Calibri" panose="020F0502020204030204" pitchFamily="34" charset="0"/>
                        </a:rPr>
                        <a:t>Input Conc</a:t>
                      </a:r>
                    </a:p>
                  </a:txBody>
                  <a:tcPr marL="11408" marR="11408" marT="1140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39558">
                <a:tc>
                  <a:txBody>
                    <a:bodyPr/>
                    <a:lstStyle/>
                    <a:p>
                      <a:pPr algn="ctr" fontAlgn="ctr"/>
                      <a:r>
                        <a:rPr lang="en-US" sz="1300" b="0" i="0" u="none" strike="noStrike">
                          <a:solidFill>
                            <a:srgbClr val="000000"/>
                          </a:solidFill>
                          <a:effectLst/>
                          <a:latin typeface="Calibri" panose="020F0502020204030204" pitchFamily="34" charset="0"/>
                        </a:rPr>
                        <a:t>DVA_AF</a:t>
                      </a:r>
                    </a:p>
                  </a:txBody>
                  <a:tcPr marL="11408" marR="11408" marT="1140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300" b="0" i="0" u="none" strike="noStrike">
                          <a:solidFill>
                            <a:srgbClr val="000000"/>
                          </a:solidFill>
                          <a:effectLst/>
                          <a:latin typeface="Calibri" panose="020F0502020204030204" pitchFamily="34" charset="0"/>
                        </a:rPr>
                        <a:t>AF</a:t>
                      </a:r>
                    </a:p>
                  </a:txBody>
                  <a:tcPr marL="11408" marR="11408" marT="114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300" b="0" i="0" u="none" strike="noStrike">
                          <a:solidFill>
                            <a:srgbClr val="000000"/>
                          </a:solidFill>
                          <a:effectLst/>
                          <a:latin typeface="Calibri" panose="020F0502020204030204" pitchFamily="34" charset="0"/>
                        </a:rPr>
                        <a:t>DVA</a:t>
                      </a:r>
                    </a:p>
                  </a:txBody>
                  <a:tcPr marL="11408" marR="11408" marT="114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300" b="0" i="0" u="none" strike="noStrike">
                          <a:solidFill>
                            <a:srgbClr val="000000"/>
                          </a:solidFill>
                          <a:effectLst/>
                          <a:latin typeface="Calibri" panose="020F0502020204030204" pitchFamily="34" charset="0"/>
                        </a:rPr>
                        <a:t>CML-F2</a:t>
                      </a:r>
                    </a:p>
                  </a:txBody>
                  <a:tcPr marL="11408" marR="11408" marT="114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300" b="0" i="0" u="none" strike="noStrike">
                          <a:solidFill>
                            <a:srgbClr val="000000"/>
                          </a:solidFill>
                          <a:effectLst/>
                          <a:latin typeface="Calibri" panose="020F0502020204030204" pitchFamily="34" charset="0"/>
                        </a:rPr>
                        <a:t>498</a:t>
                      </a:r>
                    </a:p>
                  </a:txBody>
                  <a:tcPr marL="11408" marR="11408" marT="114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300" b="0" i="0" u="none" strike="noStrike">
                          <a:solidFill>
                            <a:srgbClr val="000000"/>
                          </a:solidFill>
                          <a:effectLst/>
                          <a:latin typeface="Calibri" panose="020F0502020204030204" pitchFamily="34" charset="0"/>
                        </a:rPr>
                        <a:t>2108</a:t>
                      </a:r>
                    </a:p>
                  </a:txBody>
                  <a:tcPr marL="11408" marR="11408" marT="114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300" b="0" i="0" u="none" strike="noStrike">
                          <a:solidFill>
                            <a:srgbClr val="000000"/>
                          </a:solidFill>
                          <a:effectLst/>
                          <a:latin typeface="Calibri" panose="020F0502020204030204" pitchFamily="34" charset="0"/>
                        </a:rPr>
                        <a:t> </a:t>
                      </a:r>
                    </a:p>
                  </a:txBody>
                  <a:tcPr marL="11408" marR="11408" marT="114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300" b="0" i="0" u="none" strike="noStrike">
                          <a:solidFill>
                            <a:srgbClr val="000000"/>
                          </a:solidFill>
                          <a:effectLst/>
                          <a:latin typeface="Calibri" panose="020F0502020204030204" pitchFamily="34" charset="0"/>
                        </a:rPr>
                        <a:t>2606</a:t>
                      </a:r>
                    </a:p>
                  </a:txBody>
                  <a:tcPr marL="11408" marR="11408" marT="114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300" b="0" i="0" u="none" strike="noStrike">
                          <a:solidFill>
                            <a:srgbClr val="000000"/>
                          </a:solidFill>
                          <a:effectLst/>
                          <a:latin typeface="Calibri" panose="020F0502020204030204" pitchFamily="34" charset="0"/>
                        </a:rPr>
                        <a:t>51.60</a:t>
                      </a:r>
                    </a:p>
                  </a:txBody>
                  <a:tcPr marL="11408" marR="11408" marT="114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300" b="1" i="0" u="none" strike="noStrike">
                          <a:solidFill>
                            <a:srgbClr val="FF0000"/>
                          </a:solidFill>
                          <a:effectLst/>
                          <a:latin typeface="Calibri" panose="020F0502020204030204" pitchFamily="34" charset="0"/>
                        </a:rPr>
                        <a:t>Input Conc</a:t>
                      </a:r>
                    </a:p>
                  </a:txBody>
                  <a:tcPr marL="11408" marR="11408" marT="1140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39558">
                <a:tc>
                  <a:txBody>
                    <a:bodyPr/>
                    <a:lstStyle/>
                    <a:p>
                      <a:pPr algn="ctr" fontAlgn="ctr"/>
                      <a:endParaRPr lang="en-US" sz="1300" b="0" i="0" u="none" strike="noStrike">
                        <a:solidFill>
                          <a:srgbClr val="000000"/>
                        </a:solidFill>
                        <a:effectLst/>
                        <a:latin typeface="Calibri" panose="020F0502020204030204" pitchFamily="34" charset="0"/>
                      </a:endParaRPr>
                    </a:p>
                  </a:txBody>
                  <a:tcPr marL="11408" marR="11408" marT="11408"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n-US" sz="1300" b="1" i="0" u="none" strike="noStrike">
                          <a:solidFill>
                            <a:srgbClr val="000000"/>
                          </a:solidFill>
                          <a:effectLst/>
                          <a:latin typeface="Calibri" panose="020F0502020204030204" pitchFamily="34" charset="0"/>
                        </a:rPr>
                        <a:t>Other reagents</a:t>
                      </a:r>
                    </a:p>
                  </a:txBody>
                  <a:tcPr marL="11408" marR="11408" marT="1140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1300" b="1" i="0" u="none" strike="noStrike">
                          <a:solidFill>
                            <a:srgbClr val="000000"/>
                          </a:solidFill>
                          <a:effectLst/>
                          <a:latin typeface="Calibri" panose="020F0502020204030204" pitchFamily="34" charset="0"/>
                        </a:rPr>
                        <a:t>Stock Conc</a:t>
                      </a:r>
                    </a:p>
                  </a:txBody>
                  <a:tcPr marL="11408" marR="11408" marT="1140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1300" b="1" i="0" u="none" strike="noStrike">
                          <a:solidFill>
                            <a:srgbClr val="000000"/>
                          </a:solidFill>
                          <a:effectLst/>
                          <a:latin typeface="Calibri" panose="020F0502020204030204" pitchFamily="34" charset="0"/>
                        </a:rPr>
                        <a:t>Working Conc</a:t>
                      </a:r>
                    </a:p>
                  </a:txBody>
                  <a:tcPr marL="11408" marR="11408" marT="1140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r" fontAlgn="b"/>
                      <a:r>
                        <a:rPr lang="en-US" sz="1300" b="1" i="0" u="none" strike="noStrike">
                          <a:solidFill>
                            <a:srgbClr val="000000"/>
                          </a:solidFill>
                          <a:effectLst/>
                          <a:latin typeface="Calibri" panose="020F0502020204030204" pitchFamily="34" charset="0"/>
                        </a:rPr>
                        <a:t>uL to add</a:t>
                      </a:r>
                    </a:p>
                  </a:txBody>
                  <a:tcPr marL="11408" marR="11408" marT="1140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r h="228150">
                <a:tc>
                  <a:txBody>
                    <a:bodyPr/>
                    <a:lstStyle/>
                    <a:p>
                      <a:pPr algn="ctr"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a:noFill/>
                    </a:lnR>
                    <a:lnT>
                      <a:noFill/>
                    </a:lnT>
                    <a:lnB>
                      <a:noFill/>
                    </a:lnB>
                  </a:tcPr>
                </a:tc>
                <a:tc>
                  <a:txBody>
                    <a:bodyPr/>
                    <a:lstStyle/>
                    <a:p>
                      <a:pPr algn="l"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a:noFill/>
                    </a:lnR>
                    <a:lnT>
                      <a:noFill/>
                    </a:lnT>
                    <a:lnB>
                      <a:noFill/>
                    </a:lnB>
                  </a:tcPr>
                </a:tc>
                <a:tc>
                  <a:txBody>
                    <a:bodyPr/>
                    <a:lstStyle/>
                    <a:p>
                      <a:pPr algn="l"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a:noFill/>
                    </a:lnR>
                    <a:lnT>
                      <a:noFill/>
                    </a:lnT>
                    <a:lnB>
                      <a:noFill/>
                    </a:lnB>
                  </a:tcPr>
                </a:tc>
                <a:tc>
                  <a:txBody>
                    <a:bodyPr/>
                    <a:lstStyle/>
                    <a:p>
                      <a:pPr algn="l"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a:noFill/>
                    </a:lnR>
                    <a:lnT>
                      <a:noFill/>
                    </a:lnT>
                    <a:lnB>
                      <a:noFill/>
                    </a:lnB>
                  </a:tcPr>
                </a:tc>
                <a:tc>
                  <a:txBody>
                    <a:bodyPr/>
                    <a:lstStyle/>
                    <a:p>
                      <a:pPr algn="l"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a:noFill/>
                    </a:lnR>
                    <a:lnT>
                      <a:noFill/>
                    </a:lnT>
                    <a:lnB>
                      <a:noFill/>
                    </a:lnB>
                  </a:tcPr>
                </a:tc>
                <a:tc>
                  <a:txBody>
                    <a:bodyPr/>
                    <a:lstStyle/>
                    <a:p>
                      <a:pPr algn="l"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300" b="0" i="0" u="none" strike="noStrike">
                          <a:solidFill>
                            <a:srgbClr val="000000"/>
                          </a:solidFill>
                          <a:effectLst/>
                          <a:latin typeface="Calibri" panose="020F0502020204030204" pitchFamily="34" charset="0"/>
                        </a:rPr>
                        <a:t>Ligase buffer</a:t>
                      </a:r>
                    </a:p>
                  </a:txBody>
                  <a:tcPr marL="11408" marR="11408" marT="1140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300" b="0" i="0" u="none" strike="noStrike">
                          <a:solidFill>
                            <a:srgbClr val="000000"/>
                          </a:solidFill>
                          <a:effectLst/>
                          <a:latin typeface="Calibri" panose="020F0502020204030204" pitchFamily="34" charset="0"/>
                        </a:rPr>
                        <a:t>10x</a:t>
                      </a:r>
                    </a:p>
                  </a:txBody>
                  <a:tcPr marL="11408" marR="11408" marT="114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300" b="0" i="0" u="none" strike="noStrike">
                          <a:solidFill>
                            <a:srgbClr val="000000"/>
                          </a:solidFill>
                          <a:effectLst/>
                          <a:latin typeface="Calibri" panose="020F0502020204030204" pitchFamily="34" charset="0"/>
                        </a:rPr>
                        <a:t>1x</a:t>
                      </a:r>
                    </a:p>
                  </a:txBody>
                  <a:tcPr marL="11408" marR="11408" marT="114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300" b="0" i="0" u="none" strike="noStrike">
                          <a:solidFill>
                            <a:srgbClr val="000000"/>
                          </a:solidFill>
                          <a:effectLst/>
                          <a:latin typeface="Calibri" panose="020F0502020204030204" pitchFamily="34" charset="0"/>
                        </a:rPr>
                        <a:t>2.00</a:t>
                      </a:r>
                    </a:p>
                  </a:txBody>
                  <a:tcPr marL="11408" marR="11408" marT="1140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28150">
                <a:tc>
                  <a:txBody>
                    <a:bodyPr/>
                    <a:lstStyle/>
                    <a:p>
                      <a:pPr algn="ctr"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a:noFill/>
                    </a:lnR>
                    <a:lnT>
                      <a:noFill/>
                    </a:lnT>
                    <a:lnB>
                      <a:noFill/>
                    </a:lnB>
                  </a:tcPr>
                </a:tc>
                <a:tc>
                  <a:txBody>
                    <a:bodyPr/>
                    <a:lstStyle/>
                    <a:p>
                      <a:pPr algn="l"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a:noFill/>
                    </a:lnR>
                    <a:lnT>
                      <a:noFill/>
                    </a:lnT>
                    <a:lnB>
                      <a:noFill/>
                    </a:lnB>
                  </a:tcPr>
                </a:tc>
                <a:tc>
                  <a:txBody>
                    <a:bodyPr/>
                    <a:lstStyle/>
                    <a:p>
                      <a:pPr algn="l"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a:noFill/>
                    </a:lnR>
                    <a:lnT>
                      <a:noFill/>
                    </a:lnT>
                    <a:lnB>
                      <a:noFill/>
                    </a:lnB>
                  </a:tcPr>
                </a:tc>
                <a:tc>
                  <a:txBody>
                    <a:bodyPr/>
                    <a:lstStyle/>
                    <a:p>
                      <a:pPr algn="l"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a:noFill/>
                    </a:lnR>
                    <a:lnT>
                      <a:noFill/>
                    </a:lnT>
                    <a:lnB>
                      <a:noFill/>
                    </a:lnB>
                  </a:tcPr>
                </a:tc>
                <a:tc>
                  <a:txBody>
                    <a:bodyPr/>
                    <a:lstStyle/>
                    <a:p>
                      <a:pPr algn="l"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a:noFill/>
                    </a:lnR>
                    <a:lnT>
                      <a:noFill/>
                    </a:lnT>
                    <a:lnB>
                      <a:noFill/>
                    </a:lnB>
                  </a:tcPr>
                </a:tc>
                <a:tc>
                  <a:txBody>
                    <a:bodyPr/>
                    <a:lstStyle/>
                    <a:p>
                      <a:pPr algn="l"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300" b="0" i="0" u="none" strike="noStrike">
                          <a:solidFill>
                            <a:srgbClr val="000000"/>
                          </a:solidFill>
                          <a:effectLst/>
                          <a:latin typeface="Calibri" panose="020F0502020204030204" pitchFamily="34" charset="0"/>
                        </a:rPr>
                        <a:t>T4 Ligase</a:t>
                      </a:r>
                    </a:p>
                  </a:txBody>
                  <a:tcPr marL="11408" marR="11408" marT="1140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300" b="0" i="0" u="none" strike="noStrike">
                          <a:solidFill>
                            <a:srgbClr val="000000"/>
                          </a:solidFill>
                          <a:effectLst/>
                          <a:latin typeface="Calibri" panose="020F0502020204030204" pitchFamily="34" charset="0"/>
                        </a:rPr>
                        <a:t>40 U/uL</a:t>
                      </a:r>
                    </a:p>
                  </a:txBody>
                  <a:tcPr marL="11408" marR="11408" marT="114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300" b="0" i="0" u="none" strike="noStrike">
                          <a:solidFill>
                            <a:srgbClr val="000000"/>
                          </a:solidFill>
                          <a:effectLst/>
                          <a:latin typeface="Calibri" panose="020F0502020204030204" pitchFamily="34" charset="0"/>
                        </a:rPr>
                        <a:t>20 U/rxn</a:t>
                      </a:r>
                    </a:p>
                  </a:txBody>
                  <a:tcPr marL="11408" marR="11408" marT="114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300" b="0" i="0" u="none" strike="noStrike">
                          <a:solidFill>
                            <a:srgbClr val="000000"/>
                          </a:solidFill>
                          <a:effectLst/>
                          <a:latin typeface="Calibri" panose="020F0502020204030204" pitchFamily="34" charset="0"/>
                        </a:rPr>
                        <a:t>0.50</a:t>
                      </a:r>
                    </a:p>
                  </a:txBody>
                  <a:tcPr marL="11408" marR="11408" marT="1140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28150">
                <a:tc>
                  <a:txBody>
                    <a:bodyPr/>
                    <a:lstStyle/>
                    <a:p>
                      <a:pPr algn="ctr"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a:noFill/>
                    </a:lnR>
                    <a:lnT>
                      <a:noFill/>
                    </a:lnT>
                    <a:lnB>
                      <a:noFill/>
                    </a:lnB>
                  </a:tcPr>
                </a:tc>
                <a:tc>
                  <a:txBody>
                    <a:bodyPr/>
                    <a:lstStyle/>
                    <a:p>
                      <a:pPr algn="l"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a:noFill/>
                    </a:lnR>
                    <a:lnT>
                      <a:noFill/>
                    </a:lnT>
                    <a:lnB>
                      <a:noFill/>
                    </a:lnB>
                  </a:tcPr>
                </a:tc>
                <a:tc>
                  <a:txBody>
                    <a:bodyPr/>
                    <a:lstStyle/>
                    <a:p>
                      <a:pPr algn="l" fontAlgn="b"/>
                      <a:endParaRPr lang="en-US" sz="1300" b="1" i="0" u="none" strike="noStrike">
                        <a:solidFill>
                          <a:srgbClr val="000000"/>
                        </a:solidFill>
                        <a:effectLst/>
                        <a:latin typeface="Calibri" panose="020F0502020204030204" pitchFamily="34" charset="0"/>
                      </a:endParaRPr>
                    </a:p>
                  </a:txBody>
                  <a:tcPr marL="11408" marR="11408" marT="11408" marB="0" anchor="b">
                    <a:lnL>
                      <a:noFill/>
                    </a:lnL>
                    <a:lnR>
                      <a:noFill/>
                    </a:lnR>
                    <a:lnT>
                      <a:noFill/>
                    </a:lnT>
                    <a:lnB>
                      <a:noFill/>
                    </a:lnB>
                  </a:tcPr>
                </a:tc>
                <a:tc>
                  <a:txBody>
                    <a:bodyPr/>
                    <a:lstStyle/>
                    <a:p>
                      <a:pPr algn="l"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a:noFill/>
                    </a:lnR>
                    <a:lnT>
                      <a:noFill/>
                    </a:lnT>
                    <a:lnB>
                      <a:noFill/>
                    </a:lnB>
                  </a:tcPr>
                </a:tc>
                <a:tc>
                  <a:txBody>
                    <a:bodyPr/>
                    <a:lstStyle/>
                    <a:p>
                      <a:pPr algn="l"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a:noFill/>
                    </a:lnR>
                    <a:lnT>
                      <a:noFill/>
                    </a:lnT>
                    <a:lnB>
                      <a:noFill/>
                    </a:lnB>
                  </a:tcPr>
                </a:tc>
                <a:tc>
                  <a:txBody>
                    <a:bodyPr/>
                    <a:lstStyle/>
                    <a:p>
                      <a:pPr algn="l"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300" b="0" i="0" u="none" strike="noStrike">
                          <a:solidFill>
                            <a:srgbClr val="000000"/>
                          </a:solidFill>
                          <a:effectLst/>
                          <a:latin typeface="Calibri" panose="020F0502020204030204" pitchFamily="34" charset="0"/>
                        </a:rPr>
                        <a:t>BbsI</a:t>
                      </a:r>
                    </a:p>
                  </a:txBody>
                  <a:tcPr marL="11408" marR="11408" marT="1140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300" b="0" i="0" u="none" strike="noStrike">
                          <a:solidFill>
                            <a:srgbClr val="000000"/>
                          </a:solidFill>
                          <a:effectLst/>
                          <a:latin typeface="Calibri" panose="020F0502020204030204" pitchFamily="34" charset="0"/>
                        </a:rPr>
                        <a:t>5 U/uL</a:t>
                      </a:r>
                    </a:p>
                  </a:txBody>
                  <a:tcPr marL="11408" marR="11408" marT="114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300" b="0" i="0" u="none" strike="noStrike">
                          <a:solidFill>
                            <a:srgbClr val="000000"/>
                          </a:solidFill>
                          <a:effectLst/>
                          <a:latin typeface="Calibri" panose="020F0502020204030204" pitchFamily="34" charset="0"/>
                        </a:rPr>
                        <a:t>10 U/rxn</a:t>
                      </a:r>
                    </a:p>
                  </a:txBody>
                  <a:tcPr marL="11408" marR="11408" marT="114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300" b="0" i="0" u="none" strike="noStrike">
                          <a:solidFill>
                            <a:srgbClr val="000000"/>
                          </a:solidFill>
                          <a:effectLst/>
                          <a:latin typeface="Calibri" panose="020F0502020204030204" pitchFamily="34" charset="0"/>
                        </a:rPr>
                        <a:t>1.00</a:t>
                      </a:r>
                    </a:p>
                  </a:txBody>
                  <a:tcPr marL="11408" marR="11408" marT="1140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39558">
                <a:tc>
                  <a:txBody>
                    <a:bodyPr/>
                    <a:lstStyle/>
                    <a:p>
                      <a:pPr algn="ctr"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a:noFill/>
                    </a:lnR>
                    <a:lnT>
                      <a:noFill/>
                    </a:lnT>
                    <a:lnB>
                      <a:noFill/>
                    </a:lnB>
                  </a:tcPr>
                </a:tc>
                <a:tc>
                  <a:txBody>
                    <a:bodyPr/>
                    <a:lstStyle/>
                    <a:p>
                      <a:pPr algn="l"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a:noFill/>
                    </a:lnR>
                    <a:lnT>
                      <a:noFill/>
                    </a:lnT>
                    <a:lnB>
                      <a:noFill/>
                    </a:lnB>
                  </a:tcPr>
                </a:tc>
                <a:tc>
                  <a:txBody>
                    <a:bodyPr/>
                    <a:lstStyle/>
                    <a:p>
                      <a:pPr algn="l"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a:noFill/>
                    </a:lnR>
                    <a:lnT>
                      <a:noFill/>
                    </a:lnT>
                    <a:lnB>
                      <a:noFill/>
                    </a:lnB>
                  </a:tcPr>
                </a:tc>
                <a:tc>
                  <a:txBody>
                    <a:bodyPr/>
                    <a:lstStyle/>
                    <a:p>
                      <a:pPr algn="l"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a:noFill/>
                    </a:lnR>
                    <a:lnT>
                      <a:noFill/>
                    </a:lnT>
                    <a:lnB>
                      <a:noFill/>
                    </a:lnB>
                  </a:tcPr>
                </a:tc>
                <a:tc>
                  <a:txBody>
                    <a:bodyPr/>
                    <a:lstStyle/>
                    <a:p>
                      <a:pPr algn="l"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a:noFill/>
                    </a:lnR>
                    <a:lnT>
                      <a:noFill/>
                    </a:lnT>
                    <a:lnB>
                      <a:noFill/>
                    </a:lnB>
                  </a:tcPr>
                </a:tc>
                <a:tc>
                  <a:txBody>
                    <a:bodyPr/>
                    <a:lstStyle/>
                    <a:p>
                      <a:pPr algn="l"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300" b="0" i="0" u="none" strike="noStrike">
                          <a:solidFill>
                            <a:srgbClr val="000000"/>
                          </a:solidFill>
                          <a:effectLst/>
                          <a:latin typeface="Calibri" panose="020F0502020204030204" pitchFamily="34" charset="0"/>
                        </a:rPr>
                        <a:t>Water</a:t>
                      </a:r>
                    </a:p>
                  </a:txBody>
                  <a:tcPr marL="11408" marR="11408" marT="1140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300" b="0" i="0" u="none" strike="noStrike">
                          <a:solidFill>
                            <a:srgbClr val="000000"/>
                          </a:solidFill>
                          <a:effectLst/>
                          <a:latin typeface="Calibri" panose="020F0502020204030204" pitchFamily="34" charset="0"/>
                        </a:rPr>
                        <a:t>--</a:t>
                      </a:r>
                    </a:p>
                  </a:txBody>
                  <a:tcPr marL="11408" marR="11408" marT="114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300" b="0" i="0" u="none" strike="noStrike">
                          <a:solidFill>
                            <a:srgbClr val="000000"/>
                          </a:solidFill>
                          <a:effectLst/>
                          <a:latin typeface="Calibri" panose="020F0502020204030204" pitchFamily="34" charset="0"/>
                        </a:rPr>
                        <a:t>--</a:t>
                      </a:r>
                    </a:p>
                  </a:txBody>
                  <a:tcPr marL="11408" marR="11408" marT="1140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300" b="0" i="0" u="none" strike="noStrike">
                          <a:solidFill>
                            <a:srgbClr val="000000"/>
                          </a:solidFill>
                          <a:effectLst/>
                          <a:latin typeface="Calibri" panose="020F0502020204030204" pitchFamily="34" charset="0"/>
                        </a:rPr>
                        <a:t>16.50</a:t>
                      </a:r>
                    </a:p>
                  </a:txBody>
                  <a:tcPr marL="11408" marR="11408" marT="1140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28150">
                <a:tc>
                  <a:txBody>
                    <a:bodyPr/>
                    <a:lstStyle/>
                    <a:p>
                      <a:pPr algn="ctr"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a:noFill/>
                    </a:lnR>
                    <a:lnT>
                      <a:noFill/>
                    </a:lnT>
                    <a:lnB>
                      <a:noFill/>
                    </a:lnB>
                  </a:tcPr>
                </a:tc>
                <a:tc>
                  <a:txBody>
                    <a:bodyPr/>
                    <a:lstStyle/>
                    <a:p>
                      <a:pPr algn="l"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a:noFill/>
                    </a:lnR>
                    <a:lnT>
                      <a:noFill/>
                    </a:lnT>
                    <a:lnB>
                      <a:noFill/>
                    </a:lnB>
                  </a:tcPr>
                </a:tc>
                <a:tc>
                  <a:txBody>
                    <a:bodyPr/>
                    <a:lstStyle/>
                    <a:p>
                      <a:pPr algn="l"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a:noFill/>
                    </a:lnR>
                    <a:lnT>
                      <a:noFill/>
                    </a:lnT>
                    <a:lnB>
                      <a:noFill/>
                    </a:lnB>
                  </a:tcPr>
                </a:tc>
                <a:tc>
                  <a:txBody>
                    <a:bodyPr/>
                    <a:lstStyle/>
                    <a:p>
                      <a:pPr algn="l"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a:noFill/>
                    </a:lnR>
                    <a:lnT>
                      <a:noFill/>
                    </a:lnT>
                    <a:lnB>
                      <a:noFill/>
                    </a:lnB>
                  </a:tcPr>
                </a:tc>
                <a:tc>
                  <a:txBody>
                    <a:bodyPr/>
                    <a:lstStyle/>
                    <a:p>
                      <a:pPr algn="l"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a:noFill/>
                    </a:lnR>
                    <a:lnT>
                      <a:noFill/>
                    </a:lnT>
                    <a:lnB>
                      <a:noFill/>
                    </a:lnB>
                  </a:tcPr>
                </a:tc>
                <a:tc>
                  <a:txBody>
                    <a:bodyPr/>
                    <a:lstStyle/>
                    <a:p>
                      <a:pPr algn="l"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a:noFill/>
                    </a:lnR>
                    <a:lnT>
                      <a:noFill/>
                    </a:lnT>
                    <a:lnB>
                      <a:noFill/>
                    </a:lnB>
                  </a:tcPr>
                </a:tc>
                <a:tc>
                  <a:txBody>
                    <a:bodyPr/>
                    <a:lstStyle/>
                    <a:p>
                      <a:pPr algn="l"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300" b="0" i="0" u="none" strike="noStrike">
                        <a:solidFill>
                          <a:srgbClr val="000000"/>
                        </a:solidFill>
                        <a:effectLst/>
                        <a:latin typeface="Calibri" panose="020F0502020204030204" pitchFamily="34" charset="0"/>
                      </a:endParaRPr>
                    </a:p>
                  </a:txBody>
                  <a:tcPr marL="11408" marR="11408" marT="1140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300" b="0" i="0" u="none" strike="noStrike">
                          <a:solidFill>
                            <a:srgbClr val="000000"/>
                          </a:solidFill>
                          <a:effectLst/>
                          <a:latin typeface="Calibri" panose="020F0502020204030204" pitchFamily="34" charset="0"/>
                        </a:rPr>
                        <a:t>Total</a:t>
                      </a:r>
                    </a:p>
                  </a:txBody>
                  <a:tcPr marL="11408" marR="11408" marT="1140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n-US" sz="1300" b="0" i="0" u="none" strike="noStrike" dirty="0">
                          <a:solidFill>
                            <a:srgbClr val="000000"/>
                          </a:solidFill>
                          <a:effectLst/>
                          <a:latin typeface="Calibri" panose="020F0502020204030204" pitchFamily="34" charset="0"/>
                        </a:rPr>
                        <a:t>20.00</a:t>
                      </a:r>
                    </a:p>
                  </a:txBody>
                  <a:tcPr marL="11408" marR="11408" marT="11408" marB="0" anchor="b">
                    <a:lnL>
                      <a:noFill/>
                    </a:lnL>
                    <a:lnR>
                      <a:noFill/>
                    </a:lnR>
                    <a:lnT w="12700" cap="flat" cmpd="sng" algn="ctr">
                      <a:solidFill>
                        <a:srgbClr val="000000"/>
                      </a:solidFill>
                      <a:prstDash val="solid"/>
                      <a:round/>
                      <a:headEnd type="none" w="med" len="med"/>
                      <a:tailEnd type="none" w="med" len="med"/>
                    </a:lnT>
                    <a:lnB>
                      <a:noFill/>
                    </a:lnB>
                  </a:tcPr>
                </a:tc>
              </a:tr>
            </a:tbl>
          </a:graphicData>
        </a:graphic>
      </p:graphicFrame>
      <p:sp>
        <p:nvSpPr>
          <p:cNvPr id="6" name="TextBox 5"/>
          <p:cNvSpPr txBox="1"/>
          <p:nvPr/>
        </p:nvSpPr>
        <p:spPr>
          <a:xfrm>
            <a:off x="692726" y="6179127"/>
            <a:ext cx="7592291" cy="338554"/>
          </a:xfrm>
          <a:prstGeom prst="rect">
            <a:avLst/>
          </a:prstGeom>
          <a:noFill/>
        </p:spPr>
        <p:txBody>
          <a:bodyPr wrap="square" rtlCol="0">
            <a:spAutoFit/>
          </a:bodyPr>
          <a:lstStyle/>
          <a:p>
            <a:r>
              <a:rPr lang="en-US" sz="1600" i="1" dirty="0" smtClean="0"/>
              <a:t>Note: “µL to add” will auto calculate in Excel when “</a:t>
            </a:r>
            <a:r>
              <a:rPr lang="en-US" sz="1600" i="1" dirty="0" err="1" smtClean="0"/>
              <a:t>Conc</a:t>
            </a:r>
            <a:r>
              <a:rPr lang="en-US" sz="1600" i="1" dirty="0" smtClean="0"/>
              <a:t>” is filled in. </a:t>
            </a:r>
            <a:endParaRPr lang="en-US" sz="1600" i="1" dirty="0"/>
          </a:p>
        </p:txBody>
      </p:sp>
    </p:spTree>
    <p:extLst>
      <p:ext uri="{BB962C8B-B14F-4D97-AF65-F5344CB8AC3E}">
        <p14:creationId xmlns:p14="http://schemas.microsoft.com/office/powerpoint/2010/main" val="11730569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information</a:t>
            </a:r>
            <a:endParaRPr lang="en-US" dirty="0"/>
          </a:p>
        </p:txBody>
      </p:sp>
      <p:sp>
        <p:nvSpPr>
          <p:cNvPr id="3" name="Content Placeholder 2"/>
          <p:cNvSpPr>
            <a:spLocks noGrp="1"/>
          </p:cNvSpPr>
          <p:nvPr>
            <p:ph idx="1"/>
          </p:nvPr>
        </p:nvSpPr>
        <p:spPr>
          <a:xfrm>
            <a:off x="838199" y="1825625"/>
            <a:ext cx="10979728" cy="4351338"/>
          </a:xfrm>
        </p:spPr>
        <p:txBody>
          <a:bodyPr/>
          <a:lstStyle/>
          <a:p>
            <a:pPr marL="0" indent="0">
              <a:buNone/>
            </a:pPr>
            <a:r>
              <a:rPr lang="en-US" dirty="0" smtClean="0"/>
              <a:t>The following slides contain pictures and information which may be useful. </a:t>
            </a:r>
            <a:endParaRPr lang="en-US" dirty="0"/>
          </a:p>
        </p:txBody>
      </p:sp>
    </p:spTree>
    <p:extLst>
      <p:ext uri="{BB962C8B-B14F-4D97-AF65-F5344CB8AC3E}">
        <p14:creationId xmlns:p14="http://schemas.microsoft.com/office/powerpoint/2010/main" val="1227543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Known troubleshooting</a:t>
            </a:r>
            <a:endParaRPr lang="en-US" dirty="0"/>
          </a:p>
        </p:txBody>
      </p:sp>
      <p:sp>
        <p:nvSpPr>
          <p:cNvPr id="3" name="Content Placeholder 2"/>
          <p:cNvSpPr>
            <a:spLocks noGrp="1"/>
          </p:cNvSpPr>
          <p:nvPr>
            <p:ph idx="1"/>
          </p:nvPr>
        </p:nvSpPr>
        <p:spPr>
          <a:xfrm>
            <a:off x="838200" y="1482436"/>
            <a:ext cx="10938164" cy="4694527"/>
          </a:xfrm>
        </p:spPr>
        <p:txBody>
          <a:bodyPr>
            <a:normAutofit fontScale="92500" lnSpcReduction="20000"/>
          </a:bodyPr>
          <a:lstStyle/>
          <a:p>
            <a:r>
              <a:rPr lang="en-US" dirty="0" err="1" smtClean="0"/>
              <a:t>Minipreps</a:t>
            </a:r>
            <a:r>
              <a:rPr lang="en-US" dirty="0" smtClean="0"/>
              <a:t> must be high quality (clean prep, correct plasmid)</a:t>
            </a:r>
          </a:p>
          <a:p>
            <a:r>
              <a:rPr lang="en-US" dirty="0" smtClean="0"/>
              <a:t>Inaccurate measuring/pipetting results in low efficiency cloning</a:t>
            </a:r>
          </a:p>
          <a:p>
            <a:r>
              <a:rPr lang="en-US" dirty="0" smtClean="0"/>
              <a:t>If few colonies arise, white colonies are likely artifacts (incorrect clones)</a:t>
            </a:r>
          </a:p>
          <a:p>
            <a:pPr lvl="1"/>
            <a:r>
              <a:rPr lang="en-US" dirty="0" smtClean="0"/>
              <a:t>With poor quality reactions (bad preps, wrong preps, part missing from reaction) partially assembled plasmids result in which the LacZ has been removed but none or only some of the parts have been inserted. </a:t>
            </a:r>
          </a:p>
          <a:p>
            <a:r>
              <a:rPr lang="en-US" dirty="0" smtClean="0"/>
              <a:t>Plates with mostly or all blue colonies indicate a failed reaction.</a:t>
            </a:r>
          </a:p>
          <a:p>
            <a:pPr lvl="1"/>
            <a:r>
              <a:rPr lang="en-US" dirty="0" smtClean="0"/>
              <a:t>Restriction enzyme may have been incorrect or forgotten. </a:t>
            </a:r>
          </a:p>
          <a:p>
            <a:pPr lvl="1"/>
            <a:r>
              <a:rPr lang="en-US" dirty="0" smtClean="0"/>
              <a:t>Too much ligase may inhibit rearrangement of parts</a:t>
            </a:r>
          </a:p>
          <a:p>
            <a:pPr lvl="1"/>
            <a:r>
              <a:rPr lang="en-US" dirty="0" smtClean="0"/>
              <a:t>Lots of white and blue: Too much Destination Vector added to reaction.</a:t>
            </a:r>
          </a:p>
          <a:p>
            <a:pPr marL="457200" lvl="1" indent="0">
              <a:buNone/>
            </a:pPr>
            <a:endParaRPr lang="en-US" dirty="0" smtClean="0"/>
          </a:p>
          <a:p>
            <a:pPr marL="0" indent="0">
              <a:buNone/>
            </a:pPr>
            <a:r>
              <a:rPr lang="en-US" i="1" dirty="0" smtClean="0"/>
              <a:t>NOTE: Always plate controls to aid in troubleshooting</a:t>
            </a:r>
          </a:p>
          <a:p>
            <a:pPr lvl="1"/>
            <a:r>
              <a:rPr lang="en-US" i="1" dirty="0" smtClean="0"/>
              <a:t>Plate excess competent cells on antibiotic media as negative control</a:t>
            </a:r>
          </a:p>
        </p:txBody>
      </p:sp>
    </p:spTree>
    <p:extLst>
      <p:ext uri="{BB962C8B-B14F-4D97-AF65-F5344CB8AC3E}">
        <p14:creationId xmlns:p14="http://schemas.microsoft.com/office/powerpoint/2010/main" val="18204107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2797"/>
            <a:ext cx="10515600" cy="1325563"/>
          </a:xfrm>
        </p:spPr>
        <p:txBody>
          <a:bodyPr/>
          <a:lstStyle/>
          <a:p>
            <a:r>
              <a:rPr lang="en-US" dirty="0"/>
              <a:t>Combinatorial assembly with multiplex MoClo</a:t>
            </a:r>
          </a:p>
        </p:txBody>
      </p:sp>
      <p:pic>
        <p:nvPicPr>
          <p:cNvPr id="5" name="Content Placeholder 4"/>
          <p:cNvPicPr>
            <a:picLocks noGrp="1" noChangeAspect="1"/>
          </p:cNvPicPr>
          <p:nvPr>
            <p:ph idx="1"/>
          </p:nvPr>
        </p:nvPicPr>
        <p:blipFill rotWithShape="1">
          <a:blip r:embed="rId3">
            <a:extLst>
              <a:ext uri="{28A0092B-C50C-407E-A947-70E740481C1C}">
                <a14:useLocalDpi xmlns:a14="http://schemas.microsoft.com/office/drawing/2010/main" val="0"/>
              </a:ext>
            </a:extLst>
          </a:blip>
          <a:srcRect l="7525" t="7291" r="52149" b="47100"/>
          <a:stretch/>
        </p:blipFill>
        <p:spPr>
          <a:xfrm>
            <a:off x="510810" y="1353231"/>
            <a:ext cx="6185648" cy="5244353"/>
          </a:xfrm>
        </p:spPr>
      </p:pic>
      <p:sp>
        <p:nvSpPr>
          <p:cNvPr id="4" name="Rectangle 3"/>
          <p:cNvSpPr/>
          <p:nvPr/>
        </p:nvSpPr>
        <p:spPr>
          <a:xfrm>
            <a:off x="11288389" y="169933"/>
            <a:ext cx="720192" cy="744467"/>
          </a:xfrm>
          <a:prstGeom prst="rect">
            <a:avLst/>
          </a:prstGeom>
          <a:solidFill>
            <a:schemeClr val="bg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51177" t="6798" r="3159" b="10850"/>
          <a:stretch/>
        </p:blipFill>
        <p:spPr>
          <a:xfrm>
            <a:off x="6696458" y="949819"/>
            <a:ext cx="4177553" cy="5647765"/>
          </a:xfrm>
          <a:prstGeom prst="rect">
            <a:avLst/>
          </a:prstGeom>
        </p:spPr>
      </p:pic>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4923" t="56732" r="56272" b="5098"/>
          <a:stretch/>
        </p:blipFill>
        <p:spPr>
          <a:xfrm>
            <a:off x="2343376" y="7231872"/>
            <a:ext cx="7171766" cy="5288269"/>
          </a:xfrm>
          <a:prstGeom prst="rect">
            <a:avLst/>
          </a:prstGeom>
        </p:spPr>
      </p:pic>
      <p:sp>
        <p:nvSpPr>
          <p:cNvPr id="3" name="Slide Number Placeholder 2"/>
          <p:cNvSpPr>
            <a:spLocks noGrp="1"/>
          </p:cNvSpPr>
          <p:nvPr>
            <p:ph type="sldNum" sz="quarter" idx="12"/>
          </p:nvPr>
        </p:nvSpPr>
        <p:spPr/>
        <p:txBody>
          <a:bodyPr/>
          <a:lstStyle/>
          <a:p>
            <a:fld id="{681666D5-D8A4-41EB-A927-E37FC867C5CC}" type="slidenum">
              <a:rPr lang="en-US" smtClean="0"/>
              <a:t>17</a:t>
            </a:fld>
            <a:endParaRPr lang="en-US"/>
          </a:p>
        </p:txBody>
      </p:sp>
      <p:sp>
        <p:nvSpPr>
          <p:cNvPr id="8" name="Content Placeholder 2"/>
          <p:cNvSpPr txBox="1">
            <a:spLocks/>
          </p:cNvSpPr>
          <p:nvPr/>
        </p:nvSpPr>
        <p:spPr>
          <a:xfrm>
            <a:off x="6083010" y="1329867"/>
            <a:ext cx="5974080" cy="504703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85000"/>
                    <a:lumOff val="15000"/>
                  </a:schemeClr>
                </a:solidFill>
                <a:latin typeface="Arial" panose="020B0604020202020204" pitchFamily="34" charset="0"/>
                <a:ea typeface="Tahoma" panose="020B0604030504040204" pitchFamily="34" charset="0"/>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85000"/>
                    <a:lumOff val="15000"/>
                  </a:schemeClr>
                </a:solidFill>
                <a:latin typeface="Arial" panose="020B0604020202020204" pitchFamily="34" charset="0"/>
                <a:ea typeface="Tahoma" panose="020B0604030504040204" pitchFamily="34" charset="0"/>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85000"/>
                    <a:lumOff val="15000"/>
                  </a:schemeClr>
                </a:solidFill>
                <a:latin typeface="Arial" panose="020B0604020202020204" pitchFamily="34" charset="0"/>
                <a:ea typeface="Tahoma" panose="020B0604030504040204" pitchFamily="34" charset="0"/>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Arial" panose="020B0604020202020204" pitchFamily="34" charset="0"/>
                <a:ea typeface="Tahoma" panose="020B0604030504040204" pitchFamily="34" charset="0"/>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Arial" panose="020B0604020202020204" pitchFamily="34" charset="0"/>
                <a:ea typeface="Tahoma" panose="020B0604030504040204" pitchFamily="34" charset="0"/>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Create a library in a single tube</a:t>
            </a:r>
          </a:p>
          <a:p>
            <a:pPr lvl="1"/>
            <a:r>
              <a:rPr lang="en-US" dirty="0" smtClean="0"/>
              <a:t>Transcription factor / binding site characterization</a:t>
            </a:r>
          </a:p>
          <a:p>
            <a:pPr lvl="1"/>
            <a:r>
              <a:rPr lang="en-US" dirty="0" smtClean="0"/>
              <a:t>Mutant library screening</a:t>
            </a:r>
          </a:p>
          <a:p>
            <a:pPr lvl="1"/>
            <a:r>
              <a:rPr lang="en-US" dirty="0" smtClean="0"/>
              <a:t>Expression tuning of genetic devices</a:t>
            </a:r>
          </a:p>
          <a:p>
            <a:pPr lvl="1"/>
            <a:endParaRPr lang="en-US" dirty="0" smtClean="0"/>
          </a:p>
          <a:p>
            <a:r>
              <a:rPr lang="en-US" dirty="0" smtClean="0"/>
              <a:t>Multiplex basic parts = TU library</a:t>
            </a:r>
          </a:p>
          <a:p>
            <a:r>
              <a:rPr lang="en-US" dirty="0" smtClean="0"/>
              <a:t>Multiplex TUs = Device library</a:t>
            </a:r>
          </a:p>
        </p:txBody>
      </p:sp>
    </p:spTree>
    <p:extLst>
      <p:ext uri="{BB962C8B-B14F-4D97-AF65-F5344CB8AC3E}">
        <p14:creationId xmlns:p14="http://schemas.microsoft.com/office/powerpoint/2010/main" val="2898237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442" y="0"/>
            <a:ext cx="10868696" cy="1325563"/>
          </a:xfrm>
        </p:spPr>
        <p:txBody>
          <a:bodyPr/>
          <a:lstStyle/>
          <a:p>
            <a:r>
              <a:rPr lang="en-US" dirty="0" smtClean="0"/>
              <a:t>Promoters &amp; RBS parts in CIDAR MoClo Library</a:t>
            </a:r>
            <a:endParaRPr lang="en-US" dirty="0"/>
          </a:p>
        </p:txBody>
      </p:sp>
      <p:graphicFrame>
        <p:nvGraphicFramePr>
          <p:cNvPr id="3" name="Chart 2"/>
          <p:cNvGraphicFramePr>
            <a:graphicFrameLocks/>
          </p:cNvGraphicFramePr>
          <p:nvPr>
            <p:extLst>
              <p:ext uri="{D42A27DB-BD31-4B8C-83A1-F6EECF244321}">
                <p14:modId xmlns:p14="http://schemas.microsoft.com/office/powerpoint/2010/main" val="2818162293"/>
              </p:ext>
            </p:extLst>
          </p:nvPr>
        </p:nvGraphicFramePr>
        <p:xfrm>
          <a:off x="914400" y="1143000"/>
          <a:ext cx="10212701" cy="548175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282926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Plasmid nomenclature</a:t>
            </a:r>
            <a:endParaRPr lang="en-US" dirty="0"/>
          </a:p>
        </p:txBody>
      </p:sp>
      <p:sp>
        <p:nvSpPr>
          <p:cNvPr id="3" name="Content Placeholder 2"/>
          <p:cNvSpPr>
            <a:spLocks noGrp="1"/>
          </p:cNvSpPr>
          <p:nvPr>
            <p:ph idx="1"/>
          </p:nvPr>
        </p:nvSpPr>
        <p:spPr>
          <a:xfrm>
            <a:off x="449943" y="1506310"/>
            <a:ext cx="5355772" cy="4351338"/>
          </a:xfrm>
        </p:spPr>
        <p:txBody>
          <a:bodyPr/>
          <a:lstStyle/>
          <a:p>
            <a:pPr marL="0" indent="0" algn="ctr">
              <a:buNone/>
            </a:pPr>
            <a:r>
              <a:rPr lang="en-US" dirty="0" smtClean="0"/>
              <a:t>Naming convention for all CIDAR MoClo plasmids</a:t>
            </a:r>
          </a:p>
          <a:p>
            <a:pPr algn="ctr"/>
            <a:endParaRPr lang="en-US" dirty="0" smtClean="0"/>
          </a:p>
          <a:p>
            <a:pPr marL="0" indent="0" algn="ctr">
              <a:buNone/>
            </a:pPr>
            <a:r>
              <a:rPr lang="en-US" dirty="0" smtClean="0"/>
              <a:t>Unique ID</a:t>
            </a:r>
          </a:p>
          <a:p>
            <a:pPr marL="0" indent="0" algn="ctr">
              <a:buNone/>
            </a:pPr>
            <a:r>
              <a:rPr lang="en-US" dirty="0" smtClean="0"/>
              <a:t>Descriptive</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690449"/>
            <a:ext cx="5668400" cy="6052457"/>
          </a:xfrm>
          <a:prstGeom prst="rect">
            <a:avLst/>
          </a:prstGeom>
        </p:spPr>
      </p:pic>
      <p:sp>
        <p:nvSpPr>
          <p:cNvPr id="4" name="Slide Number Placeholder 3"/>
          <p:cNvSpPr>
            <a:spLocks noGrp="1"/>
          </p:cNvSpPr>
          <p:nvPr>
            <p:ph type="sldNum" sz="quarter" idx="12"/>
          </p:nvPr>
        </p:nvSpPr>
        <p:spPr/>
        <p:txBody>
          <a:bodyPr/>
          <a:lstStyle/>
          <a:p>
            <a:fld id="{681666D5-D8A4-41EB-A927-E37FC867C5CC}" type="slidenum">
              <a:rPr lang="en-US" smtClean="0"/>
              <a:t>19</a:t>
            </a:fld>
            <a:endParaRPr lang="en-US"/>
          </a:p>
        </p:txBody>
      </p:sp>
    </p:spTree>
    <p:extLst>
      <p:ext uri="{BB962C8B-B14F-4D97-AF65-F5344CB8AC3E}">
        <p14:creationId xmlns:p14="http://schemas.microsoft.com/office/powerpoint/2010/main" val="2487493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knowledge required	</a:t>
            </a:r>
            <a:endParaRPr lang="en-US" dirty="0"/>
          </a:p>
        </p:txBody>
      </p:sp>
      <p:sp>
        <p:nvSpPr>
          <p:cNvPr id="3" name="Content Placeholder 2"/>
          <p:cNvSpPr>
            <a:spLocks noGrp="1"/>
          </p:cNvSpPr>
          <p:nvPr>
            <p:ph idx="1"/>
          </p:nvPr>
        </p:nvSpPr>
        <p:spPr>
          <a:xfrm>
            <a:off x="838200" y="1825625"/>
            <a:ext cx="10515600" cy="4678206"/>
          </a:xfrm>
        </p:spPr>
        <p:txBody>
          <a:bodyPr>
            <a:normAutofit/>
          </a:bodyPr>
          <a:lstStyle/>
          <a:p>
            <a:r>
              <a:rPr lang="en-US" dirty="0" smtClean="0"/>
              <a:t>Basic understanding of DNA, proteins, expression, bacterial plasmids</a:t>
            </a:r>
          </a:p>
          <a:p>
            <a:r>
              <a:rPr lang="en-US" dirty="0" smtClean="0"/>
              <a:t>LacZ blue/white selection method</a:t>
            </a:r>
          </a:p>
          <a:p>
            <a:r>
              <a:rPr lang="en-US" dirty="0" smtClean="0"/>
              <a:t>Concept of restriction enzymes, ligase</a:t>
            </a:r>
          </a:p>
          <a:p>
            <a:endParaRPr lang="en-US" dirty="0"/>
          </a:p>
          <a:p>
            <a:r>
              <a:rPr lang="en-US" dirty="0" smtClean="0"/>
              <a:t>Helpful but not required:</a:t>
            </a:r>
          </a:p>
          <a:p>
            <a:pPr lvl="1"/>
            <a:r>
              <a:rPr lang="en-US" dirty="0"/>
              <a:t>CIDAR MoClo: Improved MoClo Assembly Standard and New E. coli Part Library Enable Rapid Combinatorial Design for Synthetic and Traditional </a:t>
            </a:r>
            <a:r>
              <a:rPr lang="en-US" dirty="0" smtClean="0"/>
              <a:t>Biology – ACS Synthetic Biology (2015) </a:t>
            </a:r>
            <a:r>
              <a:rPr lang="en-US" dirty="0" smtClean="0">
                <a:hlinkClick r:id="rId2"/>
              </a:rPr>
              <a:t>http</a:t>
            </a:r>
            <a:r>
              <a:rPr lang="en-US" dirty="0">
                <a:hlinkClick r:id="rId2"/>
              </a:rPr>
              <a:t>://</a:t>
            </a:r>
            <a:r>
              <a:rPr lang="en-US" dirty="0" smtClean="0">
                <a:hlinkClick r:id="rId2"/>
              </a:rPr>
              <a:t>pubs.acs.org/doi/abs/10.1021/acssynbio.5b00124</a:t>
            </a:r>
            <a:endParaRPr lang="en-US" dirty="0" smtClean="0"/>
          </a:p>
          <a:p>
            <a:pPr lvl="1"/>
            <a:r>
              <a:rPr lang="en-US" dirty="0" smtClean="0"/>
              <a:t>Various materials at </a:t>
            </a:r>
            <a:r>
              <a:rPr lang="en-US" dirty="0" smtClean="0">
                <a:hlinkClick r:id="rId3"/>
              </a:rPr>
              <a:t>www.cidarlab.org/moclo</a:t>
            </a:r>
            <a:endParaRPr lang="en-US" dirty="0" smtClean="0"/>
          </a:p>
          <a:p>
            <a:endParaRPr lang="en-US" dirty="0"/>
          </a:p>
        </p:txBody>
      </p:sp>
    </p:spTree>
    <p:extLst>
      <p:ext uri="{BB962C8B-B14F-4D97-AF65-F5344CB8AC3E}">
        <p14:creationId xmlns:p14="http://schemas.microsoft.com/office/powerpoint/2010/main" val="34346180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Skills learned / used in this lab</a:t>
            </a:r>
            <a:endParaRPr lang="en-US" dirty="0"/>
          </a:p>
        </p:txBody>
      </p:sp>
      <p:sp>
        <p:nvSpPr>
          <p:cNvPr id="3" name="Content Placeholder 2"/>
          <p:cNvSpPr>
            <a:spLocks noGrp="1"/>
          </p:cNvSpPr>
          <p:nvPr>
            <p:ph idx="1"/>
          </p:nvPr>
        </p:nvSpPr>
        <p:spPr/>
        <p:txBody>
          <a:bodyPr>
            <a:normAutofit/>
          </a:bodyPr>
          <a:lstStyle/>
          <a:p>
            <a:r>
              <a:rPr lang="en-US" dirty="0" smtClean="0"/>
              <a:t>Not taught directly in this module but needed for lab:</a:t>
            </a:r>
          </a:p>
          <a:p>
            <a:pPr lvl="1"/>
            <a:r>
              <a:rPr lang="en-US" dirty="0" smtClean="0"/>
              <a:t>Pipetting</a:t>
            </a:r>
          </a:p>
          <a:p>
            <a:pPr lvl="1"/>
            <a:r>
              <a:rPr lang="en-US" dirty="0" smtClean="0"/>
              <a:t>Measuring DNA concentration</a:t>
            </a:r>
          </a:p>
          <a:p>
            <a:pPr lvl="1"/>
            <a:r>
              <a:rPr lang="en-US" dirty="0" smtClean="0"/>
              <a:t>Transformation and plating bacteria</a:t>
            </a:r>
          </a:p>
          <a:p>
            <a:pPr lvl="1"/>
            <a:r>
              <a:rPr lang="en-US" dirty="0" smtClean="0"/>
              <a:t>Use of plate reader to measure concentrations</a:t>
            </a:r>
          </a:p>
          <a:p>
            <a:r>
              <a:rPr lang="en-US" dirty="0" smtClean="0"/>
              <a:t>Taught in this lab</a:t>
            </a:r>
          </a:p>
          <a:p>
            <a:pPr lvl="1"/>
            <a:r>
              <a:rPr lang="en-US" dirty="0" smtClean="0"/>
              <a:t>DNA engineering concept</a:t>
            </a:r>
          </a:p>
          <a:p>
            <a:pPr lvl="1"/>
            <a:r>
              <a:rPr lang="en-US" dirty="0" smtClean="0"/>
              <a:t>Construction of plasmids using multipart DNA assembly standard</a:t>
            </a:r>
          </a:p>
          <a:p>
            <a:pPr lvl="1"/>
            <a:r>
              <a:rPr lang="en-US" dirty="0" smtClean="0"/>
              <a:t>Building plasmid libraries</a:t>
            </a:r>
          </a:p>
          <a:p>
            <a:pPr lvl="1"/>
            <a:r>
              <a:rPr lang="en-US" dirty="0" smtClean="0"/>
              <a:t>Analyze fluorescent data</a:t>
            </a:r>
          </a:p>
        </p:txBody>
      </p:sp>
    </p:spTree>
    <p:extLst>
      <p:ext uri="{BB962C8B-B14F-4D97-AF65-F5344CB8AC3E}">
        <p14:creationId xmlns:p14="http://schemas.microsoft.com/office/powerpoint/2010/main" val="4250484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Plasmids needed - CIDAR MoClo Library (CML)</a:t>
            </a:r>
            <a:endParaRPr lang="en-US" dirty="0"/>
          </a:p>
        </p:txBody>
      </p:sp>
      <p:sp>
        <p:nvSpPr>
          <p:cNvPr id="3" name="Content Placeholder 2"/>
          <p:cNvSpPr>
            <a:spLocks noGrp="1"/>
          </p:cNvSpPr>
          <p:nvPr>
            <p:ph idx="1"/>
          </p:nvPr>
        </p:nvSpPr>
        <p:spPr>
          <a:xfrm>
            <a:off x="838200" y="1464072"/>
            <a:ext cx="5446690" cy="5035827"/>
          </a:xfrm>
        </p:spPr>
        <p:txBody>
          <a:bodyPr>
            <a:normAutofit fontScale="77500" lnSpcReduction="20000"/>
          </a:bodyPr>
          <a:lstStyle/>
          <a:p>
            <a:pPr marL="0" indent="0">
              <a:buNone/>
            </a:pPr>
            <a:r>
              <a:rPr lang="en-US" dirty="0" smtClean="0"/>
              <a:t>Plasmid Name (96-well Plate Location)</a:t>
            </a:r>
          </a:p>
          <a:p>
            <a:pPr marL="0" indent="0">
              <a:buNone/>
            </a:pPr>
            <a:r>
              <a:rPr lang="en-US" dirty="0" smtClean="0"/>
              <a:t>J23102_AB 	(CML-A5)</a:t>
            </a:r>
          </a:p>
          <a:p>
            <a:pPr marL="0" indent="0">
              <a:buNone/>
            </a:pPr>
            <a:r>
              <a:rPr lang="en-US" dirty="0" smtClean="0"/>
              <a:t>J23102_EB 	(CML-A6)</a:t>
            </a:r>
          </a:p>
          <a:p>
            <a:pPr marL="0" indent="0">
              <a:buNone/>
            </a:pPr>
            <a:r>
              <a:rPr lang="en-US" dirty="0" smtClean="0"/>
              <a:t>J23106_AB 	(CML-B1)</a:t>
            </a:r>
          </a:p>
          <a:p>
            <a:pPr marL="0" indent="0">
              <a:buNone/>
            </a:pPr>
            <a:r>
              <a:rPr lang="en-US" dirty="0" smtClean="0"/>
              <a:t>J23116_AB 	(CML-B9)</a:t>
            </a:r>
          </a:p>
          <a:p>
            <a:pPr marL="0" indent="0">
              <a:buNone/>
            </a:pPr>
            <a:r>
              <a:rPr lang="en-US" dirty="0" smtClean="0"/>
              <a:t>BCD2_BC 	(CML-D9)</a:t>
            </a:r>
          </a:p>
          <a:p>
            <a:pPr marL="0" indent="0">
              <a:buNone/>
            </a:pPr>
            <a:r>
              <a:rPr lang="en-US" dirty="0" smtClean="0"/>
              <a:t>E0040m_CD 	(CML-E5)</a:t>
            </a:r>
          </a:p>
          <a:p>
            <a:pPr marL="0" indent="0">
              <a:buNone/>
            </a:pPr>
            <a:r>
              <a:rPr lang="en-US" dirty="0" smtClean="0"/>
              <a:t>E1010m_CD 	(CML-E6)</a:t>
            </a:r>
          </a:p>
          <a:p>
            <a:pPr marL="0" indent="0">
              <a:buNone/>
            </a:pPr>
            <a:r>
              <a:rPr lang="en-US" dirty="0"/>
              <a:t>eBFP2_CD </a:t>
            </a:r>
            <a:r>
              <a:rPr lang="en-US" dirty="0" smtClean="0"/>
              <a:t>	(</a:t>
            </a:r>
            <a:r>
              <a:rPr lang="en-US" dirty="0"/>
              <a:t>CML-E7)</a:t>
            </a:r>
          </a:p>
          <a:p>
            <a:pPr marL="0" indent="0">
              <a:buNone/>
            </a:pPr>
            <a:r>
              <a:rPr lang="en-US" dirty="0" smtClean="0"/>
              <a:t>B0015_DE 	(CML-E8)</a:t>
            </a:r>
          </a:p>
          <a:p>
            <a:pPr marL="0" indent="0">
              <a:buNone/>
            </a:pPr>
            <a:r>
              <a:rPr lang="en-US" dirty="0" smtClean="0"/>
              <a:t>B0015_DF 	(CML-E9)</a:t>
            </a:r>
          </a:p>
          <a:p>
            <a:pPr marL="0" indent="0">
              <a:buNone/>
            </a:pPr>
            <a:r>
              <a:rPr lang="en-US" dirty="0"/>
              <a:t>DVA_AF </a:t>
            </a:r>
            <a:r>
              <a:rPr lang="en-US" dirty="0" smtClean="0"/>
              <a:t>	(</a:t>
            </a:r>
            <a:r>
              <a:rPr lang="en-US" dirty="0"/>
              <a:t>CML-F2)</a:t>
            </a:r>
          </a:p>
          <a:p>
            <a:pPr marL="0" indent="0">
              <a:buNone/>
            </a:pPr>
            <a:r>
              <a:rPr lang="en-US" dirty="0"/>
              <a:t>DVK_AE </a:t>
            </a:r>
            <a:r>
              <a:rPr lang="en-US" dirty="0" smtClean="0"/>
              <a:t>	(</a:t>
            </a:r>
            <a:r>
              <a:rPr lang="en-US" dirty="0"/>
              <a:t>CML-H4)</a:t>
            </a:r>
          </a:p>
          <a:p>
            <a:pPr marL="0" indent="0">
              <a:buNone/>
            </a:pPr>
            <a:r>
              <a:rPr lang="en-US" dirty="0"/>
              <a:t>DVK_EF </a:t>
            </a:r>
            <a:r>
              <a:rPr lang="en-US" dirty="0" smtClean="0"/>
              <a:t>	(</a:t>
            </a:r>
            <a:r>
              <a:rPr lang="en-US" dirty="0"/>
              <a:t>CML-H6)</a:t>
            </a:r>
          </a:p>
          <a:p>
            <a:pPr marL="0" indent="0">
              <a:buNone/>
            </a:pPr>
            <a:endParaRPr lang="en-US" dirty="0" smtClean="0"/>
          </a:p>
          <a:p>
            <a:pPr marL="0" indent="0">
              <a:buNone/>
            </a:pPr>
            <a:endParaRPr lang="en-US" dirty="0"/>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b="48610"/>
          <a:stretch/>
        </p:blipFill>
        <p:spPr>
          <a:xfrm>
            <a:off x="5383369" y="1487412"/>
            <a:ext cx="6562859" cy="4721673"/>
          </a:xfrm>
          <a:prstGeom prst="rect">
            <a:avLst/>
          </a:prstGeom>
        </p:spPr>
      </p:pic>
    </p:spTree>
    <p:extLst>
      <p:ext uri="{BB962C8B-B14F-4D97-AF65-F5344CB8AC3E}">
        <p14:creationId xmlns:p14="http://schemas.microsoft.com/office/powerpoint/2010/main" val="16721385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DNA as interchangeable parts</a:t>
            </a:r>
            <a:endParaRPr lang="en-US" dirty="0"/>
          </a:p>
        </p:txBody>
      </p:sp>
      <p:pic>
        <p:nvPicPr>
          <p:cNvPr id="7" name="Content Placeholder 6"/>
          <p:cNvPicPr>
            <a:picLocks noGrp="1" noChangeAspect="1"/>
          </p:cNvPicPr>
          <p:nvPr>
            <p:ph idx="1"/>
          </p:nvPr>
        </p:nvPicPr>
        <p:blipFill rotWithShape="1">
          <a:blip r:embed="rId3">
            <a:extLst>
              <a:ext uri="{28A0092B-C50C-407E-A947-70E740481C1C}">
                <a14:useLocalDpi xmlns:a14="http://schemas.microsoft.com/office/drawing/2010/main" val="0"/>
              </a:ext>
            </a:extLst>
          </a:blip>
          <a:srcRect l="42356" t="25167" r="27705" b="54663"/>
          <a:stretch/>
        </p:blipFill>
        <p:spPr>
          <a:xfrm>
            <a:off x="5828764" y="2458918"/>
            <a:ext cx="448235" cy="322730"/>
          </a:xfrm>
        </p:spPr>
      </p:pic>
      <p:sp>
        <p:nvSpPr>
          <p:cNvPr id="21" name="Rectangle 20"/>
          <p:cNvSpPr/>
          <p:nvPr/>
        </p:nvSpPr>
        <p:spPr>
          <a:xfrm>
            <a:off x="948764" y="1698322"/>
            <a:ext cx="708212" cy="2304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85000"/>
                  <a:lumOff val="15000"/>
                </a:schemeClr>
              </a:solidFill>
            </a:endParaRPr>
          </a:p>
        </p:txBody>
      </p:sp>
      <p:sp>
        <p:nvSpPr>
          <p:cNvPr id="28" name="Rectangle 27"/>
          <p:cNvSpPr/>
          <p:nvPr/>
        </p:nvSpPr>
        <p:spPr>
          <a:xfrm>
            <a:off x="1656976" y="1698322"/>
            <a:ext cx="233083" cy="23042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solidFill>
                <a:schemeClr val="tx1">
                  <a:lumMod val="85000"/>
                  <a:lumOff val="15000"/>
                </a:schemeClr>
              </a:solidFill>
            </a:endParaRPr>
          </a:p>
        </p:txBody>
      </p:sp>
      <p:sp>
        <p:nvSpPr>
          <p:cNvPr id="29" name="Rectangle 28"/>
          <p:cNvSpPr/>
          <p:nvPr/>
        </p:nvSpPr>
        <p:spPr>
          <a:xfrm>
            <a:off x="1890059" y="1698322"/>
            <a:ext cx="2285999" cy="23042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tx1">
                  <a:lumMod val="85000"/>
                  <a:lumOff val="15000"/>
                </a:schemeClr>
              </a:solidFill>
            </a:endParaRPr>
          </a:p>
        </p:txBody>
      </p:sp>
      <p:sp>
        <p:nvSpPr>
          <p:cNvPr id="30" name="Rectangle 29"/>
          <p:cNvSpPr/>
          <p:nvPr/>
        </p:nvSpPr>
        <p:spPr>
          <a:xfrm>
            <a:off x="4176058" y="1698322"/>
            <a:ext cx="708212" cy="23042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chemeClr val="tx1">
                  <a:lumMod val="85000"/>
                  <a:lumOff val="15000"/>
                </a:schemeClr>
              </a:solidFill>
            </a:endParaRPr>
          </a:p>
        </p:txBody>
      </p:sp>
      <p:sp>
        <p:nvSpPr>
          <p:cNvPr id="22" name="TextBox 21"/>
          <p:cNvSpPr txBox="1"/>
          <p:nvPr/>
        </p:nvSpPr>
        <p:spPr>
          <a:xfrm>
            <a:off x="511736" y="2334678"/>
            <a:ext cx="1169894" cy="369332"/>
          </a:xfrm>
          <a:prstGeom prst="rect">
            <a:avLst/>
          </a:prstGeom>
          <a:noFill/>
        </p:spPr>
        <p:txBody>
          <a:bodyPr wrap="square" rtlCol="0">
            <a:spAutoFit/>
          </a:bodyPr>
          <a:lstStyle/>
          <a:p>
            <a:r>
              <a:rPr lang="en-US" dirty="0" smtClean="0">
                <a:solidFill>
                  <a:schemeClr val="tx1">
                    <a:lumMod val="85000"/>
                    <a:lumOff val="15000"/>
                  </a:schemeClr>
                </a:solidFill>
              </a:rPr>
              <a:t>Promoter </a:t>
            </a:r>
            <a:endParaRPr lang="en-US" dirty="0">
              <a:solidFill>
                <a:schemeClr val="tx1">
                  <a:lumMod val="85000"/>
                  <a:lumOff val="15000"/>
                </a:schemeClr>
              </a:solidFill>
            </a:endParaRPr>
          </a:p>
        </p:txBody>
      </p:sp>
      <p:sp>
        <p:nvSpPr>
          <p:cNvPr id="32" name="TextBox 31"/>
          <p:cNvSpPr txBox="1"/>
          <p:nvPr/>
        </p:nvSpPr>
        <p:spPr>
          <a:xfrm>
            <a:off x="1128978" y="2774770"/>
            <a:ext cx="2335307" cy="369332"/>
          </a:xfrm>
          <a:prstGeom prst="rect">
            <a:avLst/>
          </a:prstGeom>
          <a:noFill/>
        </p:spPr>
        <p:txBody>
          <a:bodyPr wrap="square" rtlCol="0">
            <a:spAutoFit/>
          </a:bodyPr>
          <a:lstStyle/>
          <a:p>
            <a:r>
              <a:rPr lang="en-US" dirty="0" smtClean="0">
                <a:solidFill>
                  <a:schemeClr val="tx1">
                    <a:lumMod val="85000"/>
                    <a:lumOff val="15000"/>
                  </a:schemeClr>
                </a:solidFill>
              </a:rPr>
              <a:t>Ribosome binding site</a:t>
            </a:r>
            <a:endParaRPr lang="en-US" dirty="0">
              <a:solidFill>
                <a:schemeClr val="tx1">
                  <a:lumMod val="85000"/>
                  <a:lumOff val="15000"/>
                </a:schemeClr>
              </a:solidFill>
            </a:endParaRPr>
          </a:p>
        </p:txBody>
      </p:sp>
      <p:sp>
        <p:nvSpPr>
          <p:cNvPr id="33" name="TextBox 32"/>
          <p:cNvSpPr txBox="1"/>
          <p:nvPr/>
        </p:nvSpPr>
        <p:spPr>
          <a:xfrm>
            <a:off x="2227731" y="2334678"/>
            <a:ext cx="1797423" cy="369332"/>
          </a:xfrm>
          <a:prstGeom prst="rect">
            <a:avLst/>
          </a:prstGeom>
          <a:noFill/>
        </p:spPr>
        <p:txBody>
          <a:bodyPr wrap="square" rtlCol="0">
            <a:spAutoFit/>
          </a:bodyPr>
          <a:lstStyle/>
          <a:p>
            <a:r>
              <a:rPr lang="en-US" dirty="0" smtClean="0">
                <a:solidFill>
                  <a:schemeClr val="tx1">
                    <a:lumMod val="85000"/>
                    <a:lumOff val="15000"/>
                  </a:schemeClr>
                </a:solidFill>
              </a:rPr>
              <a:t>Coding sequence</a:t>
            </a:r>
            <a:endParaRPr lang="en-US" dirty="0">
              <a:solidFill>
                <a:schemeClr val="tx1">
                  <a:lumMod val="85000"/>
                  <a:lumOff val="15000"/>
                </a:schemeClr>
              </a:solidFill>
            </a:endParaRPr>
          </a:p>
        </p:txBody>
      </p:sp>
      <p:sp>
        <p:nvSpPr>
          <p:cNvPr id="34" name="TextBox 33"/>
          <p:cNvSpPr txBox="1"/>
          <p:nvPr/>
        </p:nvSpPr>
        <p:spPr>
          <a:xfrm>
            <a:off x="4117040" y="2334678"/>
            <a:ext cx="1255060" cy="369332"/>
          </a:xfrm>
          <a:prstGeom prst="rect">
            <a:avLst/>
          </a:prstGeom>
          <a:noFill/>
        </p:spPr>
        <p:txBody>
          <a:bodyPr wrap="square" rtlCol="0">
            <a:spAutoFit/>
          </a:bodyPr>
          <a:lstStyle/>
          <a:p>
            <a:r>
              <a:rPr lang="en-US" dirty="0" smtClean="0">
                <a:solidFill>
                  <a:schemeClr val="tx1">
                    <a:lumMod val="85000"/>
                    <a:lumOff val="15000"/>
                  </a:schemeClr>
                </a:solidFill>
              </a:rPr>
              <a:t>Terminator</a:t>
            </a:r>
            <a:endParaRPr lang="en-US" dirty="0">
              <a:solidFill>
                <a:schemeClr val="tx1">
                  <a:lumMod val="85000"/>
                  <a:lumOff val="15000"/>
                </a:schemeClr>
              </a:solidFill>
            </a:endParaRPr>
          </a:p>
        </p:txBody>
      </p:sp>
      <p:cxnSp>
        <p:nvCxnSpPr>
          <p:cNvPr id="24" name="Straight Connector 23"/>
          <p:cNvCxnSpPr/>
          <p:nvPr/>
        </p:nvCxnSpPr>
        <p:spPr>
          <a:xfrm>
            <a:off x="1773517" y="2000901"/>
            <a:ext cx="320370" cy="750900"/>
          </a:xfrm>
          <a:prstGeom prst="line">
            <a:avLst/>
          </a:prstGeom>
          <a:ln w="19050"/>
        </p:spPr>
        <p:style>
          <a:lnRef idx="1">
            <a:schemeClr val="dk1"/>
          </a:lnRef>
          <a:fillRef idx="0">
            <a:schemeClr val="dk1"/>
          </a:fillRef>
          <a:effectRef idx="0">
            <a:schemeClr val="dk1"/>
          </a:effectRef>
          <a:fontRef idx="minor">
            <a:schemeClr val="tx1"/>
          </a:fontRef>
        </p:style>
      </p:cxnSp>
      <p:cxnSp>
        <p:nvCxnSpPr>
          <p:cNvPr id="41" name="Straight Connector 40"/>
          <p:cNvCxnSpPr/>
          <p:nvPr/>
        </p:nvCxnSpPr>
        <p:spPr>
          <a:xfrm flipH="1">
            <a:off x="1168400" y="2000901"/>
            <a:ext cx="197224" cy="387948"/>
          </a:xfrm>
          <a:prstGeom prst="line">
            <a:avLst/>
          </a:prstGeom>
          <a:ln w="19050"/>
        </p:spPr>
        <p:style>
          <a:lnRef idx="1">
            <a:schemeClr val="dk1"/>
          </a:lnRef>
          <a:fillRef idx="0">
            <a:schemeClr val="dk1"/>
          </a:fillRef>
          <a:effectRef idx="0">
            <a:schemeClr val="dk1"/>
          </a:effectRef>
          <a:fontRef idx="minor">
            <a:schemeClr val="tx1"/>
          </a:fontRef>
        </p:style>
      </p:cxnSp>
      <p:cxnSp>
        <p:nvCxnSpPr>
          <p:cNvPr id="44" name="Straight Connector 43"/>
          <p:cNvCxnSpPr/>
          <p:nvPr/>
        </p:nvCxnSpPr>
        <p:spPr>
          <a:xfrm>
            <a:off x="2956857" y="2000901"/>
            <a:ext cx="224119" cy="387948"/>
          </a:xfrm>
          <a:prstGeom prst="line">
            <a:avLst/>
          </a:prstGeom>
          <a:ln w="19050"/>
        </p:spPr>
        <p:style>
          <a:lnRef idx="1">
            <a:schemeClr val="dk1"/>
          </a:lnRef>
          <a:fillRef idx="0">
            <a:schemeClr val="dk1"/>
          </a:fillRef>
          <a:effectRef idx="0">
            <a:schemeClr val="dk1"/>
          </a:effectRef>
          <a:fontRef idx="minor">
            <a:schemeClr val="tx1"/>
          </a:fontRef>
        </p:style>
      </p:cxnSp>
      <p:cxnSp>
        <p:nvCxnSpPr>
          <p:cNvPr id="46" name="Straight Connector 45"/>
          <p:cNvCxnSpPr/>
          <p:nvPr/>
        </p:nvCxnSpPr>
        <p:spPr>
          <a:xfrm>
            <a:off x="4514476" y="2003783"/>
            <a:ext cx="224119" cy="387948"/>
          </a:xfrm>
          <a:prstGeom prst="line">
            <a:avLst/>
          </a:prstGeom>
          <a:ln w="19050"/>
        </p:spPr>
        <p:style>
          <a:lnRef idx="1">
            <a:schemeClr val="dk1"/>
          </a:lnRef>
          <a:fillRef idx="0">
            <a:schemeClr val="dk1"/>
          </a:fillRef>
          <a:effectRef idx="0">
            <a:schemeClr val="dk1"/>
          </a:effectRef>
          <a:fontRef idx="minor">
            <a:schemeClr val="tx1"/>
          </a:fontRef>
        </p:style>
      </p:cxnSp>
      <p:grpSp>
        <p:nvGrpSpPr>
          <p:cNvPr id="42" name="Group 41"/>
          <p:cNvGrpSpPr/>
          <p:nvPr/>
        </p:nvGrpSpPr>
        <p:grpSpPr>
          <a:xfrm>
            <a:off x="5861422" y="1636354"/>
            <a:ext cx="4085425" cy="584775"/>
            <a:chOff x="5870118" y="2038725"/>
            <a:chExt cx="4085425" cy="584775"/>
          </a:xfrm>
        </p:grpSpPr>
        <p:pic>
          <p:nvPicPr>
            <p:cNvPr id="1026" name="Picture 2" descr="Weyekin output image"/>
            <p:cNvPicPr>
              <a:picLocks noChangeAspect="1" noChangeArrowheads="1"/>
            </p:cNvPicPr>
            <p:nvPr/>
          </p:nvPicPr>
          <p:blipFill rotWithShape="1">
            <a:blip r:embed="rId4">
              <a:extLst>
                <a:ext uri="{28A0092B-C50C-407E-A947-70E740481C1C}">
                  <a14:useLocalDpi xmlns:a14="http://schemas.microsoft.com/office/drawing/2010/main" val="0"/>
                </a:ext>
              </a:extLst>
            </a:blip>
            <a:srcRect l="22020" t="24997" r="24576" b="46824"/>
            <a:stretch/>
          </p:blipFill>
          <p:spPr bwMode="auto">
            <a:xfrm>
              <a:off x="5870118" y="2082474"/>
              <a:ext cx="905435" cy="448235"/>
            </a:xfrm>
            <a:prstGeom prst="rect">
              <a:avLst/>
            </a:prstGeom>
            <a:noFill/>
            <a:extLst>
              <a:ext uri="{909E8E84-426E-40DD-AFC4-6F175D3DCCD1}">
                <a14:hiddenFill xmlns:a14="http://schemas.microsoft.com/office/drawing/2010/main">
                  <a:solidFill>
                    <a:srgbClr val="FFFFFF"/>
                  </a:solidFill>
                </a14:hiddenFill>
              </a:ext>
            </a:extLst>
          </p:spPr>
        </p:pic>
        <p:sp>
          <p:nvSpPr>
            <p:cNvPr id="47" name="TextBox 46"/>
            <p:cNvSpPr txBox="1"/>
            <p:nvPr/>
          </p:nvSpPr>
          <p:spPr>
            <a:xfrm>
              <a:off x="7212342" y="2038725"/>
              <a:ext cx="2743201" cy="584775"/>
            </a:xfrm>
            <a:prstGeom prst="rect">
              <a:avLst/>
            </a:prstGeom>
            <a:noFill/>
          </p:spPr>
          <p:txBody>
            <a:bodyPr wrap="square" rtlCol="0">
              <a:spAutoFit/>
            </a:bodyPr>
            <a:lstStyle/>
            <a:p>
              <a:r>
                <a:rPr lang="en-US" sz="3200" dirty="0" smtClean="0">
                  <a:solidFill>
                    <a:schemeClr val="tx1">
                      <a:lumMod val="85000"/>
                      <a:lumOff val="15000"/>
                    </a:schemeClr>
                  </a:solidFill>
                </a:rPr>
                <a:t>Promoter</a:t>
              </a:r>
              <a:r>
                <a:rPr lang="en-US" sz="3200" dirty="0" smtClean="0"/>
                <a:t> </a:t>
              </a:r>
              <a:endParaRPr lang="en-US" sz="3200" dirty="0"/>
            </a:p>
          </p:txBody>
        </p:sp>
      </p:grpSp>
      <p:sp>
        <p:nvSpPr>
          <p:cNvPr id="48" name="TextBox 47"/>
          <p:cNvSpPr txBox="1"/>
          <p:nvPr/>
        </p:nvSpPr>
        <p:spPr>
          <a:xfrm>
            <a:off x="7203646" y="2316522"/>
            <a:ext cx="4914897" cy="584775"/>
          </a:xfrm>
          <a:prstGeom prst="rect">
            <a:avLst/>
          </a:prstGeom>
          <a:noFill/>
        </p:spPr>
        <p:txBody>
          <a:bodyPr wrap="square" rtlCol="0">
            <a:spAutoFit/>
          </a:bodyPr>
          <a:lstStyle/>
          <a:p>
            <a:r>
              <a:rPr lang="en-US" sz="3200" dirty="0" smtClean="0">
                <a:solidFill>
                  <a:schemeClr val="tx1">
                    <a:lumMod val="85000"/>
                    <a:lumOff val="15000"/>
                  </a:schemeClr>
                </a:solidFill>
              </a:rPr>
              <a:t>Ribosome binding site (RBS)</a:t>
            </a:r>
            <a:endParaRPr lang="en-US" sz="3200" dirty="0">
              <a:solidFill>
                <a:schemeClr val="tx1">
                  <a:lumMod val="85000"/>
                  <a:lumOff val="15000"/>
                </a:schemeClr>
              </a:solidFill>
            </a:endParaRPr>
          </a:p>
        </p:txBody>
      </p:sp>
      <p:grpSp>
        <p:nvGrpSpPr>
          <p:cNvPr id="45" name="Group 44"/>
          <p:cNvGrpSpPr/>
          <p:nvPr/>
        </p:nvGrpSpPr>
        <p:grpSpPr>
          <a:xfrm>
            <a:off x="5828764" y="2996690"/>
            <a:ext cx="5599498" cy="618566"/>
            <a:chOff x="5837460" y="3331719"/>
            <a:chExt cx="5599498" cy="618566"/>
          </a:xfrm>
        </p:grpSpPr>
        <p:pic>
          <p:nvPicPr>
            <p:cNvPr id="9" name="Picture 8"/>
            <p:cNvPicPr>
              <a:picLocks noChangeAspect="1"/>
            </p:cNvPicPr>
            <p:nvPr/>
          </p:nvPicPr>
          <p:blipFill rotWithShape="1">
            <a:blip r:embed="rId5">
              <a:extLst>
                <a:ext uri="{28A0092B-C50C-407E-A947-70E740481C1C}">
                  <a14:useLocalDpi xmlns:a14="http://schemas.microsoft.com/office/drawing/2010/main" val="0"/>
                </a:ext>
              </a:extLst>
            </a:blip>
            <a:srcRect l="24356" t="20640" r="18699" b="48431"/>
            <a:stretch/>
          </p:blipFill>
          <p:spPr>
            <a:xfrm>
              <a:off x="5837460" y="3331719"/>
              <a:ext cx="1353671" cy="618566"/>
            </a:xfrm>
            <a:prstGeom prst="rect">
              <a:avLst/>
            </a:prstGeom>
          </p:spPr>
        </p:pic>
        <p:sp>
          <p:nvSpPr>
            <p:cNvPr id="49" name="TextBox 48"/>
            <p:cNvSpPr txBox="1"/>
            <p:nvPr/>
          </p:nvSpPr>
          <p:spPr>
            <a:xfrm>
              <a:off x="7212342" y="3353944"/>
              <a:ext cx="4224616" cy="584775"/>
            </a:xfrm>
            <a:prstGeom prst="rect">
              <a:avLst/>
            </a:prstGeom>
            <a:noFill/>
          </p:spPr>
          <p:txBody>
            <a:bodyPr wrap="square" rtlCol="0">
              <a:spAutoFit/>
            </a:bodyPr>
            <a:lstStyle/>
            <a:p>
              <a:r>
                <a:rPr lang="en-US" sz="3200" dirty="0" smtClean="0">
                  <a:solidFill>
                    <a:schemeClr val="tx1">
                      <a:lumMod val="85000"/>
                      <a:lumOff val="15000"/>
                    </a:schemeClr>
                  </a:solidFill>
                </a:rPr>
                <a:t>Coding sequence (CDS)</a:t>
              </a:r>
              <a:endParaRPr lang="en-US" sz="3200" dirty="0">
                <a:solidFill>
                  <a:schemeClr val="tx1">
                    <a:lumMod val="85000"/>
                    <a:lumOff val="15000"/>
                  </a:schemeClr>
                </a:solidFill>
              </a:endParaRPr>
            </a:p>
          </p:txBody>
        </p:sp>
      </p:grpSp>
      <p:grpSp>
        <p:nvGrpSpPr>
          <p:cNvPr id="50" name="Group 49"/>
          <p:cNvGrpSpPr/>
          <p:nvPr/>
        </p:nvGrpSpPr>
        <p:grpSpPr>
          <a:xfrm>
            <a:off x="5861422" y="3710648"/>
            <a:ext cx="5574783" cy="584775"/>
            <a:chOff x="5870118" y="4113019"/>
            <a:chExt cx="5574783" cy="584775"/>
          </a:xfrm>
        </p:grpSpPr>
        <p:pic>
          <p:nvPicPr>
            <p:cNvPr id="10" name="Picture 9"/>
            <p:cNvPicPr>
              <a:picLocks noChangeAspect="1"/>
            </p:cNvPicPr>
            <p:nvPr/>
          </p:nvPicPr>
          <p:blipFill rotWithShape="1">
            <a:blip r:embed="rId6">
              <a:extLst>
                <a:ext uri="{28A0092B-C50C-407E-A947-70E740481C1C}">
                  <a14:useLocalDpi xmlns:a14="http://schemas.microsoft.com/office/drawing/2010/main" val="0"/>
                </a:ext>
              </a:extLst>
            </a:blip>
            <a:srcRect l="41984" t="26268" r="29387" b="49250"/>
            <a:stretch/>
          </p:blipFill>
          <p:spPr>
            <a:xfrm>
              <a:off x="5870118" y="4189425"/>
              <a:ext cx="448235" cy="439271"/>
            </a:xfrm>
            <a:prstGeom prst="rect">
              <a:avLst/>
            </a:prstGeom>
          </p:spPr>
        </p:pic>
        <p:sp>
          <p:nvSpPr>
            <p:cNvPr id="54" name="TextBox 53"/>
            <p:cNvSpPr txBox="1"/>
            <p:nvPr/>
          </p:nvSpPr>
          <p:spPr>
            <a:xfrm>
              <a:off x="7220285" y="4113019"/>
              <a:ext cx="4224616" cy="584775"/>
            </a:xfrm>
            <a:prstGeom prst="rect">
              <a:avLst/>
            </a:prstGeom>
            <a:noFill/>
          </p:spPr>
          <p:txBody>
            <a:bodyPr wrap="square" rtlCol="0">
              <a:spAutoFit/>
            </a:bodyPr>
            <a:lstStyle/>
            <a:p>
              <a:r>
                <a:rPr lang="en-US" sz="3200" dirty="0" smtClean="0">
                  <a:solidFill>
                    <a:schemeClr val="tx1">
                      <a:lumMod val="85000"/>
                      <a:lumOff val="15000"/>
                    </a:schemeClr>
                  </a:solidFill>
                </a:rPr>
                <a:t>Terminator</a:t>
              </a:r>
            </a:p>
          </p:txBody>
        </p:sp>
      </p:grpSp>
      <p:grpSp>
        <p:nvGrpSpPr>
          <p:cNvPr id="56" name="Group 55"/>
          <p:cNvGrpSpPr/>
          <p:nvPr/>
        </p:nvGrpSpPr>
        <p:grpSpPr>
          <a:xfrm>
            <a:off x="289930" y="3389943"/>
            <a:ext cx="4914897" cy="2873794"/>
            <a:chOff x="289930" y="3389943"/>
            <a:chExt cx="4914897" cy="2873794"/>
          </a:xfrm>
        </p:grpSpPr>
        <p:pic>
          <p:nvPicPr>
            <p:cNvPr id="37" name="Picture 36"/>
            <p:cNvPicPr>
              <a:picLocks noChangeAspect="1"/>
            </p:cNvPicPr>
            <p:nvPr/>
          </p:nvPicPr>
          <p:blipFill>
            <a:blip r:embed="rId7"/>
            <a:stretch>
              <a:fillRect/>
            </a:stretch>
          </p:blipFill>
          <p:spPr>
            <a:xfrm>
              <a:off x="1310482" y="3389943"/>
              <a:ext cx="2873794" cy="2873794"/>
            </a:xfrm>
            <a:prstGeom prst="rect">
              <a:avLst/>
            </a:prstGeom>
          </p:spPr>
        </p:pic>
        <p:sp>
          <p:nvSpPr>
            <p:cNvPr id="61" name="TextBox 60"/>
            <p:cNvSpPr txBox="1"/>
            <p:nvPr/>
          </p:nvSpPr>
          <p:spPr>
            <a:xfrm>
              <a:off x="289930" y="4534452"/>
              <a:ext cx="4914897" cy="584775"/>
            </a:xfrm>
            <a:prstGeom prst="rect">
              <a:avLst/>
            </a:prstGeom>
            <a:noFill/>
          </p:spPr>
          <p:txBody>
            <a:bodyPr wrap="square" rtlCol="0">
              <a:spAutoFit/>
            </a:bodyPr>
            <a:lstStyle/>
            <a:p>
              <a:pPr algn="ctr"/>
              <a:r>
                <a:rPr lang="en-US" sz="3200" dirty="0" smtClean="0">
                  <a:solidFill>
                    <a:schemeClr val="tx1">
                      <a:lumMod val="85000"/>
                      <a:lumOff val="15000"/>
                    </a:schemeClr>
                  </a:solidFill>
                </a:rPr>
                <a:t>Plasmid</a:t>
              </a:r>
              <a:endParaRPr lang="en-US" sz="3200" dirty="0">
                <a:solidFill>
                  <a:schemeClr val="tx1">
                    <a:lumMod val="85000"/>
                    <a:lumOff val="15000"/>
                  </a:schemeClr>
                </a:solidFill>
              </a:endParaRPr>
            </a:p>
          </p:txBody>
        </p:sp>
      </p:grpSp>
      <p:pic>
        <p:nvPicPr>
          <p:cNvPr id="55" name="Picture 5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272829" y="4108422"/>
            <a:ext cx="6845714" cy="2731428"/>
          </a:xfrm>
          <a:prstGeom prst="rect">
            <a:avLst/>
          </a:prstGeom>
        </p:spPr>
      </p:pic>
      <p:sp>
        <p:nvSpPr>
          <p:cNvPr id="64" name="TextBox 63"/>
          <p:cNvSpPr txBox="1"/>
          <p:nvPr/>
        </p:nvSpPr>
        <p:spPr>
          <a:xfrm>
            <a:off x="6169851" y="5407447"/>
            <a:ext cx="4914897" cy="584775"/>
          </a:xfrm>
          <a:prstGeom prst="rect">
            <a:avLst/>
          </a:prstGeom>
          <a:noFill/>
        </p:spPr>
        <p:txBody>
          <a:bodyPr wrap="square" rtlCol="0">
            <a:spAutoFit/>
          </a:bodyPr>
          <a:lstStyle/>
          <a:p>
            <a:pPr algn="ctr"/>
            <a:r>
              <a:rPr lang="en-US" sz="3200" dirty="0" smtClean="0">
                <a:solidFill>
                  <a:schemeClr val="tx1">
                    <a:lumMod val="85000"/>
                    <a:lumOff val="15000"/>
                  </a:schemeClr>
                </a:solidFill>
              </a:rPr>
              <a:t>Plasmid</a:t>
            </a:r>
            <a:endParaRPr lang="en-US" sz="3200" dirty="0">
              <a:solidFill>
                <a:schemeClr val="tx1">
                  <a:lumMod val="85000"/>
                  <a:lumOff val="15000"/>
                </a:schemeClr>
              </a:solidFill>
            </a:endParaRPr>
          </a:p>
        </p:txBody>
      </p:sp>
      <p:pic>
        <p:nvPicPr>
          <p:cNvPr id="1038" name="Picture 14" descr="http://whub44.webhostinghub.com/~sbolst5/wp-content/uploads/2014/09/SBOLlogo2_high_res-e1412897517562.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89411" y="2196213"/>
            <a:ext cx="3019425" cy="1095376"/>
          </a:xfrm>
          <a:prstGeom prst="rect">
            <a:avLst/>
          </a:prstGeom>
          <a:noFill/>
          <a:extLst>
            <a:ext uri="{909E8E84-426E-40DD-AFC4-6F175D3DCCD1}">
              <a14:hiddenFill xmlns:a14="http://schemas.microsoft.com/office/drawing/2010/main">
                <a:solidFill>
                  <a:srgbClr val="FFFFFF"/>
                </a:solidFill>
              </a14:hiddenFill>
            </a:ext>
          </a:extLst>
        </p:spPr>
      </p:pic>
      <p:sp>
        <p:nvSpPr>
          <p:cNvPr id="58" name="TextBox 57"/>
          <p:cNvSpPr txBox="1"/>
          <p:nvPr/>
        </p:nvSpPr>
        <p:spPr>
          <a:xfrm>
            <a:off x="375068" y="3507564"/>
            <a:ext cx="5192058" cy="523220"/>
          </a:xfrm>
          <a:prstGeom prst="rect">
            <a:avLst/>
          </a:prstGeom>
          <a:noFill/>
        </p:spPr>
        <p:txBody>
          <a:bodyPr wrap="square" rtlCol="0">
            <a:spAutoFit/>
          </a:bodyPr>
          <a:lstStyle/>
          <a:p>
            <a:r>
              <a:rPr lang="en-US" sz="2800" dirty="0" smtClean="0">
                <a:solidFill>
                  <a:schemeClr val="tx1">
                    <a:lumMod val="85000"/>
                    <a:lumOff val="15000"/>
                  </a:schemeClr>
                </a:solidFill>
              </a:rPr>
              <a:t>Synthetic Biology Open Language</a:t>
            </a:r>
            <a:endParaRPr lang="en-US" sz="2800" dirty="0">
              <a:solidFill>
                <a:schemeClr val="tx1">
                  <a:lumMod val="85000"/>
                  <a:lumOff val="15000"/>
                </a:schemeClr>
              </a:solidFill>
            </a:endParaRPr>
          </a:p>
        </p:txBody>
      </p:sp>
      <p:sp>
        <p:nvSpPr>
          <p:cNvPr id="5" name="Slide Number Placeholder 4"/>
          <p:cNvSpPr>
            <a:spLocks noGrp="1"/>
          </p:cNvSpPr>
          <p:nvPr>
            <p:ph type="sldNum" sz="quarter" idx="12"/>
          </p:nvPr>
        </p:nvSpPr>
        <p:spPr/>
        <p:txBody>
          <a:bodyPr/>
          <a:lstStyle/>
          <a:p>
            <a:fld id="{681666D5-D8A4-41EB-A927-E37FC867C5CC}" type="slidenum">
              <a:rPr lang="en-US" smtClean="0"/>
              <a:t>5</a:t>
            </a:fld>
            <a:endParaRPr lang="en-US"/>
          </a:p>
        </p:txBody>
      </p:sp>
      <p:sp>
        <p:nvSpPr>
          <p:cNvPr id="6" name="Rectangle 5"/>
          <p:cNvSpPr/>
          <p:nvPr/>
        </p:nvSpPr>
        <p:spPr>
          <a:xfrm>
            <a:off x="1573001" y="6489867"/>
            <a:ext cx="2489336" cy="369332"/>
          </a:xfrm>
          <a:prstGeom prst="rect">
            <a:avLst/>
          </a:prstGeom>
        </p:spPr>
        <p:txBody>
          <a:bodyPr wrap="none">
            <a:spAutoFit/>
          </a:bodyPr>
          <a:lstStyle/>
          <a:p>
            <a:r>
              <a:rPr lang="en-US" dirty="0"/>
              <a:t>http://sbolstandard.org/</a:t>
            </a:r>
          </a:p>
        </p:txBody>
      </p:sp>
    </p:spTree>
    <p:extLst>
      <p:ext uri="{BB962C8B-B14F-4D97-AF65-F5344CB8AC3E}">
        <p14:creationId xmlns:p14="http://schemas.microsoft.com/office/powerpoint/2010/main" val="3708419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56"/>
                                        </p:tgtEl>
                                        <p:attrNameLst>
                                          <p:attrName>style.visibility</p:attrName>
                                        </p:attrNameLst>
                                      </p:cBhvr>
                                      <p:to>
                                        <p:strVal val="hidden"/>
                                      </p:to>
                                    </p:set>
                                  </p:childTnLst>
                                </p:cTn>
                              </p:par>
                              <p:par>
                                <p:cTn id="29" presetID="1" presetClass="exit"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hidden"/>
                                      </p:to>
                                    </p:set>
                                  </p:childTnLst>
                                </p:cTn>
                              </p:par>
                              <p:par>
                                <p:cTn id="31" presetID="1" presetClass="exit" presetSubtype="0" fill="hold" grpId="0" nodeType="withEffect">
                                  <p:stCondLst>
                                    <p:cond delay="0"/>
                                  </p:stCondLst>
                                  <p:childTnLst>
                                    <p:set>
                                      <p:cBhvr>
                                        <p:cTn id="32" dur="1" fill="hold">
                                          <p:stCondLst>
                                            <p:cond delay="0"/>
                                          </p:stCondLst>
                                        </p:cTn>
                                        <p:tgtEl>
                                          <p:spTgt spid="28"/>
                                        </p:tgtEl>
                                        <p:attrNameLst>
                                          <p:attrName>style.visibility</p:attrName>
                                        </p:attrNameLst>
                                      </p:cBhvr>
                                      <p:to>
                                        <p:strVal val="hidden"/>
                                      </p:to>
                                    </p:set>
                                  </p:childTnLst>
                                </p:cTn>
                              </p:par>
                              <p:par>
                                <p:cTn id="33" presetID="1" presetClass="exit" presetSubtype="0" fill="hold" grpId="0" nodeType="withEffect">
                                  <p:stCondLst>
                                    <p:cond delay="0"/>
                                  </p:stCondLst>
                                  <p:childTnLst>
                                    <p:set>
                                      <p:cBhvr>
                                        <p:cTn id="34" dur="1" fill="hold">
                                          <p:stCondLst>
                                            <p:cond delay="0"/>
                                          </p:stCondLst>
                                        </p:cTn>
                                        <p:tgtEl>
                                          <p:spTgt spid="29"/>
                                        </p:tgtEl>
                                        <p:attrNameLst>
                                          <p:attrName>style.visibility</p:attrName>
                                        </p:attrNameLst>
                                      </p:cBhvr>
                                      <p:to>
                                        <p:strVal val="hidden"/>
                                      </p:to>
                                    </p:set>
                                  </p:childTnLst>
                                </p:cTn>
                              </p:par>
                              <p:par>
                                <p:cTn id="35" presetID="1" presetClass="exit" presetSubtype="0" fill="hold" grpId="0" nodeType="withEffect">
                                  <p:stCondLst>
                                    <p:cond delay="0"/>
                                  </p:stCondLst>
                                  <p:childTnLst>
                                    <p:set>
                                      <p:cBhvr>
                                        <p:cTn id="36" dur="1" fill="hold">
                                          <p:stCondLst>
                                            <p:cond delay="0"/>
                                          </p:stCondLst>
                                        </p:cTn>
                                        <p:tgtEl>
                                          <p:spTgt spid="30"/>
                                        </p:tgtEl>
                                        <p:attrNameLst>
                                          <p:attrName>style.visibility</p:attrName>
                                        </p:attrNameLst>
                                      </p:cBhvr>
                                      <p:to>
                                        <p:strVal val="hidden"/>
                                      </p:to>
                                    </p:set>
                                  </p:childTnLst>
                                </p:cTn>
                              </p:par>
                              <p:par>
                                <p:cTn id="37" presetID="1" presetClass="exit"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hidden"/>
                                      </p:to>
                                    </p:set>
                                  </p:childTnLst>
                                </p:cTn>
                              </p:par>
                              <p:par>
                                <p:cTn id="39" presetID="1" presetClass="exit"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hidden"/>
                                      </p:to>
                                    </p:set>
                                  </p:childTnLst>
                                </p:cTn>
                              </p:par>
                              <p:par>
                                <p:cTn id="41" presetID="1" presetClass="exit" presetSubtype="0" fill="hold" grpId="0" nodeType="withEffect">
                                  <p:stCondLst>
                                    <p:cond delay="0"/>
                                  </p:stCondLst>
                                  <p:childTnLst>
                                    <p:set>
                                      <p:cBhvr>
                                        <p:cTn id="42" dur="1" fill="hold">
                                          <p:stCondLst>
                                            <p:cond delay="0"/>
                                          </p:stCondLst>
                                        </p:cTn>
                                        <p:tgtEl>
                                          <p:spTgt spid="33"/>
                                        </p:tgtEl>
                                        <p:attrNameLst>
                                          <p:attrName>style.visibility</p:attrName>
                                        </p:attrNameLst>
                                      </p:cBhvr>
                                      <p:to>
                                        <p:strVal val="hidden"/>
                                      </p:to>
                                    </p:set>
                                  </p:childTnLst>
                                </p:cTn>
                              </p:par>
                              <p:par>
                                <p:cTn id="43" presetID="1" presetClass="exit" presetSubtype="0" fill="hold" grpId="0" nodeType="withEffect">
                                  <p:stCondLst>
                                    <p:cond delay="0"/>
                                  </p:stCondLst>
                                  <p:childTnLst>
                                    <p:set>
                                      <p:cBhvr>
                                        <p:cTn id="44" dur="1" fill="hold">
                                          <p:stCondLst>
                                            <p:cond delay="0"/>
                                          </p:stCondLst>
                                        </p:cTn>
                                        <p:tgtEl>
                                          <p:spTgt spid="34"/>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24"/>
                                        </p:tgtEl>
                                        <p:attrNameLst>
                                          <p:attrName>style.visibility</p:attrName>
                                        </p:attrNameLst>
                                      </p:cBhvr>
                                      <p:to>
                                        <p:strVal val="hidden"/>
                                      </p:to>
                                    </p:set>
                                  </p:childTnLst>
                                </p:cTn>
                              </p:par>
                              <p:par>
                                <p:cTn id="47" presetID="1" presetClass="exit" presetSubtype="0" fill="hold" nodeType="withEffect">
                                  <p:stCondLst>
                                    <p:cond delay="0"/>
                                  </p:stCondLst>
                                  <p:childTnLst>
                                    <p:set>
                                      <p:cBhvr>
                                        <p:cTn id="48" dur="1" fill="hold">
                                          <p:stCondLst>
                                            <p:cond delay="0"/>
                                          </p:stCondLst>
                                        </p:cTn>
                                        <p:tgtEl>
                                          <p:spTgt spid="41"/>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44"/>
                                        </p:tgtEl>
                                        <p:attrNameLst>
                                          <p:attrName>style.visibility</p:attrName>
                                        </p:attrNameLst>
                                      </p:cBhvr>
                                      <p:to>
                                        <p:strVal val="hidden"/>
                                      </p:to>
                                    </p:set>
                                  </p:childTnLst>
                                </p:cTn>
                              </p:par>
                              <p:par>
                                <p:cTn id="51" presetID="1" presetClass="exit" presetSubtype="0" fill="hold" nodeType="withEffect">
                                  <p:stCondLst>
                                    <p:cond delay="0"/>
                                  </p:stCondLst>
                                  <p:childTnLst>
                                    <p:set>
                                      <p:cBhvr>
                                        <p:cTn id="52" dur="1" fill="hold">
                                          <p:stCondLst>
                                            <p:cond delay="0"/>
                                          </p:stCondLst>
                                        </p:cTn>
                                        <p:tgtEl>
                                          <p:spTgt spid="46"/>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103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6"/>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grpId="1" nodeType="clickEffect">
                                  <p:stCondLst>
                                    <p:cond delay="0"/>
                                  </p:stCondLst>
                                  <p:childTnLst>
                                    <p:set>
                                      <p:cBhvr>
                                        <p:cTn id="64" dur="1" fill="hold">
                                          <p:stCondLst>
                                            <p:cond delay="0"/>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animBg="1"/>
      <p:bldP spid="29" grpId="0" animBg="1"/>
      <p:bldP spid="30" grpId="0" animBg="1"/>
      <p:bldP spid="22" grpId="0"/>
      <p:bldP spid="32" grpId="0"/>
      <p:bldP spid="33" grpId="0"/>
      <p:bldP spid="34" grpId="0"/>
      <p:bldP spid="48" grpId="0"/>
      <p:bldP spid="64" grpId="0"/>
      <p:bldP spid="64" grpId="1"/>
      <p:bldP spid="58"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CIDAR MoClo Assembly Standard</a:t>
            </a:r>
            <a:endParaRPr lang="en-US" dirty="0"/>
          </a:p>
        </p:txBody>
      </p:sp>
      <p:sp>
        <p:nvSpPr>
          <p:cNvPr id="3" name="Content Placeholder 2"/>
          <p:cNvSpPr>
            <a:spLocks noGrp="1"/>
          </p:cNvSpPr>
          <p:nvPr>
            <p:ph idx="1"/>
          </p:nvPr>
        </p:nvSpPr>
        <p:spPr>
          <a:xfrm>
            <a:off x="838200" y="1385455"/>
            <a:ext cx="11036121" cy="4920297"/>
          </a:xfrm>
        </p:spPr>
        <p:txBody>
          <a:bodyPr>
            <a:normAutofit fontScale="85000" lnSpcReduction="20000"/>
          </a:bodyPr>
          <a:lstStyle/>
          <a:p>
            <a:pPr marL="0" indent="0">
              <a:buNone/>
            </a:pPr>
            <a:r>
              <a:rPr lang="en-US" sz="3300" dirty="0" smtClean="0"/>
              <a:t>Traditional cloning methods take 6+ days to make a plasmid from 4 parts</a:t>
            </a:r>
          </a:p>
          <a:p>
            <a:pPr marL="0" indent="0">
              <a:buNone/>
            </a:pPr>
            <a:r>
              <a:rPr lang="en-US" sz="3300" b="1" dirty="0" smtClean="0"/>
              <a:t>MoClo can do this in a single reaction</a:t>
            </a:r>
          </a:p>
          <a:p>
            <a:pPr marL="0" indent="0">
              <a:buNone/>
            </a:pPr>
            <a:endParaRPr lang="en-US" dirty="0" smtClean="0"/>
          </a:p>
          <a:p>
            <a:r>
              <a:rPr lang="en-US" dirty="0" smtClean="0"/>
              <a:t>MoClo </a:t>
            </a:r>
            <a:r>
              <a:rPr lang="en-US" dirty="0" smtClean="0"/>
              <a:t>is a Type IIS DNA assembly protocol</a:t>
            </a:r>
          </a:p>
          <a:p>
            <a:pPr lvl="1"/>
            <a:r>
              <a:rPr lang="en-US" dirty="0" smtClean="0"/>
              <a:t>Type IIS restriction enzymes recognize non-palindromic sequences</a:t>
            </a:r>
          </a:p>
          <a:p>
            <a:pPr lvl="1"/>
            <a:r>
              <a:rPr lang="en-US" dirty="0" smtClean="0"/>
              <a:t>Type IIS restriction enzymes cut outside their recognition sequence</a:t>
            </a:r>
          </a:p>
          <a:p>
            <a:pPr lvl="1"/>
            <a:r>
              <a:rPr lang="en-US" dirty="0" smtClean="0"/>
              <a:t>The cut site can be any sequence, allowing for engineered ‘fusion sites’</a:t>
            </a:r>
          </a:p>
          <a:p>
            <a:pPr lvl="1"/>
            <a:r>
              <a:rPr lang="en-US" dirty="0" smtClean="0"/>
              <a:t>MoClo uses defined fusion sites to assemble DNA in a modular fashion</a:t>
            </a:r>
          </a:p>
          <a:p>
            <a:r>
              <a:rPr lang="en-US" dirty="0" smtClean="0"/>
              <a:t>Interchangeable parts</a:t>
            </a:r>
          </a:p>
          <a:p>
            <a:pPr lvl="1"/>
            <a:r>
              <a:rPr lang="en-US" dirty="0" smtClean="0"/>
              <a:t>Assembly relies on fusion sites, 4 bps overhangs caused by Type IIS </a:t>
            </a:r>
            <a:r>
              <a:rPr lang="en-US" dirty="0" smtClean="0"/>
              <a:t>enzymes</a:t>
            </a:r>
          </a:p>
          <a:p>
            <a:pPr lvl="1"/>
            <a:r>
              <a:rPr lang="en-US" dirty="0" smtClean="0"/>
              <a:t>Each part type is added in </a:t>
            </a:r>
            <a:r>
              <a:rPr lang="en-US" b="1" dirty="0" smtClean="0"/>
              <a:t>equimolar concentration</a:t>
            </a:r>
            <a:endParaRPr lang="en-US" dirty="0" smtClean="0"/>
          </a:p>
          <a:p>
            <a:pPr lvl="1"/>
            <a:r>
              <a:rPr lang="en-US" dirty="0" smtClean="0"/>
              <a:t>Each this makes parts interchangeable; any CDS can swapped for any other, for example</a:t>
            </a:r>
          </a:p>
          <a:p>
            <a:pPr lvl="2"/>
            <a:r>
              <a:rPr lang="en-US" dirty="0" smtClean="0"/>
              <a:t>All promoters end in “B” site (‘ TACT’)</a:t>
            </a:r>
          </a:p>
          <a:p>
            <a:pPr lvl="2"/>
            <a:r>
              <a:rPr lang="en-US" dirty="0" smtClean="0"/>
              <a:t>All RBS parts start with “B” and end with “C” (‘AATG’)</a:t>
            </a:r>
          </a:p>
          <a:p>
            <a:pPr lvl="2"/>
            <a:r>
              <a:rPr lang="en-US" dirty="0" smtClean="0"/>
              <a:t>All CDS parts start with “C” and end with a “D” (‘AGGT’)</a:t>
            </a:r>
          </a:p>
          <a:p>
            <a:pPr lvl="2"/>
            <a:r>
              <a:rPr lang="en-US" dirty="0" smtClean="0"/>
              <a:t>All terminator parts start with a “D” site (‘GCTT’)</a:t>
            </a:r>
          </a:p>
          <a:p>
            <a:pPr marL="457200" lvl="1" indent="0">
              <a:buNone/>
            </a:pPr>
            <a:endParaRPr lang="en-US" dirty="0"/>
          </a:p>
        </p:txBody>
      </p:sp>
    </p:spTree>
    <p:extLst>
      <p:ext uri="{BB962C8B-B14F-4D97-AF65-F5344CB8AC3E}">
        <p14:creationId xmlns:p14="http://schemas.microsoft.com/office/powerpoint/2010/main" val="8975137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6836" y="36272"/>
            <a:ext cx="10515600" cy="1325563"/>
          </a:xfrm>
        </p:spPr>
        <p:txBody>
          <a:bodyPr/>
          <a:lstStyle/>
          <a:p>
            <a:r>
              <a:rPr lang="en-US" dirty="0" smtClean="0"/>
              <a:t>CIDAR MoClo Assembly Standard</a:t>
            </a:r>
            <a:endParaRPr lang="en-US" dirty="0"/>
          </a:p>
        </p:txBody>
      </p:sp>
      <p:sp>
        <p:nvSpPr>
          <p:cNvPr id="4" name="Rectangle 3"/>
          <p:cNvSpPr/>
          <p:nvPr/>
        </p:nvSpPr>
        <p:spPr>
          <a:xfrm>
            <a:off x="11288389" y="169933"/>
            <a:ext cx="720192" cy="744467"/>
          </a:xfrm>
          <a:prstGeom prst="rect">
            <a:avLst/>
          </a:prstGeom>
          <a:solidFill>
            <a:schemeClr val="bg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6092" t="69841" r="3531" b="11654"/>
          <a:stretch/>
        </p:blipFill>
        <p:spPr>
          <a:xfrm>
            <a:off x="5677436" y="969969"/>
            <a:ext cx="6241143" cy="2011562"/>
          </a:xfrm>
          <a:prstGeom prst="rect">
            <a:avLst/>
          </a:prstGeom>
        </p:spPr>
      </p:pic>
      <p:sp>
        <p:nvSpPr>
          <p:cNvPr id="9" name="Slide Number Placeholder 2"/>
          <p:cNvSpPr txBox="1">
            <a:spLocks/>
          </p:cNvSpPr>
          <p:nvPr/>
        </p:nvSpPr>
        <p:spPr>
          <a:xfrm>
            <a:off x="8756904"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lumMod val="65000"/>
                    <a:lumOff val="3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81666D5-D8A4-41EB-A927-E37FC867C5CC}" type="slidenum">
              <a:rPr lang="en-US" smtClean="0"/>
              <a:pPr/>
              <a:t>7</a:t>
            </a:fld>
            <a:endParaRPr lang="en-US"/>
          </a:p>
        </p:txBody>
      </p:sp>
      <p:pic>
        <p:nvPicPr>
          <p:cNvPr id="10" name="Picture 9"/>
          <p:cNvPicPr>
            <a:picLocks noChangeAspect="1"/>
          </p:cNvPicPr>
          <p:nvPr/>
        </p:nvPicPr>
        <p:blipFill rotWithShape="1">
          <a:blip r:embed="rId4">
            <a:extLst>
              <a:ext uri="{28A0092B-C50C-407E-A947-70E740481C1C}">
                <a14:useLocalDpi xmlns:a14="http://schemas.microsoft.com/office/drawing/2010/main" val="0"/>
              </a:ext>
            </a:extLst>
          </a:blip>
          <a:srcRect t="7231" b="23148"/>
          <a:stretch/>
        </p:blipFill>
        <p:spPr>
          <a:xfrm>
            <a:off x="277762" y="967387"/>
            <a:ext cx="4800600" cy="5754088"/>
          </a:xfrm>
          <a:prstGeom prst="rect">
            <a:avLst/>
          </a:prstGeom>
        </p:spPr>
      </p:pic>
      <p:pic>
        <p:nvPicPr>
          <p:cNvPr id="11" name="Picture 10"/>
          <p:cNvPicPr>
            <a:picLocks noChangeAspect="1"/>
          </p:cNvPicPr>
          <p:nvPr/>
        </p:nvPicPr>
        <p:blipFill rotWithShape="1">
          <a:blip r:embed="rId3">
            <a:extLst>
              <a:ext uri="{28A0092B-C50C-407E-A947-70E740481C1C}">
                <a14:useLocalDpi xmlns:a14="http://schemas.microsoft.com/office/drawing/2010/main" val="0"/>
              </a:ext>
            </a:extLst>
          </a:blip>
          <a:srcRect l="53822" t="89166" r="22160" b="7672"/>
          <a:stretch/>
        </p:blipFill>
        <p:spPr>
          <a:xfrm>
            <a:off x="9942490" y="1533001"/>
            <a:ext cx="1864938" cy="343789"/>
          </a:xfrm>
          <a:prstGeom prst="rect">
            <a:avLst/>
          </a:prstGeom>
        </p:spPr>
      </p:pic>
      <p:sp>
        <p:nvSpPr>
          <p:cNvPr id="5" name="TextBox 4"/>
          <p:cNvSpPr txBox="1"/>
          <p:nvPr/>
        </p:nvSpPr>
        <p:spPr>
          <a:xfrm>
            <a:off x="9815342" y="1527532"/>
            <a:ext cx="722086" cy="369332"/>
          </a:xfrm>
          <a:prstGeom prst="rect">
            <a:avLst/>
          </a:prstGeom>
          <a:noFill/>
        </p:spPr>
        <p:txBody>
          <a:bodyPr wrap="square" rtlCol="0">
            <a:spAutoFit/>
          </a:bodyPr>
          <a:lstStyle/>
          <a:p>
            <a:r>
              <a:rPr lang="en-US" dirty="0" smtClean="0"/>
              <a:t>/</a:t>
            </a:r>
            <a:endParaRPr lang="en-US" dirty="0"/>
          </a:p>
        </p:txBody>
      </p:sp>
      <p:pic>
        <p:nvPicPr>
          <p:cNvPr id="69" name="Picture 68"/>
          <p:cNvPicPr>
            <a:picLocks noChangeAspect="1"/>
          </p:cNvPicPr>
          <p:nvPr/>
        </p:nvPicPr>
        <p:blipFill>
          <a:blip r:embed="rId5"/>
          <a:stretch>
            <a:fillRect/>
          </a:stretch>
        </p:blipFill>
        <p:spPr>
          <a:xfrm>
            <a:off x="6270077" y="3293677"/>
            <a:ext cx="4604882" cy="3536255"/>
          </a:xfrm>
          <a:prstGeom prst="rect">
            <a:avLst/>
          </a:prstGeom>
        </p:spPr>
      </p:pic>
      <p:sp>
        <p:nvSpPr>
          <p:cNvPr id="7" name="Rectangle 6"/>
          <p:cNvSpPr/>
          <p:nvPr/>
        </p:nvSpPr>
        <p:spPr>
          <a:xfrm>
            <a:off x="6812924" y="5293218"/>
            <a:ext cx="3315580" cy="592428"/>
          </a:xfrm>
          <a:prstGeom prst="rect">
            <a:avLst/>
          </a:prstGeom>
          <a:noFill/>
          <a:ln w="38100">
            <a:solidFill>
              <a:srgbClr val="00B0F0"/>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8" name="TextBox 7"/>
          <p:cNvSpPr txBox="1"/>
          <p:nvPr/>
        </p:nvSpPr>
        <p:spPr>
          <a:xfrm>
            <a:off x="4688740" y="5280340"/>
            <a:ext cx="2124184" cy="707886"/>
          </a:xfrm>
          <a:prstGeom prst="rect">
            <a:avLst/>
          </a:prstGeom>
          <a:noFill/>
        </p:spPr>
        <p:txBody>
          <a:bodyPr wrap="square" rtlCol="0">
            <a:spAutoFit/>
          </a:bodyPr>
          <a:lstStyle/>
          <a:p>
            <a:pPr algn="ctr"/>
            <a:r>
              <a:rPr lang="en-US" sz="2000" b="1" dirty="0" smtClean="0">
                <a:solidFill>
                  <a:srgbClr val="0070C0"/>
                </a:solidFill>
              </a:rPr>
              <a:t>Transcription Unit</a:t>
            </a:r>
          </a:p>
          <a:p>
            <a:pPr algn="ctr"/>
            <a:r>
              <a:rPr lang="en-US" sz="2000" b="1" dirty="0" smtClean="0">
                <a:solidFill>
                  <a:srgbClr val="0070C0"/>
                </a:solidFill>
              </a:rPr>
              <a:t>“TU”</a:t>
            </a:r>
            <a:endParaRPr lang="en-US" sz="2000" b="1" dirty="0">
              <a:solidFill>
                <a:srgbClr val="0070C0"/>
              </a:solidFill>
            </a:endParaRPr>
          </a:p>
        </p:txBody>
      </p:sp>
    </p:spTree>
    <p:extLst>
      <p:ext uri="{BB962C8B-B14F-4D97-AF65-F5344CB8AC3E}">
        <p14:creationId xmlns:p14="http://schemas.microsoft.com/office/powerpoint/2010/main" val="537931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1 –Build a fluorescent reporter plasmid</a:t>
            </a:r>
            <a:endParaRPr lang="en-US" dirty="0"/>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bwMode="auto">
          <a:xfrm>
            <a:off x="6503841" y="1690688"/>
            <a:ext cx="5478598" cy="4460418"/>
          </a:xfrm>
          <a:prstGeom prst="rect">
            <a:avLst/>
          </a:prstGeom>
          <a:noFill/>
          <a:ln>
            <a:noFill/>
          </a:ln>
          <a:extLst>
            <a:ext uri="{53640926-AAD7-44D8-BBD7-CCE9431645EC}">
              <a14:shadowObscured xmlns:a14="http://schemas.microsoft.com/office/drawing/2010/main"/>
            </a:ext>
          </a:extLst>
        </p:spPr>
      </p:pic>
      <p:sp>
        <p:nvSpPr>
          <p:cNvPr id="3" name="Content Placeholder 2"/>
          <p:cNvSpPr>
            <a:spLocks noGrp="1"/>
          </p:cNvSpPr>
          <p:nvPr>
            <p:ph idx="1"/>
          </p:nvPr>
        </p:nvSpPr>
        <p:spPr>
          <a:xfrm>
            <a:off x="472326" y="1467817"/>
            <a:ext cx="6251615" cy="4351338"/>
          </a:xfrm>
        </p:spPr>
        <p:txBody>
          <a:bodyPr>
            <a:noAutofit/>
          </a:bodyPr>
          <a:lstStyle/>
          <a:p>
            <a:r>
              <a:rPr lang="en-US" sz="2400" dirty="0" smtClean="0"/>
              <a:t>Combine 4 MoClo parts in 1 destination vector (MC -1)</a:t>
            </a:r>
          </a:p>
          <a:p>
            <a:pPr lvl="1"/>
            <a:r>
              <a:rPr lang="en-US" sz="1800" dirty="0" smtClean="0"/>
              <a:t>Promoter – J23102_AB</a:t>
            </a:r>
          </a:p>
          <a:p>
            <a:pPr lvl="1"/>
            <a:r>
              <a:rPr lang="en-US" sz="1800" dirty="0" smtClean="0"/>
              <a:t>RBS – BCD_BC</a:t>
            </a:r>
          </a:p>
          <a:p>
            <a:pPr lvl="1"/>
            <a:r>
              <a:rPr lang="en-US" sz="1800" dirty="0" smtClean="0"/>
              <a:t>CDS – E1010m_CD (Red Fluorescent Protein, RFP)</a:t>
            </a:r>
          </a:p>
          <a:p>
            <a:pPr lvl="1"/>
            <a:r>
              <a:rPr lang="en-US" sz="1800" dirty="0" smtClean="0"/>
              <a:t>Terminator – B0015_DE</a:t>
            </a:r>
          </a:p>
          <a:p>
            <a:pPr lvl="1"/>
            <a:r>
              <a:rPr lang="en-US" sz="1800" dirty="0" smtClean="0"/>
              <a:t>Vector – DVK_AE</a:t>
            </a:r>
          </a:p>
          <a:p>
            <a:r>
              <a:rPr lang="en-US" sz="2400" dirty="0" smtClean="0"/>
              <a:t>Plate on LB + IPTG/X-gal, grow overnight</a:t>
            </a:r>
          </a:p>
          <a:p>
            <a:r>
              <a:rPr lang="en-US" sz="2400" dirty="0" smtClean="0"/>
              <a:t>Count colonies, note colors</a:t>
            </a:r>
          </a:p>
          <a:p>
            <a:r>
              <a:rPr lang="en-US" sz="2400" dirty="0" smtClean="0"/>
              <a:t>Calculate assembly efficiency</a:t>
            </a:r>
          </a:p>
          <a:p>
            <a:r>
              <a:rPr lang="en-US" sz="2400" dirty="0" smtClean="0"/>
              <a:t>Notes:</a:t>
            </a:r>
          </a:p>
          <a:p>
            <a:pPr lvl="1"/>
            <a:r>
              <a:rPr lang="en-US" sz="1800" dirty="0" smtClean="0"/>
              <a:t>Measure input plasmid concentrations</a:t>
            </a:r>
          </a:p>
          <a:p>
            <a:pPr lvl="1"/>
            <a:r>
              <a:rPr lang="en-US" sz="1800" dirty="0" smtClean="0"/>
              <a:t>Use excel sheet to calculate volumes</a:t>
            </a:r>
          </a:p>
          <a:p>
            <a:pPr lvl="1"/>
            <a:r>
              <a:rPr lang="en-US" sz="1800" dirty="0" smtClean="0"/>
              <a:t>Pipette carefully</a:t>
            </a:r>
          </a:p>
          <a:p>
            <a:pPr lvl="1"/>
            <a:endParaRPr lang="en-US" sz="1800" dirty="0" smtClean="0"/>
          </a:p>
          <a:p>
            <a:pPr lvl="1"/>
            <a:endParaRPr lang="en-US" sz="1800" dirty="0"/>
          </a:p>
        </p:txBody>
      </p:sp>
    </p:spTree>
    <p:extLst>
      <p:ext uri="{BB962C8B-B14F-4D97-AF65-F5344CB8AC3E}">
        <p14:creationId xmlns:p14="http://schemas.microsoft.com/office/powerpoint/2010/main" val="24444300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1 – Calculation File</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3106044390"/>
              </p:ext>
            </p:extLst>
          </p:nvPr>
        </p:nvGraphicFramePr>
        <p:xfrm>
          <a:off x="674483" y="1828800"/>
          <a:ext cx="10852289" cy="3192876"/>
        </p:xfrm>
        <a:graphic>
          <a:graphicData uri="http://schemas.openxmlformats.org/drawingml/2006/table">
            <a:tbl>
              <a:tblPr/>
              <a:tblGrid>
                <a:gridCol w="1921261"/>
                <a:gridCol w="405163"/>
                <a:gridCol w="819040"/>
                <a:gridCol w="853894"/>
                <a:gridCol w="784188"/>
                <a:gridCol w="993304"/>
                <a:gridCol w="1324407"/>
                <a:gridCol w="958452"/>
                <a:gridCol w="1555306"/>
                <a:gridCol w="1237274"/>
              </a:tblGrid>
              <a:tr h="274797">
                <a:tc>
                  <a:txBody>
                    <a:bodyPr/>
                    <a:lstStyle/>
                    <a:p>
                      <a:pPr algn="ctr" fontAlgn="b"/>
                      <a:r>
                        <a:rPr lang="en-US" sz="1500" b="0" i="0" u="none" strike="noStrike" dirty="0">
                          <a:solidFill>
                            <a:srgbClr val="000000"/>
                          </a:solidFill>
                          <a:effectLst/>
                          <a:latin typeface="Calibri" panose="020F0502020204030204" pitchFamily="34" charset="0"/>
                        </a:rPr>
                        <a:t>MC 1 - pJ02B2Rm_AE</a:t>
                      </a:r>
                    </a:p>
                  </a:txBody>
                  <a:tcPr marL="13086" marR="13086" marT="13086"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500" b="1" i="0" u="none" strike="noStrike">
                          <a:solidFill>
                            <a:srgbClr val="000000"/>
                          </a:solidFill>
                          <a:effectLst/>
                          <a:latin typeface="Calibri" panose="020F0502020204030204" pitchFamily="34" charset="0"/>
                        </a:rPr>
                        <a:t>FS</a:t>
                      </a:r>
                    </a:p>
                  </a:txBody>
                  <a:tcPr marL="13086" marR="13086" marT="13086"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500" b="1" i="0" u="none" strike="noStrike">
                          <a:solidFill>
                            <a:srgbClr val="000000"/>
                          </a:solidFill>
                          <a:effectLst/>
                          <a:latin typeface="Calibri" panose="020F0502020204030204" pitchFamily="34" charset="0"/>
                        </a:rPr>
                        <a:t>Sample</a:t>
                      </a:r>
                    </a:p>
                  </a:txBody>
                  <a:tcPr marL="13086" marR="13086" marT="13086"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500" b="1" i="0" u="none" strike="noStrike">
                          <a:solidFill>
                            <a:srgbClr val="000000"/>
                          </a:solidFill>
                          <a:effectLst/>
                          <a:latin typeface="Calibri" panose="020F0502020204030204" pitchFamily="34" charset="0"/>
                        </a:rPr>
                        <a:t>Location</a:t>
                      </a:r>
                    </a:p>
                  </a:txBody>
                  <a:tcPr marL="13086" marR="13086" marT="13086"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500" b="1" i="0" u="none" strike="noStrike">
                          <a:solidFill>
                            <a:srgbClr val="000000"/>
                          </a:solidFill>
                          <a:effectLst/>
                          <a:latin typeface="Calibri" panose="020F0502020204030204" pitchFamily="34" charset="0"/>
                        </a:rPr>
                        <a:t>Part Size</a:t>
                      </a:r>
                    </a:p>
                  </a:txBody>
                  <a:tcPr marL="13086" marR="13086" marT="13086"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500" b="1" i="0" u="none" strike="noStrike">
                          <a:solidFill>
                            <a:srgbClr val="000000"/>
                          </a:solidFill>
                          <a:effectLst/>
                          <a:latin typeface="Calibri" panose="020F0502020204030204" pitchFamily="34" charset="0"/>
                        </a:rPr>
                        <a:t>Vector Size</a:t>
                      </a:r>
                    </a:p>
                  </a:txBody>
                  <a:tcPr marL="13086" marR="13086" marT="13086"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500" b="1" i="0" u="none" strike="noStrike">
                          <a:solidFill>
                            <a:srgbClr val="000000"/>
                          </a:solidFill>
                          <a:effectLst/>
                          <a:latin typeface="Calibri" panose="020F0502020204030204" pitchFamily="34" charset="0"/>
                        </a:rPr>
                        <a:t>Conc (ng/ul)</a:t>
                      </a:r>
                    </a:p>
                  </a:txBody>
                  <a:tcPr marL="13086" marR="13086" marT="13086"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500" b="1" i="0" u="none" strike="noStrike">
                          <a:solidFill>
                            <a:srgbClr val="000000"/>
                          </a:solidFill>
                          <a:effectLst/>
                          <a:latin typeface="Calibri" panose="020F0502020204030204" pitchFamily="34" charset="0"/>
                        </a:rPr>
                        <a:t>Size (bp)</a:t>
                      </a:r>
                    </a:p>
                  </a:txBody>
                  <a:tcPr marL="13086" marR="13086" marT="13086"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500" b="1" i="0" u="none" strike="noStrike">
                          <a:solidFill>
                            <a:srgbClr val="000000"/>
                          </a:solidFill>
                          <a:effectLst/>
                          <a:latin typeface="Calibri" panose="020F0502020204030204" pitchFamily="34" charset="0"/>
                        </a:rPr>
                        <a:t>ng DNA (30 fmol)</a:t>
                      </a:r>
                    </a:p>
                  </a:txBody>
                  <a:tcPr marL="13086" marR="13086" marT="13086"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500" b="1" i="0" u="none" strike="noStrike">
                          <a:solidFill>
                            <a:srgbClr val="000000"/>
                          </a:solidFill>
                          <a:effectLst/>
                          <a:latin typeface="Calibri" panose="020F0502020204030204" pitchFamily="34" charset="0"/>
                        </a:rPr>
                        <a:t>uL to add</a:t>
                      </a:r>
                    </a:p>
                  </a:txBody>
                  <a:tcPr marL="13086" marR="13086" marT="1308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r h="261711">
                <a:tc>
                  <a:txBody>
                    <a:bodyPr/>
                    <a:lstStyle/>
                    <a:p>
                      <a:pPr algn="ctr" fontAlgn="ctr"/>
                      <a:r>
                        <a:rPr lang="en-US" sz="1500" b="0" i="0" u="none" strike="noStrike">
                          <a:solidFill>
                            <a:srgbClr val="000000"/>
                          </a:solidFill>
                          <a:effectLst/>
                          <a:latin typeface="Calibri" panose="020F0502020204030204" pitchFamily="34" charset="0"/>
                        </a:rPr>
                        <a:t>J23102_AB</a:t>
                      </a:r>
                    </a:p>
                  </a:txBody>
                  <a:tcPr marL="13086" marR="13086" marT="1308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500" b="0" i="0" u="none" strike="noStrike">
                          <a:solidFill>
                            <a:srgbClr val="000000"/>
                          </a:solidFill>
                          <a:effectLst/>
                          <a:latin typeface="Calibri" panose="020F0502020204030204" pitchFamily="34" charset="0"/>
                        </a:rPr>
                        <a:t>AB</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a:solidFill>
                            <a:srgbClr val="000000"/>
                          </a:solidFill>
                          <a:effectLst/>
                          <a:latin typeface="Calibri" panose="020F0502020204030204" pitchFamily="34" charset="0"/>
                        </a:rPr>
                        <a:t>J23102</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a:solidFill>
                            <a:srgbClr val="000000"/>
                          </a:solidFill>
                          <a:effectLst/>
                          <a:latin typeface="Calibri" panose="020F0502020204030204" pitchFamily="34" charset="0"/>
                        </a:rPr>
                        <a:t>CML-A5</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500" b="0" i="0" u="none" strike="noStrike">
                          <a:solidFill>
                            <a:srgbClr val="000000"/>
                          </a:solidFill>
                          <a:effectLst/>
                          <a:latin typeface="Calibri" panose="020F0502020204030204" pitchFamily="34" charset="0"/>
                        </a:rPr>
                        <a:t>35</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500" b="0" i="0" u="none" strike="noStrike">
                          <a:solidFill>
                            <a:srgbClr val="000000"/>
                          </a:solidFill>
                          <a:effectLst/>
                          <a:latin typeface="Calibri" panose="020F0502020204030204" pitchFamily="34" charset="0"/>
                        </a:rPr>
                        <a:t>2108</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500" b="0" i="0" u="none" strike="noStrike">
                          <a:solidFill>
                            <a:srgbClr val="000000"/>
                          </a:solidFill>
                          <a:effectLst/>
                          <a:latin typeface="Calibri" panose="020F0502020204030204" pitchFamily="34" charset="0"/>
                        </a:rPr>
                        <a:t> </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500" b="0" i="0" u="none" strike="noStrike">
                          <a:solidFill>
                            <a:srgbClr val="000000"/>
                          </a:solidFill>
                          <a:effectLst/>
                          <a:latin typeface="Calibri" panose="020F0502020204030204" pitchFamily="34" charset="0"/>
                        </a:rPr>
                        <a:t>2143</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500" b="0" i="0" u="none" strike="noStrike">
                          <a:solidFill>
                            <a:srgbClr val="000000"/>
                          </a:solidFill>
                          <a:effectLst/>
                          <a:latin typeface="Calibri" panose="020F0502020204030204" pitchFamily="34" charset="0"/>
                        </a:rPr>
                        <a:t>42.43</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500" b="1" i="0" u="none" strike="noStrike">
                          <a:solidFill>
                            <a:srgbClr val="FF0000"/>
                          </a:solidFill>
                          <a:effectLst/>
                          <a:latin typeface="Calibri" panose="020F0502020204030204" pitchFamily="34" charset="0"/>
                        </a:rPr>
                        <a:t>Input Conc</a:t>
                      </a:r>
                    </a:p>
                  </a:txBody>
                  <a:tcPr marL="13086" marR="13086" marT="1308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61711">
                <a:tc>
                  <a:txBody>
                    <a:bodyPr/>
                    <a:lstStyle/>
                    <a:p>
                      <a:pPr algn="ctr" fontAlgn="ctr"/>
                      <a:r>
                        <a:rPr lang="en-US" sz="1500" b="0" i="0" u="none" strike="noStrike">
                          <a:solidFill>
                            <a:srgbClr val="000000"/>
                          </a:solidFill>
                          <a:effectLst/>
                          <a:latin typeface="Calibri" panose="020F0502020204030204" pitchFamily="34" charset="0"/>
                        </a:rPr>
                        <a:t>BCD2_BC</a:t>
                      </a:r>
                    </a:p>
                  </a:txBody>
                  <a:tcPr marL="13086" marR="13086" marT="1308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500" b="0" i="0" u="none" strike="noStrike">
                          <a:solidFill>
                            <a:srgbClr val="000000"/>
                          </a:solidFill>
                          <a:effectLst/>
                          <a:latin typeface="Calibri" panose="020F0502020204030204" pitchFamily="34" charset="0"/>
                        </a:rPr>
                        <a:t>BC</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a:solidFill>
                            <a:srgbClr val="000000"/>
                          </a:solidFill>
                          <a:effectLst/>
                          <a:latin typeface="Calibri" panose="020F0502020204030204" pitchFamily="34" charset="0"/>
                        </a:rPr>
                        <a:t>BCD2</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a:solidFill>
                            <a:srgbClr val="000000"/>
                          </a:solidFill>
                          <a:effectLst/>
                          <a:latin typeface="Calibri" panose="020F0502020204030204" pitchFamily="34" charset="0"/>
                        </a:rPr>
                        <a:t>CML-D9</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500" b="0" i="0" u="none" strike="noStrike">
                          <a:solidFill>
                            <a:srgbClr val="000000"/>
                          </a:solidFill>
                          <a:effectLst/>
                          <a:latin typeface="Calibri" panose="020F0502020204030204" pitchFamily="34" charset="0"/>
                        </a:rPr>
                        <a:t>88</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500" b="0" i="0" u="none" strike="noStrike">
                          <a:solidFill>
                            <a:srgbClr val="000000"/>
                          </a:solidFill>
                          <a:effectLst/>
                          <a:latin typeface="Calibri" panose="020F0502020204030204" pitchFamily="34" charset="0"/>
                        </a:rPr>
                        <a:t>2108</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500" b="0" i="0" u="none" strike="noStrike">
                          <a:solidFill>
                            <a:srgbClr val="000000"/>
                          </a:solidFill>
                          <a:effectLst/>
                          <a:latin typeface="Calibri" panose="020F0502020204030204" pitchFamily="34" charset="0"/>
                        </a:rPr>
                        <a:t> </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500" b="0" i="0" u="none" strike="noStrike">
                          <a:solidFill>
                            <a:srgbClr val="000000"/>
                          </a:solidFill>
                          <a:effectLst/>
                          <a:latin typeface="Calibri" panose="020F0502020204030204" pitchFamily="34" charset="0"/>
                        </a:rPr>
                        <a:t>2196</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500" b="0" i="0" u="none" strike="noStrike">
                          <a:solidFill>
                            <a:srgbClr val="000000"/>
                          </a:solidFill>
                          <a:effectLst/>
                          <a:latin typeface="Calibri" panose="020F0502020204030204" pitchFamily="34" charset="0"/>
                        </a:rPr>
                        <a:t>43.48</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500" b="1" i="0" u="none" strike="noStrike">
                          <a:solidFill>
                            <a:srgbClr val="FF0000"/>
                          </a:solidFill>
                          <a:effectLst/>
                          <a:latin typeface="Calibri" panose="020F0502020204030204" pitchFamily="34" charset="0"/>
                        </a:rPr>
                        <a:t>Input Conc</a:t>
                      </a:r>
                    </a:p>
                  </a:txBody>
                  <a:tcPr marL="13086" marR="13086" marT="1308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61711">
                <a:tc>
                  <a:txBody>
                    <a:bodyPr/>
                    <a:lstStyle/>
                    <a:p>
                      <a:pPr algn="ctr" fontAlgn="ctr"/>
                      <a:r>
                        <a:rPr lang="en-US" sz="1500" b="0" i="0" u="none" strike="noStrike">
                          <a:solidFill>
                            <a:srgbClr val="000000"/>
                          </a:solidFill>
                          <a:effectLst/>
                          <a:latin typeface="Calibri" panose="020F0502020204030204" pitchFamily="34" charset="0"/>
                        </a:rPr>
                        <a:t>E1010m_CD</a:t>
                      </a:r>
                    </a:p>
                  </a:txBody>
                  <a:tcPr marL="13086" marR="13086" marT="1308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500" b="0" i="0" u="none" strike="noStrike">
                          <a:solidFill>
                            <a:srgbClr val="000000"/>
                          </a:solidFill>
                          <a:effectLst/>
                          <a:latin typeface="Calibri" panose="020F0502020204030204" pitchFamily="34" charset="0"/>
                        </a:rPr>
                        <a:t>CD</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a:solidFill>
                            <a:srgbClr val="000000"/>
                          </a:solidFill>
                          <a:effectLst/>
                          <a:latin typeface="Calibri" panose="020F0502020204030204" pitchFamily="34" charset="0"/>
                        </a:rPr>
                        <a:t>E1010m</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a:solidFill>
                            <a:srgbClr val="000000"/>
                          </a:solidFill>
                          <a:effectLst/>
                          <a:latin typeface="Calibri" panose="020F0502020204030204" pitchFamily="34" charset="0"/>
                        </a:rPr>
                        <a:t>CML-E6</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500" b="0" i="0" u="none" strike="noStrike">
                          <a:solidFill>
                            <a:srgbClr val="000000"/>
                          </a:solidFill>
                          <a:effectLst/>
                          <a:latin typeface="Calibri" panose="020F0502020204030204" pitchFamily="34" charset="0"/>
                        </a:rPr>
                        <a:t>681</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500" b="0" i="0" u="none" strike="noStrike">
                          <a:solidFill>
                            <a:srgbClr val="000000"/>
                          </a:solidFill>
                          <a:effectLst/>
                          <a:latin typeface="Calibri" panose="020F0502020204030204" pitchFamily="34" charset="0"/>
                        </a:rPr>
                        <a:t>2108</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500" b="0" i="0" u="none" strike="noStrike" dirty="0">
                          <a:solidFill>
                            <a:srgbClr val="000000"/>
                          </a:solidFill>
                          <a:effectLst/>
                          <a:latin typeface="Calibri" panose="020F0502020204030204" pitchFamily="34" charset="0"/>
                        </a:rPr>
                        <a:t> </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500" b="0" i="0" u="none" strike="noStrike">
                          <a:solidFill>
                            <a:srgbClr val="000000"/>
                          </a:solidFill>
                          <a:effectLst/>
                          <a:latin typeface="Calibri" panose="020F0502020204030204" pitchFamily="34" charset="0"/>
                        </a:rPr>
                        <a:t>2789</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500" b="0" i="0" u="none" strike="noStrike">
                          <a:solidFill>
                            <a:srgbClr val="000000"/>
                          </a:solidFill>
                          <a:effectLst/>
                          <a:latin typeface="Calibri" panose="020F0502020204030204" pitchFamily="34" charset="0"/>
                        </a:rPr>
                        <a:t>55.22</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500" b="1" i="0" u="none" strike="noStrike" dirty="0">
                          <a:solidFill>
                            <a:srgbClr val="FF0000"/>
                          </a:solidFill>
                          <a:effectLst/>
                          <a:latin typeface="Calibri" panose="020F0502020204030204" pitchFamily="34" charset="0"/>
                        </a:rPr>
                        <a:t>Input </a:t>
                      </a:r>
                      <a:r>
                        <a:rPr lang="en-US" sz="1500" b="1" i="0" u="none" strike="noStrike" dirty="0" err="1">
                          <a:solidFill>
                            <a:srgbClr val="FF0000"/>
                          </a:solidFill>
                          <a:effectLst/>
                          <a:latin typeface="Calibri" panose="020F0502020204030204" pitchFamily="34" charset="0"/>
                        </a:rPr>
                        <a:t>Conc</a:t>
                      </a:r>
                      <a:endParaRPr lang="en-US" sz="1500" b="1" i="0" u="none" strike="noStrike" dirty="0">
                        <a:solidFill>
                          <a:srgbClr val="FF0000"/>
                        </a:solidFill>
                        <a:effectLst/>
                        <a:latin typeface="Calibri" panose="020F0502020204030204" pitchFamily="34" charset="0"/>
                      </a:endParaRPr>
                    </a:p>
                  </a:txBody>
                  <a:tcPr marL="13086" marR="13086" marT="1308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61711">
                <a:tc>
                  <a:txBody>
                    <a:bodyPr/>
                    <a:lstStyle/>
                    <a:p>
                      <a:pPr algn="ctr" fontAlgn="ctr"/>
                      <a:r>
                        <a:rPr lang="en-US" sz="1500" b="0" i="0" u="none" strike="noStrike">
                          <a:solidFill>
                            <a:srgbClr val="000000"/>
                          </a:solidFill>
                          <a:effectLst/>
                          <a:latin typeface="Calibri" panose="020F0502020204030204" pitchFamily="34" charset="0"/>
                        </a:rPr>
                        <a:t>B0015_DE</a:t>
                      </a:r>
                    </a:p>
                  </a:txBody>
                  <a:tcPr marL="13086" marR="13086" marT="1308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500" b="0" i="0" u="none" strike="noStrike">
                          <a:solidFill>
                            <a:srgbClr val="000000"/>
                          </a:solidFill>
                          <a:effectLst/>
                          <a:latin typeface="Calibri" panose="020F0502020204030204" pitchFamily="34" charset="0"/>
                        </a:rPr>
                        <a:t>DE</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a:solidFill>
                            <a:srgbClr val="000000"/>
                          </a:solidFill>
                          <a:effectLst/>
                          <a:latin typeface="Calibri" panose="020F0502020204030204" pitchFamily="34" charset="0"/>
                        </a:rPr>
                        <a:t>B0015</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a:solidFill>
                            <a:srgbClr val="000000"/>
                          </a:solidFill>
                          <a:effectLst/>
                          <a:latin typeface="Calibri" panose="020F0502020204030204" pitchFamily="34" charset="0"/>
                        </a:rPr>
                        <a:t>CML-E8</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500" b="0" i="0" u="none" strike="noStrike">
                          <a:solidFill>
                            <a:srgbClr val="000000"/>
                          </a:solidFill>
                          <a:effectLst/>
                          <a:latin typeface="Calibri" panose="020F0502020204030204" pitchFamily="34" charset="0"/>
                        </a:rPr>
                        <a:t>129</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500" b="0" i="0" u="none" strike="noStrike">
                          <a:solidFill>
                            <a:srgbClr val="000000"/>
                          </a:solidFill>
                          <a:effectLst/>
                          <a:latin typeface="Calibri" panose="020F0502020204030204" pitchFamily="34" charset="0"/>
                        </a:rPr>
                        <a:t>2108</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500" b="0" i="0" u="none" strike="noStrike">
                          <a:solidFill>
                            <a:srgbClr val="000000"/>
                          </a:solidFill>
                          <a:effectLst/>
                          <a:latin typeface="Calibri" panose="020F0502020204030204" pitchFamily="34" charset="0"/>
                        </a:rPr>
                        <a:t> </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500" b="0" i="0" u="none" strike="noStrike">
                          <a:solidFill>
                            <a:srgbClr val="000000"/>
                          </a:solidFill>
                          <a:effectLst/>
                          <a:latin typeface="Calibri" panose="020F0502020204030204" pitchFamily="34" charset="0"/>
                        </a:rPr>
                        <a:t>2237</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500" b="0" i="0" u="none" strike="noStrike">
                          <a:solidFill>
                            <a:srgbClr val="000000"/>
                          </a:solidFill>
                          <a:effectLst/>
                          <a:latin typeface="Calibri" panose="020F0502020204030204" pitchFamily="34" charset="0"/>
                        </a:rPr>
                        <a:t>44.29</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500" b="1" i="0" u="none" strike="noStrike">
                          <a:solidFill>
                            <a:srgbClr val="FF0000"/>
                          </a:solidFill>
                          <a:effectLst/>
                          <a:latin typeface="Calibri" panose="020F0502020204030204" pitchFamily="34" charset="0"/>
                        </a:rPr>
                        <a:t>Input Conc</a:t>
                      </a:r>
                    </a:p>
                  </a:txBody>
                  <a:tcPr marL="13086" marR="13086" marT="1308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74797">
                <a:tc>
                  <a:txBody>
                    <a:bodyPr/>
                    <a:lstStyle/>
                    <a:p>
                      <a:pPr algn="ctr" fontAlgn="ctr"/>
                      <a:r>
                        <a:rPr lang="en-US" sz="1500" b="0" i="0" u="none" strike="noStrike">
                          <a:solidFill>
                            <a:srgbClr val="000000"/>
                          </a:solidFill>
                          <a:effectLst/>
                          <a:latin typeface="Calibri" panose="020F0502020204030204" pitchFamily="34" charset="0"/>
                        </a:rPr>
                        <a:t>DVK_AE</a:t>
                      </a:r>
                    </a:p>
                  </a:txBody>
                  <a:tcPr marL="13086" marR="13086" marT="1308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500" b="0" i="0" u="none" strike="noStrike">
                          <a:solidFill>
                            <a:srgbClr val="000000"/>
                          </a:solidFill>
                          <a:effectLst/>
                          <a:latin typeface="Calibri" panose="020F0502020204030204" pitchFamily="34" charset="0"/>
                        </a:rPr>
                        <a:t>AE</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500" b="0" i="0" u="none" strike="noStrike">
                          <a:solidFill>
                            <a:srgbClr val="000000"/>
                          </a:solidFill>
                          <a:effectLst/>
                          <a:latin typeface="Calibri" panose="020F0502020204030204" pitchFamily="34" charset="0"/>
                        </a:rPr>
                        <a:t>DVK</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500" b="0" i="0" u="none" strike="noStrike">
                          <a:solidFill>
                            <a:srgbClr val="000000"/>
                          </a:solidFill>
                          <a:effectLst/>
                          <a:latin typeface="Calibri" panose="020F0502020204030204" pitchFamily="34" charset="0"/>
                        </a:rPr>
                        <a:t>CML-H4</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500" b="0" i="0" u="none" strike="noStrike">
                          <a:solidFill>
                            <a:srgbClr val="000000"/>
                          </a:solidFill>
                          <a:effectLst/>
                          <a:latin typeface="Calibri" panose="020F0502020204030204" pitchFamily="34" charset="0"/>
                        </a:rPr>
                        <a:t>496</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500" b="0" i="0" u="none" strike="noStrike">
                          <a:solidFill>
                            <a:srgbClr val="000000"/>
                          </a:solidFill>
                          <a:effectLst/>
                          <a:latin typeface="Calibri" panose="020F0502020204030204" pitchFamily="34" charset="0"/>
                        </a:rPr>
                        <a:t>2235</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500" b="0" i="0" u="none" strike="noStrike">
                          <a:solidFill>
                            <a:srgbClr val="000000"/>
                          </a:solidFill>
                          <a:effectLst/>
                          <a:latin typeface="Calibri" panose="020F0502020204030204" pitchFamily="34" charset="0"/>
                        </a:rPr>
                        <a:t> </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500" b="0" i="0" u="none" strike="noStrike">
                          <a:solidFill>
                            <a:srgbClr val="000000"/>
                          </a:solidFill>
                          <a:effectLst/>
                          <a:latin typeface="Calibri" panose="020F0502020204030204" pitchFamily="34" charset="0"/>
                        </a:rPr>
                        <a:t>2731</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500" b="0" i="0" u="none" strike="noStrike">
                          <a:solidFill>
                            <a:srgbClr val="000000"/>
                          </a:solidFill>
                          <a:effectLst/>
                          <a:latin typeface="Calibri" panose="020F0502020204030204" pitchFamily="34" charset="0"/>
                        </a:rPr>
                        <a:t>54.07</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sz="1500" b="1" i="0" u="none" strike="noStrike">
                          <a:solidFill>
                            <a:srgbClr val="FF0000"/>
                          </a:solidFill>
                          <a:effectLst/>
                          <a:latin typeface="Calibri" panose="020F0502020204030204" pitchFamily="34" charset="0"/>
                        </a:rPr>
                        <a:t>Input Conc</a:t>
                      </a:r>
                    </a:p>
                  </a:txBody>
                  <a:tcPr marL="13086" marR="13086" marT="1308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74797">
                <a:tc>
                  <a:txBody>
                    <a:bodyPr/>
                    <a:lstStyle/>
                    <a:p>
                      <a:pPr algn="ctr" fontAlgn="ctr"/>
                      <a:endParaRPr lang="en-US" sz="1500" b="0" i="0" u="none" strike="noStrike">
                        <a:solidFill>
                          <a:srgbClr val="000000"/>
                        </a:solidFill>
                        <a:effectLst/>
                        <a:latin typeface="Calibri" panose="020F0502020204030204" pitchFamily="34" charset="0"/>
                      </a:endParaRPr>
                    </a:p>
                  </a:txBody>
                  <a:tcPr marL="13086" marR="13086" marT="13086"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n-US" sz="1500" b="1" i="0" u="none" strike="noStrike">
                          <a:solidFill>
                            <a:srgbClr val="000000"/>
                          </a:solidFill>
                          <a:effectLst/>
                          <a:latin typeface="Calibri" panose="020F0502020204030204" pitchFamily="34" charset="0"/>
                        </a:rPr>
                        <a:t>Other reagents</a:t>
                      </a:r>
                    </a:p>
                  </a:txBody>
                  <a:tcPr marL="13086" marR="13086" marT="13086"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1500" b="1" i="0" u="none" strike="noStrike">
                          <a:solidFill>
                            <a:srgbClr val="000000"/>
                          </a:solidFill>
                          <a:effectLst/>
                          <a:latin typeface="Calibri" panose="020F0502020204030204" pitchFamily="34" charset="0"/>
                        </a:rPr>
                        <a:t>Stock Conc</a:t>
                      </a:r>
                    </a:p>
                  </a:txBody>
                  <a:tcPr marL="13086" marR="13086" marT="13086"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1500" b="1" i="0" u="none" strike="noStrike">
                          <a:solidFill>
                            <a:srgbClr val="000000"/>
                          </a:solidFill>
                          <a:effectLst/>
                          <a:latin typeface="Calibri" panose="020F0502020204030204" pitchFamily="34" charset="0"/>
                        </a:rPr>
                        <a:t>Working Conc</a:t>
                      </a:r>
                    </a:p>
                  </a:txBody>
                  <a:tcPr marL="13086" marR="13086" marT="13086"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r" fontAlgn="b"/>
                      <a:r>
                        <a:rPr lang="en-US" sz="1500" b="1" i="0" u="none" strike="noStrike">
                          <a:solidFill>
                            <a:srgbClr val="000000"/>
                          </a:solidFill>
                          <a:effectLst/>
                          <a:latin typeface="Calibri" panose="020F0502020204030204" pitchFamily="34" charset="0"/>
                        </a:rPr>
                        <a:t>uL to add</a:t>
                      </a:r>
                    </a:p>
                  </a:txBody>
                  <a:tcPr marL="13086" marR="13086" marT="1308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r h="261711">
                <a:tc>
                  <a:txBody>
                    <a:bodyPr/>
                    <a:lstStyle/>
                    <a:p>
                      <a:pPr algn="ctr"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500" b="0" i="0" u="none" strike="noStrike">
                          <a:solidFill>
                            <a:srgbClr val="000000"/>
                          </a:solidFill>
                          <a:effectLst/>
                          <a:latin typeface="Calibri" panose="020F0502020204030204" pitchFamily="34" charset="0"/>
                        </a:rPr>
                        <a:t>Ligase buffer</a:t>
                      </a:r>
                    </a:p>
                  </a:txBody>
                  <a:tcPr marL="13086" marR="13086" marT="1308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500" b="0" i="0" u="none" strike="noStrike">
                          <a:solidFill>
                            <a:srgbClr val="000000"/>
                          </a:solidFill>
                          <a:effectLst/>
                          <a:latin typeface="Calibri" panose="020F0502020204030204" pitchFamily="34" charset="0"/>
                        </a:rPr>
                        <a:t>10x</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500" b="0" i="0" u="none" strike="noStrike">
                          <a:solidFill>
                            <a:srgbClr val="000000"/>
                          </a:solidFill>
                          <a:effectLst/>
                          <a:latin typeface="Calibri" panose="020F0502020204030204" pitchFamily="34" charset="0"/>
                        </a:rPr>
                        <a:t>1x</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500" b="0" i="0" u="none" strike="noStrike">
                          <a:solidFill>
                            <a:srgbClr val="000000"/>
                          </a:solidFill>
                          <a:effectLst/>
                          <a:latin typeface="Calibri" panose="020F0502020204030204" pitchFamily="34" charset="0"/>
                        </a:rPr>
                        <a:t>2.00</a:t>
                      </a:r>
                    </a:p>
                  </a:txBody>
                  <a:tcPr marL="13086" marR="13086" marT="1308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61711">
                <a:tc>
                  <a:txBody>
                    <a:bodyPr/>
                    <a:lstStyle/>
                    <a:p>
                      <a:pPr algn="ctr"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500" b="0" i="0" u="none" strike="noStrike">
                          <a:solidFill>
                            <a:srgbClr val="000000"/>
                          </a:solidFill>
                          <a:effectLst/>
                          <a:latin typeface="Calibri" panose="020F0502020204030204" pitchFamily="34" charset="0"/>
                        </a:rPr>
                        <a:t>T4 Ligase</a:t>
                      </a:r>
                    </a:p>
                  </a:txBody>
                  <a:tcPr marL="13086" marR="13086" marT="1308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500" b="0" i="0" u="none" strike="noStrike">
                          <a:solidFill>
                            <a:srgbClr val="000000"/>
                          </a:solidFill>
                          <a:effectLst/>
                          <a:latin typeface="Calibri" panose="020F0502020204030204" pitchFamily="34" charset="0"/>
                        </a:rPr>
                        <a:t>40 U/uL</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500" b="0" i="0" u="none" strike="noStrike">
                          <a:solidFill>
                            <a:srgbClr val="000000"/>
                          </a:solidFill>
                          <a:effectLst/>
                          <a:latin typeface="Calibri" panose="020F0502020204030204" pitchFamily="34" charset="0"/>
                        </a:rPr>
                        <a:t>20 U/rxn</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500" b="0" i="0" u="none" strike="noStrike">
                          <a:solidFill>
                            <a:srgbClr val="000000"/>
                          </a:solidFill>
                          <a:effectLst/>
                          <a:latin typeface="Calibri" panose="020F0502020204030204" pitchFamily="34" charset="0"/>
                        </a:rPr>
                        <a:t>0.50</a:t>
                      </a:r>
                    </a:p>
                  </a:txBody>
                  <a:tcPr marL="13086" marR="13086" marT="1308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61711">
                <a:tc>
                  <a:txBody>
                    <a:bodyPr/>
                    <a:lstStyle/>
                    <a:p>
                      <a:pPr algn="ctr"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a:noFill/>
                    </a:lnR>
                    <a:lnT>
                      <a:noFill/>
                    </a:lnT>
                    <a:lnB>
                      <a:noFill/>
                    </a:lnB>
                  </a:tcPr>
                </a:tc>
                <a:tc>
                  <a:txBody>
                    <a:bodyPr/>
                    <a:lstStyle/>
                    <a:p>
                      <a:pPr algn="l" fontAlgn="b"/>
                      <a:endParaRPr lang="en-US" sz="1500" b="1" i="0" u="none" strike="noStrike">
                        <a:solidFill>
                          <a:srgbClr val="000000"/>
                        </a:solidFill>
                        <a:effectLst/>
                        <a:latin typeface="Calibri" panose="020F0502020204030204" pitchFamily="34" charset="0"/>
                      </a:endParaRPr>
                    </a:p>
                  </a:txBody>
                  <a:tcPr marL="13086" marR="13086" marT="13086"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500" b="0" i="0" u="none" strike="noStrike">
                          <a:solidFill>
                            <a:srgbClr val="000000"/>
                          </a:solidFill>
                          <a:effectLst/>
                          <a:latin typeface="Calibri" panose="020F0502020204030204" pitchFamily="34" charset="0"/>
                        </a:rPr>
                        <a:t>BsaI</a:t>
                      </a:r>
                    </a:p>
                  </a:txBody>
                  <a:tcPr marL="13086" marR="13086" marT="1308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500" b="0" i="0" u="none" strike="noStrike">
                          <a:solidFill>
                            <a:srgbClr val="000000"/>
                          </a:solidFill>
                          <a:effectLst/>
                          <a:latin typeface="Calibri" panose="020F0502020204030204" pitchFamily="34" charset="0"/>
                        </a:rPr>
                        <a:t>5 U/uL</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500" b="0" i="0" u="none" strike="noStrike">
                          <a:solidFill>
                            <a:srgbClr val="000000"/>
                          </a:solidFill>
                          <a:effectLst/>
                          <a:latin typeface="Calibri" panose="020F0502020204030204" pitchFamily="34" charset="0"/>
                        </a:rPr>
                        <a:t>10 U/rxn</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500" b="0" i="0" u="none" strike="noStrike">
                          <a:solidFill>
                            <a:srgbClr val="000000"/>
                          </a:solidFill>
                          <a:effectLst/>
                          <a:latin typeface="Calibri" panose="020F0502020204030204" pitchFamily="34" charset="0"/>
                        </a:rPr>
                        <a:t>1.00</a:t>
                      </a:r>
                    </a:p>
                  </a:txBody>
                  <a:tcPr marL="13086" marR="13086" marT="1308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74797">
                <a:tc>
                  <a:txBody>
                    <a:bodyPr/>
                    <a:lstStyle/>
                    <a:p>
                      <a:pPr algn="ctr"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500" b="0" i="0" u="none" strike="noStrike">
                          <a:solidFill>
                            <a:srgbClr val="000000"/>
                          </a:solidFill>
                          <a:effectLst/>
                          <a:latin typeface="Calibri" panose="020F0502020204030204" pitchFamily="34" charset="0"/>
                        </a:rPr>
                        <a:t>Water</a:t>
                      </a:r>
                    </a:p>
                  </a:txBody>
                  <a:tcPr marL="13086" marR="13086" marT="1308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500" b="0" i="0" u="none" strike="noStrike">
                          <a:solidFill>
                            <a:srgbClr val="000000"/>
                          </a:solidFill>
                          <a:effectLst/>
                          <a:latin typeface="Calibri" panose="020F0502020204030204" pitchFamily="34" charset="0"/>
                        </a:rPr>
                        <a:t>--</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1500" b="0" i="0" u="none" strike="noStrike">
                          <a:solidFill>
                            <a:srgbClr val="000000"/>
                          </a:solidFill>
                          <a:effectLst/>
                          <a:latin typeface="Calibri" panose="020F0502020204030204" pitchFamily="34" charset="0"/>
                        </a:rPr>
                        <a:t>--</a:t>
                      </a:r>
                    </a:p>
                  </a:txBody>
                  <a:tcPr marL="13086" marR="13086" marT="130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sz="1500" b="0" i="0" u="none" strike="noStrike">
                          <a:solidFill>
                            <a:srgbClr val="000000"/>
                          </a:solidFill>
                          <a:effectLst/>
                          <a:latin typeface="Calibri" panose="020F0502020204030204" pitchFamily="34" charset="0"/>
                        </a:rPr>
                        <a:t>16.50</a:t>
                      </a:r>
                    </a:p>
                  </a:txBody>
                  <a:tcPr marL="13086" marR="13086" marT="1308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61711">
                <a:tc>
                  <a:txBody>
                    <a:bodyPr/>
                    <a:lstStyle/>
                    <a:p>
                      <a:pPr algn="ctr"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500" b="0" i="0" u="none" strike="noStrike">
                        <a:solidFill>
                          <a:srgbClr val="000000"/>
                        </a:solidFill>
                        <a:effectLst/>
                        <a:latin typeface="Calibri" panose="020F0502020204030204" pitchFamily="34" charset="0"/>
                      </a:endParaRPr>
                    </a:p>
                  </a:txBody>
                  <a:tcPr marL="13086" marR="13086" marT="13086"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500" b="0" i="0" u="none" strike="noStrike">
                          <a:solidFill>
                            <a:srgbClr val="000000"/>
                          </a:solidFill>
                          <a:effectLst/>
                          <a:latin typeface="Calibri" panose="020F0502020204030204" pitchFamily="34" charset="0"/>
                        </a:rPr>
                        <a:t>Total</a:t>
                      </a:r>
                    </a:p>
                  </a:txBody>
                  <a:tcPr marL="13086" marR="13086" marT="13086"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n-US" sz="1500" b="0" i="0" u="none" strike="noStrike" dirty="0">
                          <a:solidFill>
                            <a:srgbClr val="000000"/>
                          </a:solidFill>
                          <a:effectLst/>
                          <a:latin typeface="Calibri" panose="020F0502020204030204" pitchFamily="34" charset="0"/>
                        </a:rPr>
                        <a:t>20.00</a:t>
                      </a:r>
                    </a:p>
                  </a:txBody>
                  <a:tcPr marL="13086" marR="13086" marT="13086" marB="0" anchor="b">
                    <a:lnL>
                      <a:noFill/>
                    </a:lnL>
                    <a:lnR>
                      <a:noFill/>
                    </a:lnR>
                    <a:lnT w="12700" cap="flat" cmpd="sng" algn="ctr">
                      <a:solidFill>
                        <a:srgbClr val="000000"/>
                      </a:solidFill>
                      <a:prstDash val="solid"/>
                      <a:round/>
                      <a:headEnd type="none" w="med" len="med"/>
                      <a:tailEnd type="none" w="med" len="med"/>
                    </a:lnT>
                    <a:lnB>
                      <a:noFill/>
                    </a:lnB>
                  </a:tcPr>
                </a:tc>
              </a:tr>
            </a:tbl>
          </a:graphicData>
        </a:graphic>
      </p:graphicFrame>
      <p:sp>
        <p:nvSpPr>
          <p:cNvPr id="9" name="TextBox 8"/>
          <p:cNvSpPr txBox="1"/>
          <p:nvPr/>
        </p:nvSpPr>
        <p:spPr>
          <a:xfrm>
            <a:off x="692726" y="6179127"/>
            <a:ext cx="7592291" cy="338554"/>
          </a:xfrm>
          <a:prstGeom prst="rect">
            <a:avLst/>
          </a:prstGeom>
          <a:noFill/>
        </p:spPr>
        <p:txBody>
          <a:bodyPr wrap="square" rtlCol="0">
            <a:spAutoFit/>
          </a:bodyPr>
          <a:lstStyle/>
          <a:p>
            <a:r>
              <a:rPr lang="en-US" sz="1600" i="1" dirty="0" smtClean="0"/>
              <a:t>Note: “µL to add” will auto calculate in Excel when “</a:t>
            </a:r>
            <a:r>
              <a:rPr lang="en-US" sz="1600" i="1" dirty="0" err="1" smtClean="0"/>
              <a:t>Conc</a:t>
            </a:r>
            <a:r>
              <a:rPr lang="en-US" sz="1600" i="1" dirty="0" smtClean="0"/>
              <a:t>” is filled in. </a:t>
            </a:r>
            <a:endParaRPr lang="en-US" sz="1600" i="1" dirty="0"/>
          </a:p>
        </p:txBody>
      </p:sp>
    </p:spTree>
    <p:extLst>
      <p:ext uri="{BB962C8B-B14F-4D97-AF65-F5344CB8AC3E}">
        <p14:creationId xmlns:p14="http://schemas.microsoft.com/office/powerpoint/2010/main" val="32832514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172</TotalTime>
  <Words>1610</Words>
  <Application>Microsoft Office PowerPoint</Application>
  <PresentationFormat>Widescreen</PresentationFormat>
  <Paragraphs>630</Paragraphs>
  <Slides>19</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Calibri Light</vt:lpstr>
      <vt:lpstr>Tahoma</vt:lpstr>
      <vt:lpstr>Office Theme</vt:lpstr>
      <vt:lpstr>CIDAR MoClo Labs</vt:lpstr>
      <vt:lpstr>Background knowledge required </vt:lpstr>
      <vt:lpstr>Skills learned / used in this lab</vt:lpstr>
      <vt:lpstr>Plasmids needed - CIDAR MoClo Library (CML)</vt:lpstr>
      <vt:lpstr>DNA as interchangeable parts</vt:lpstr>
      <vt:lpstr>CIDAR MoClo Assembly Standard</vt:lpstr>
      <vt:lpstr>CIDAR MoClo Assembly Standard</vt:lpstr>
      <vt:lpstr>Lab 1 –Build a fluorescent reporter plasmid</vt:lpstr>
      <vt:lpstr>Lab 1 – Calculation File</vt:lpstr>
      <vt:lpstr>Lab 2 – Multiplex MoClo</vt:lpstr>
      <vt:lpstr>Lab 2 – Calculation Files</vt:lpstr>
      <vt:lpstr>Lab 2 – Calculation Files</vt:lpstr>
      <vt:lpstr>Lab 3 – Create a multipart device</vt:lpstr>
      <vt:lpstr>Lab 3 – Calculation File</vt:lpstr>
      <vt:lpstr>Additional information</vt:lpstr>
      <vt:lpstr>Known troubleshooting</vt:lpstr>
      <vt:lpstr>Combinatorial assembly with multiplex MoClo</vt:lpstr>
      <vt:lpstr>Promoters &amp; RBS parts in CIDAR MoClo Library</vt:lpstr>
      <vt:lpstr>Plasmid nomenclature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CIDAR MoClo Labs</dc:title>
  <dc:creator>SI</dc:creator>
  <cp:lastModifiedBy>SI</cp:lastModifiedBy>
  <cp:revision>15</cp:revision>
  <dcterms:created xsi:type="dcterms:W3CDTF">2015-12-17T23:54:44Z</dcterms:created>
  <dcterms:modified xsi:type="dcterms:W3CDTF">2015-12-18T17:17:53Z</dcterms:modified>
</cp:coreProperties>
</file>