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64" r:id="rId2"/>
    <p:sldMasterId id="2147483666" r:id="rId3"/>
    <p:sldMasterId id="2147483668" r:id="rId4"/>
    <p:sldMasterId id="2147483670" r:id="rId5"/>
  </p:sldMasterIdLst>
  <p:notesMasterIdLst>
    <p:notesMasterId r:id="rId8"/>
  </p:notesMasterIdLst>
  <p:sldIdLst>
    <p:sldId id="257" r:id="rId6"/>
    <p:sldId id="258" r:id="rId7"/>
  </p:sldIdLst>
  <p:sldSz cx="37490400" cy="21031200"/>
  <p:notesSz cx="6858000" cy="9144000"/>
  <p:defaultText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3120">
          <p15:clr>
            <a:srgbClr val="A4A3A4"/>
          </p15:clr>
        </p15:guide>
        <p15:guide id="2" orient="horz" pos="3171">
          <p15:clr>
            <a:srgbClr val="A4A3A4"/>
          </p15:clr>
        </p15:guide>
        <p15:guide id="3" orient="horz" pos="6624">
          <p15:clr>
            <a:srgbClr val="A4A3A4"/>
          </p15:clr>
        </p15:guide>
        <p15:guide id="4" orient="horz" pos="3205">
          <p15:clr>
            <a:srgbClr val="A4A3A4"/>
          </p15:clr>
        </p15:guide>
        <p15:guide id="5" pos="114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07" autoAdjust="0"/>
    <p:restoredTop sz="94660"/>
  </p:normalViewPr>
  <p:slideViewPr>
    <p:cSldViewPr snapToGrid="0" snapToObjects="1">
      <p:cViewPr>
        <p:scale>
          <a:sx n="23" d="100"/>
          <a:sy n="23" d="100"/>
        </p:scale>
        <p:origin x="-768" y="-352"/>
      </p:cViewPr>
      <p:guideLst>
        <p:guide orient="horz" pos="13120"/>
        <p:guide orient="horz" pos="3171"/>
        <p:guide orient="horz" pos="6624"/>
        <p:guide orient="horz" pos="3205"/>
        <p:guide pos="1143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7B88E3-AC3C-4D9B-9C69-E796502A80BC}" type="datetimeFigureOut">
              <a:rPr lang="en-US" smtClean="0"/>
              <a:t>8/7/15</a:t>
            </a:fld>
            <a:endParaRPr lang="en-US"/>
          </a:p>
        </p:txBody>
      </p:sp>
      <p:sp>
        <p:nvSpPr>
          <p:cNvPr id="4" name="Slide Image Placeholder 3"/>
          <p:cNvSpPr>
            <a:spLocks noGrp="1" noRot="1" noChangeAspect="1"/>
          </p:cNvSpPr>
          <p:nvPr>
            <p:ph type="sldImg" idx="2"/>
          </p:nvPr>
        </p:nvSpPr>
        <p:spPr>
          <a:xfrm>
            <a:off x="679450" y="1143000"/>
            <a:ext cx="54991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D562D4-9360-4F6B-BFB8-DACE10D4CF22}" type="slidenum">
              <a:rPr lang="en-US" smtClean="0"/>
              <a:t>‹#›</a:t>
            </a:fld>
            <a:endParaRPr lang="en-US"/>
          </a:p>
        </p:txBody>
      </p:sp>
    </p:spTree>
    <p:extLst>
      <p:ext uri="{BB962C8B-B14F-4D97-AF65-F5344CB8AC3E}">
        <p14:creationId xmlns:p14="http://schemas.microsoft.com/office/powerpoint/2010/main" val="3625236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D562D4-9360-4F6B-BFB8-DACE10D4CF22}" type="slidenum">
              <a:rPr lang="en-US" smtClean="0"/>
              <a:t>1</a:t>
            </a:fld>
            <a:endParaRPr lang="en-US"/>
          </a:p>
        </p:txBody>
      </p:sp>
    </p:spTree>
    <p:extLst>
      <p:ext uri="{BB962C8B-B14F-4D97-AF65-F5344CB8AC3E}">
        <p14:creationId xmlns:p14="http://schemas.microsoft.com/office/powerpoint/2010/main" val="2748190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939369" y="5262831"/>
            <a:ext cx="17373600" cy="859098"/>
          </a:xfrm>
          <a:prstGeom prst="rect">
            <a:avLst/>
          </a:prstGeom>
        </p:spPr>
        <p:txBody>
          <a:bodyPr vert="horz" anchor="ctr"/>
          <a:lstStyle>
            <a:lvl1pPr marL="0" indent="0" algn="ctr">
              <a:buNone/>
              <a:defRPr sz="4000" u="sng" baseline="0"/>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920693" y="6148211"/>
            <a:ext cx="173736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19204725" y="12635798"/>
            <a:ext cx="17373600" cy="859098"/>
          </a:xfrm>
          <a:prstGeom prst="rect">
            <a:avLst/>
          </a:prstGeom>
        </p:spPr>
        <p:txBody>
          <a:bodyPr vert="horz" anchor="ctr"/>
          <a:lstStyle>
            <a:lvl1pPr marL="0" indent="0" algn="ctr">
              <a:buNone/>
              <a:defRPr sz="4000" u="sng" baseline="0"/>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920693" y="11339797"/>
            <a:ext cx="17373600" cy="859098"/>
          </a:xfrm>
          <a:prstGeom prst="rect">
            <a:avLst/>
          </a:prstGeom>
        </p:spPr>
        <p:txBody>
          <a:bodyPr vert="horz" anchor="ctr"/>
          <a:lstStyle>
            <a:lvl1pPr marL="0" indent="0" algn="ctr">
              <a:buNone/>
              <a:defRPr sz="4000" u="sng" baseline="0"/>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920693" y="12198895"/>
            <a:ext cx="173736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19204725" y="13494897"/>
            <a:ext cx="17373600" cy="3705351"/>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19204725" y="17200248"/>
            <a:ext cx="17373600" cy="859098"/>
          </a:xfrm>
          <a:prstGeom prst="rect">
            <a:avLst/>
          </a:prstGeom>
        </p:spPr>
        <p:txBody>
          <a:bodyPr vert="horz" anchor="ctr"/>
          <a:lstStyle>
            <a:lvl1pPr marL="0" indent="0" algn="ctr">
              <a:buNone/>
              <a:defRPr sz="4000" u="sng" baseline="0"/>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19204725" y="18059346"/>
            <a:ext cx="17373600" cy="2768652"/>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9204725" y="5285237"/>
            <a:ext cx="17373600" cy="859098"/>
          </a:xfrm>
          <a:prstGeom prst="rect">
            <a:avLst/>
          </a:prstGeom>
        </p:spPr>
        <p:txBody>
          <a:bodyPr vert="horz" anchor="ctr"/>
          <a:lstStyle>
            <a:lvl1pPr marL="0" indent="0" algn="ctr">
              <a:buNone/>
              <a:defRPr sz="4000" u="sng" baseline="0"/>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9204725" y="6144335"/>
            <a:ext cx="17373600" cy="649146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2438317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423424" y="5262831"/>
            <a:ext cx="11887200" cy="881505"/>
          </a:xfrm>
          <a:prstGeom prst="rect">
            <a:avLst/>
          </a:prstGeom>
        </p:spPr>
        <p:txBody>
          <a:bodyPr vert="horz" anchor="ctr"/>
          <a:lstStyle>
            <a:lvl1pPr marL="0" indent="0" algn="ctr">
              <a:buNone/>
              <a:defRPr sz="4000" u="sng" baseline="0"/>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423424" y="6157444"/>
            <a:ext cx="118872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25148326" y="5285237"/>
            <a:ext cx="11887200" cy="859098"/>
          </a:xfrm>
          <a:prstGeom prst="rect">
            <a:avLst/>
          </a:prstGeom>
        </p:spPr>
        <p:txBody>
          <a:bodyPr vert="horz" anchor="ctr"/>
          <a:lstStyle>
            <a:lvl1pPr marL="0" indent="0" algn="ctr">
              <a:buNone/>
              <a:defRPr sz="4000" u="sng" baseline="0"/>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423424" y="11339797"/>
            <a:ext cx="11887200" cy="859098"/>
          </a:xfrm>
          <a:prstGeom prst="rect">
            <a:avLst/>
          </a:prstGeom>
        </p:spPr>
        <p:txBody>
          <a:bodyPr vert="horz" anchor="ctr"/>
          <a:lstStyle>
            <a:lvl1pPr marL="0" indent="0" algn="ctr">
              <a:buNone/>
              <a:defRPr sz="4000" u="sng" baseline="0"/>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423424" y="12198895"/>
            <a:ext cx="118872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25148326" y="6161001"/>
            <a:ext cx="11887200" cy="8223760"/>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25148326" y="14447477"/>
            <a:ext cx="11887200" cy="859098"/>
          </a:xfrm>
          <a:prstGeom prst="rect">
            <a:avLst/>
          </a:prstGeom>
        </p:spPr>
        <p:txBody>
          <a:bodyPr vert="horz" anchor="ctr"/>
          <a:lstStyle>
            <a:lvl1pPr marL="0" indent="0" algn="ctr">
              <a:buNone/>
              <a:defRPr sz="4000" u="sng" baseline="0"/>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25196882" y="15290694"/>
            <a:ext cx="11887200" cy="553730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2801602" y="5285237"/>
            <a:ext cx="11887200" cy="859098"/>
          </a:xfrm>
          <a:prstGeom prst="rect">
            <a:avLst/>
          </a:prstGeom>
        </p:spPr>
        <p:txBody>
          <a:bodyPr vert="horz" anchor="ctr"/>
          <a:lstStyle>
            <a:lvl1pPr marL="0" indent="0" algn="ctr">
              <a:buNone/>
              <a:defRPr sz="4000" u="sng" baseline="0"/>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2801602" y="6157444"/>
            <a:ext cx="11887200" cy="14639196"/>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1830025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423424" y="5262831"/>
            <a:ext cx="11887200" cy="881505"/>
          </a:xfrm>
          <a:prstGeom prst="rect">
            <a:avLst/>
          </a:prstGeom>
          <a:solidFill>
            <a:schemeClr val="tx2">
              <a:lumMod val="75000"/>
            </a:schemeClr>
          </a:solidFill>
        </p:spPr>
        <p:txBody>
          <a:bodyPr vert="horz" anchor="ctr"/>
          <a:lstStyle>
            <a:lvl1pPr marL="0" indent="0" algn="ctr">
              <a:buNone/>
              <a:defRPr sz="4000" u="sng" baseline="0">
                <a:solidFill>
                  <a:srgbClr val="FFFFFF"/>
                </a:solidFill>
              </a:defRPr>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423424" y="6157444"/>
            <a:ext cx="118872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25148326" y="528523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423424" y="1133979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423424" y="12198895"/>
            <a:ext cx="118872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25148326" y="6161001"/>
            <a:ext cx="11887200" cy="8223760"/>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25148326" y="1444747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25196882" y="15290694"/>
            <a:ext cx="11887200" cy="553730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2801602" y="528523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2801602" y="6157444"/>
            <a:ext cx="11887200" cy="14639196"/>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107685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939369" y="5262831"/>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920693" y="6148211"/>
            <a:ext cx="173736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19204725" y="12635798"/>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920693" y="11339797"/>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920693" y="12198895"/>
            <a:ext cx="173736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19204725" y="13494897"/>
            <a:ext cx="17373600" cy="3705351"/>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19204725" y="17200248"/>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19204725" y="18059346"/>
            <a:ext cx="17373600" cy="2768652"/>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9204725" y="5285237"/>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9204725" y="6144335"/>
            <a:ext cx="17373600" cy="649146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3621387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815009" y="5262831"/>
            <a:ext cx="35860383"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806520" y="6140664"/>
            <a:ext cx="17604188" cy="333421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22637612" y="12489949"/>
            <a:ext cx="13940713"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806520" y="9474879"/>
            <a:ext cx="35771805"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Methods (click to edit)</a:t>
            </a:r>
            <a:endParaRPr lang="en-US" dirty="0"/>
          </a:p>
        </p:txBody>
      </p:sp>
      <p:sp>
        <p:nvSpPr>
          <p:cNvPr id="34" name="Content Placeholder 27"/>
          <p:cNvSpPr>
            <a:spLocks noGrp="1"/>
          </p:cNvSpPr>
          <p:nvPr>
            <p:ph sz="quarter" idx="20" hasCustomPrompt="1"/>
          </p:nvPr>
        </p:nvSpPr>
        <p:spPr>
          <a:xfrm>
            <a:off x="22637612" y="13340627"/>
            <a:ext cx="13952018" cy="4561522"/>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22637611" y="17902149"/>
            <a:ext cx="1403778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22637612" y="18761248"/>
            <a:ext cx="13940713" cy="2066750"/>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600331" y="12489949"/>
            <a:ext cx="20729129"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600331" y="13349047"/>
            <a:ext cx="20729129" cy="7478951"/>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6" name="Content Placeholder 27"/>
          <p:cNvSpPr>
            <a:spLocks noGrp="1"/>
          </p:cNvSpPr>
          <p:nvPr>
            <p:ph sz="quarter" idx="25" hasCustomPrompt="1"/>
          </p:nvPr>
        </p:nvSpPr>
        <p:spPr>
          <a:xfrm>
            <a:off x="19085568" y="6134640"/>
            <a:ext cx="17589824" cy="333421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1" name="Content Placeholder 27"/>
          <p:cNvSpPr>
            <a:spLocks noGrp="1"/>
          </p:cNvSpPr>
          <p:nvPr>
            <p:ph sz="quarter" idx="26" hasCustomPrompt="1"/>
          </p:nvPr>
        </p:nvSpPr>
        <p:spPr>
          <a:xfrm>
            <a:off x="806520" y="10353233"/>
            <a:ext cx="17604188" cy="205182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2" name="Content Placeholder 27"/>
          <p:cNvSpPr>
            <a:spLocks noGrp="1"/>
          </p:cNvSpPr>
          <p:nvPr>
            <p:ph sz="quarter" idx="27" hasCustomPrompt="1"/>
          </p:nvPr>
        </p:nvSpPr>
        <p:spPr>
          <a:xfrm>
            <a:off x="19071203" y="10353233"/>
            <a:ext cx="17604188" cy="205182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3686771026"/>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
        <p:nvSpPr>
          <p:cNvPr id="24" name="Rounded Rectangle 23"/>
          <p:cNvSpPr>
            <a:spLocks/>
          </p:cNvSpPr>
          <p:nvPr userDrawn="1"/>
        </p:nvSpPr>
        <p:spPr>
          <a:xfrm>
            <a:off x="914400" y="5258851"/>
            <a:ext cx="17373600" cy="15545534"/>
          </a:xfrm>
          <a:prstGeom prst="roundRect">
            <a:avLst>
              <a:gd name="adj" fmla="val 6556"/>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lumMod val="20000"/>
                  <a:lumOff val="80000"/>
                </a:schemeClr>
              </a:solidFill>
            </a:endParaRPr>
          </a:p>
        </p:txBody>
      </p:sp>
      <p:sp>
        <p:nvSpPr>
          <p:cNvPr id="25" name="Rounded Rectangle 24"/>
          <p:cNvSpPr>
            <a:spLocks/>
          </p:cNvSpPr>
          <p:nvPr userDrawn="1"/>
        </p:nvSpPr>
        <p:spPr>
          <a:xfrm>
            <a:off x="19202400" y="5258851"/>
            <a:ext cx="17373600" cy="15545534"/>
          </a:xfrm>
          <a:prstGeom prst="roundRect">
            <a:avLst>
              <a:gd name="adj" fmla="val 6556"/>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lumMod val="20000"/>
                  <a:lumOff val="80000"/>
                </a:schemeClr>
              </a:solidFill>
            </a:endParaRPr>
          </a:p>
        </p:txBody>
      </p:sp>
    </p:spTree>
    <p:extLst>
      <p:ext uri="{BB962C8B-B14F-4D97-AF65-F5344CB8AC3E}">
        <p14:creationId xmlns:p14="http://schemas.microsoft.com/office/powerpoint/2010/main" val="3912718737"/>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
        <p:nvSpPr>
          <p:cNvPr id="24" name="Rounded Rectangle 23"/>
          <p:cNvSpPr>
            <a:spLocks/>
          </p:cNvSpPr>
          <p:nvPr userDrawn="1"/>
        </p:nvSpPr>
        <p:spPr>
          <a:xfrm>
            <a:off x="457200" y="5258851"/>
            <a:ext cx="36576000" cy="15545534"/>
          </a:xfrm>
          <a:prstGeom prst="roundRect">
            <a:avLst>
              <a:gd name="adj" fmla="val 6556"/>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lumMod val="20000"/>
                  <a:lumOff val="80000"/>
                </a:schemeClr>
              </a:solidFill>
            </a:endParaRPr>
          </a:p>
        </p:txBody>
      </p:sp>
    </p:spTree>
    <p:extLst>
      <p:ext uri="{BB962C8B-B14F-4D97-AF65-F5344CB8AC3E}">
        <p14:creationId xmlns:p14="http://schemas.microsoft.com/office/powerpoint/2010/main" val="790830232"/>
      </p:ext>
    </p:extLst>
  </p:cSld>
  <p:clrMap bg1="lt1" tx1="dk1" bg2="lt2" tx2="dk2" accent1="accent1" accent2="accent2" accent3="accent3" accent4="accent4" accent5="accent5" accent6="accent6" hlink="hlink" folHlink="folHlink"/>
  <p:sldLayoutIdLst>
    <p:sldLayoutId id="2147483665"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609724833"/>
      </p:ext>
    </p:extLst>
  </p:cSld>
  <p:clrMap bg1="lt1" tx1="dk1" bg2="lt2" tx2="dk2" accent1="accent1" accent2="accent2" accent3="accent3" accent4="accent4" accent5="accent5" accent6="accent6" hlink="hlink" folHlink="folHlink"/>
  <p:sldLayoutIdLst>
    <p:sldLayoutId id="2147483667"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74019808"/>
      </p:ext>
    </p:extLst>
  </p:cSld>
  <p:clrMap bg1="lt1" tx1="dk1" bg2="lt2" tx2="dk2" accent1="accent1" accent2="accent2" accent3="accent3" accent4="accent4" accent5="accent5" accent6="accent6" hlink="hlink" folHlink="folHlink"/>
  <p:sldLayoutIdLst>
    <p:sldLayoutId id="2147483669"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1420128"/>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5" Type="http://schemas.openxmlformats.org/officeDocument/2006/relationships/image" Target="../media/image3.png"/><Relationship Id="rId6" Type="http://schemas.openxmlformats.org/officeDocument/2006/relationships/image" Target="../media/image4.jpeg"/><Relationship Id="rId7" Type="http://schemas.openxmlformats.org/officeDocument/2006/relationships/image" Target="../media/image5.jpeg"/><Relationship Id="rId8" Type="http://schemas.openxmlformats.org/officeDocument/2006/relationships/image" Target="../media/image6.JPG"/><Relationship Id="rId9" Type="http://schemas.openxmlformats.org/officeDocument/2006/relationships/image" Target="../media/image7.PNG"/><Relationship Id="rId10" Type="http://schemas.openxmlformats.org/officeDocument/2006/relationships/image" Target="../media/image8.jpeg"/><Relationship Id="rId11" Type="http://schemas.openxmlformats.org/officeDocument/2006/relationships/image" Target="../media/image9.jp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Content Placeholder 20"/>
          <p:cNvPicPr>
            <a:picLocks noGrp="1" noChangeAspect="1"/>
          </p:cNvPicPr>
          <p:nvPr>
            <p:ph sz="quarter" idx="24"/>
          </p:nvPr>
        </p:nvPicPr>
        <p:blipFill rotWithShape="1">
          <a:blip r:embed="rId3">
            <a:extLst>
              <a:ext uri="{28A0092B-C50C-407E-A947-70E740481C1C}">
                <a14:useLocalDpi xmlns:a14="http://schemas.microsoft.com/office/drawing/2010/main" val="0"/>
              </a:ext>
            </a:extLst>
          </a:blip>
          <a:srcRect t="4018" r="54034" b="19709"/>
          <a:stretch/>
        </p:blipFill>
        <p:spPr>
          <a:xfrm>
            <a:off x="26548850" y="5949478"/>
            <a:ext cx="10484495" cy="7689032"/>
          </a:xfrm>
        </p:spPr>
      </p:pic>
      <p:sp>
        <p:nvSpPr>
          <p:cNvPr id="2" name="Text Placeholder 1"/>
          <p:cNvSpPr>
            <a:spLocks noGrp="1"/>
          </p:cNvSpPr>
          <p:nvPr>
            <p:ph type="body" sz="quarter" idx="10"/>
          </p:nvPr>
        </p:nvSpPr>
        <p:spPr>
          <a:xfrm>
            <a:off x="4526885" y="534335"/>
            <a:ext cx="26392606" cy="1386075"/>
          </a:xfrm>
        </p:spPr>
        <p:txBody>
          <a:bodyPr/>
          <a:lstStyle/>
          <a:p>
            <a:pPr defTabSz="4389438">
              <a:spcBef>
                <a:spcPct val="50000"/>
              </a:spcBef>
            </a:pPr>
            <a:r>
              <a:rPr lang="en-US" b="1" dirty="0"/>
              <a:t>Quantifying extracted lipid membrane composition of Gold Nanoparticles </a:t>
            </a:r>
          </a:p>
        </p:txBody>
      </p:sp>
      <p:sp>
        <p:nvSpPr>
          <p:cNvPr id="3" name="Text Placeholder 2"/>
          <p:cNvSpPr>
            <a:spLocks noGrp="1"/>
          </p:cNvSpPr>
          <p:nvPr>
            <p:ph type="body" sz="quarter" idx="11"/>
          </p:nvPr>
        </p:nvSpPr>
        <p:spPr>
          <a:xfrm>
            <a:off x="5373455" y="2652239"/>
            <a:ext cx="26392606" cy="992272"/>
          </a:xfrm>
        </p:spPr>
        <p:txBody>
          <a:bodyPr/>
          <a:lstStyle/>
          <a:p>
            <a:r>
              <a:rPr lang="en-US" b="1" dirty="0"/>
              <a:t>Julie </a:t>
            </a:r>
            <a:r>
              <a:rPr lang="en-US" b="1" dirty="0" smtClean="0"/>
              <a:t>Phanord</a:t>
            </a:r>
            <a:r>
              <a:rPr lang="en-US" b="1" baseline="30000" dirty="0" smtClean="0"/>
              <a:t>1</a:t>
            </a:r>
            <a:r>
              <a:rPr lang="en-US" b="1" dirty="0"/>
              <a:t>, </a:t>
            </a:r>
            <a:r>
              <a:rPr lang="en-US" b="1" dirty="0" err="1"/>
              <a:t>Fangda</a:t>
            </a:r>
            <a:r>
              <a:rPr lang="en-US" b="1" dirty="0"/>
              <a:t> </a:t>
            </a:r>
            <a:r>
              <a:rPr lang="en-US" b="1" dirty="0" smtClean="0"/>
              <a:t>Xu</a:t>
            </a:r>
            <a:r>
              <a:rPr lang="en-US" b="1" baseline="30000" dirty="0" smtClean="0"/>
              <a:t>2</a:t>
            </a:r>
            <a:r>
              <a:rPr lang="en-US" b="1" dirty="0"/>
              <a:t>, </a:t>
            </a:r>
            <a:r>
              <a:rPr lang="en-US" b="1" dirty="0" err="1"/>
              <a:t>Bjoern</a:t>
            </a:r>
            <a:r>
              <a:rPr lang="en-US" b="1" dirty="0"/>
              <a:t> REINHARD</a:t>
            </a:r>
            <a:r>
              <a:rPr lang="en-US" b="1" baseline="30000" dirty="0"/>
              <a:t>2</a:t>
            </a:r>
            <a:endParaRPr lang="en-US" dirty="0"/>
          </a:p>
          <a:p>
            <a:endParaRPr lang="en-US" dirty="0"/>
          </a:p>
        </p:txBody>
      </p:sp>
      <p:sp>
        <p:nvSpPr>
          <p:cNvPr id="4" name="Text Placeholder 3"/>
          <p:cNvSpPr>
            <a:spLocks noGrp="1"/>
          </p:cNvSpPr>
          <p:nvPr>
            <p:ph type="body" sz="quarter" idx="12"/>
          </p:nvPr>
        </p:nvSpPr>
        <p:spPr>
          <a:xfrm>
            <a:off x="5548897" y="3340914"/>
            <a:ext cx="26392606" cy="992272"/>
          </a:xfrm>
        </p:spPr>
        <p:txBody>
          <a:bodyPr/>
          <a:lstStyle/>
          <a:p>
            <a:r>
              <a:rPr lang="en-US" b="1" dirty="0" smtClean="0"/>
              <a:t> Chemistry Department, Boston University</a:t>
            </a:r>
            <a:r>
              <a:rPr lang="en-US" b="1" baseline="30000" dirty="0" smtClean="0"/>
              <a:t>2</a:t>
            </a:r>
            <a:r>
              <a:rPr lang="en-US" b="1" dirty="0" smtClean="0"/>
              <a:t>, Boston MA</a:t>
            </a:r>
            <a:endParaRPr lang="en-US" dirty="0"/>
          </a:p>
          <a:p>
            <a:endParaRPr lang="en-US" dirty="0"/>
          </a:p>
        </p:txBody>
      </p:sp>
      <p:sp>
        <p:nvSpPr>
          <p:cNvPr id="5" name="Text Placeholder 4"/>
          <p:cNvSpPr>
            <a:spLocks noGrp="1"/>
          </p:cNvSpPr>
          <p:nvPr>
            <p:ph type="body" sz="quarter" idx="13"/>
          </p:nvPr>
        </p:nvSpPr>
        <p:spPr>
          <a:xfrm>
            <a:off x="-1" y="4651886"/>
            <a:ext cx="15131224" cy="689179"/>
          </a:xfrm>
        </p:spPr>
        <p:txBody>
          <a:bodyPr/>
          <a:lstStyle/>
          <a:p>
            <a:r>
              <a:rPr lang="en-US" b="1" dirty="0" smtClean="0">
                <a:effectLst>
                  <a:outerShdw blurRad="38100" dist="38100" dir="2700000" algn="tl">
                    <a:srgbClr val="000000">
                      <a:alpha val="43137"/>
                    </a:srgbClr>
                  </a:outerShdw>
                </a:effectLst>
              </a:rPr>
              <a:t>ABSTRACT </a:t>
            </a:r>
            <a:endParaRPr lang="en-US" b="1" dirty="0">
              <a:effectLst>
                <a:outerShdw blurRad="38100" dist="38100" dir="2700000" algn="tl">
                  <a:srgbClr val="000000">
                    <a:alpha val="43137"/>
                  </a:srgbClr>
                </a:outerShdw>
              </a:effectLst>
            </a:endParaRPr>
          </a:p>
        </p:txBody>
      </p:sp>
      <p:sp>
        <p:nvSpPr>
          <p:cNvPr id="6" name="Content Placeholder 5"/>
          <p:cNvSpPr>
            <a:spLocks noGrp="1"/>
          </p:cNvSpPr>
          <p:nvPr>
            <p:ph sz="quarter" idx="14"/>
          </p:nvPr>
        </p:nvSpPr>
        <p:spPr>
          <a:xfrm>
            <a:off x="-21311" y="5385304"/>
            <a:ext cx="15000920" cy="5150995"/>
          </a:xfrm>
        </p:spPr>
        <p:txBody>
          <a:bodyPr/>
          <a:lstStyle/>
          <a:p>
            <a:r>
              <a:rPr lang="en-US" dirty="0">
                <a:latin typeface="Arial Narrow" panose="020B0606020202030204" pitchFamily="34" charset="0"/>
                <a:cs typeface="Arial" panose="020B0604020202020204" pitchFamily="34" charset="0"/>
              </a:rPr>
              <a:t>Gold Nanoparticles(Au NPs) have been the object of profound studies regarding their distinctive physical and biological properties, as well as their promising applications as drug carriers in the field of bio-medical engineering. Lipid wrapped Au NPs are emerging up as a novel bio-medical tool in the field of bio-imaging and target-delivery due to their enhanced bio-compatibility and extended lipid based bio-functions. Interestingly, the lipid membrane behavior supported by the surface of Au NPs  could substantially differ from its precursor, liposomes, in which lipid membrane can flow in a relatively free fashion  . This research aims to characterize and validate such difference and explore the intrinsic reasons behind such difference, such as lipids content variation before and after wrapping. In this research, lipid membrane behavior was mostly focused on the phase transition of lipid membrane. Differential Scanning </a:t>
            </a:r>
            <a:r>
              <a:rPr lang="en-US" dirty="0" err="1">
                <a:latin typeface="Arial Narrow" panose="020B0606020202030204" pitchFamily="34" charset="0"/>
                <a:cs typeface="Arial" panose="020B0604020202020204" pitchFamily="34" charset="0"/>
              </a:rPr>
              <a:t>Calorimetry</a:t>
            </a:r>
            <a:r>
              <a:rPr lang="en-US" dirty="0">
                <a:latin typeface="Arial Narrow" panose="020B0606020202030204" pitchFamily="34" charset="0"/>
                <a:cs typeface="Arial" panose="020B0604020202020204" pitchFamily="34" charset="0"/>
              </a:rPr>
              <a:t> (DSC) strategy was taken to quantify such potential phase transition of lipid membrane in the free liposomes and on the surface of Au NPs. In addition to the DSC method,  a High Performance Liquid Chromatography Mass-spec method was developed as well to quantify the potential lipids content variation before and after lipid membrane wrapping.</a:t>
            </a:r>
          </a:p>
          <a:p>
            <a:r>
              <a:rPr lang="en-US" dirty="0">
                <a:latin typeface="Arial Narrow" panose="020B0606020202030204" pitchFamily="34" charset="0"/>
                <a:cs typeface="Arial" panose="020B0604020202020204" pitchFamily="34" charset="0"/>
              </a:rPr>
              <a:t> </a:t>
            </a:r>
          </a:p>
        </p:txBody>
      </p:sp>
      <p:pic>
        <p:nvPicPr>
          <p:cNvPr id="16" name="Content Placeholder 15"/>
          <p:cNvPicPr>
            <a:picLocks noGrp="1" noChangeAspect="1"/>
          </p:cNvPicPr>
          <p:nvPr>
            <p:ph sz="quarter" idx="14"/>
          </p:nvPr>
        </p:nvPicPr>
        <p:blipFill rotWithShape="1">
          <a:blip r:embed="rId4">
            <a:extLst>
              <a:ext uri="{28A0092B-C50C-407E-A947-70E740481C1C}">
                <a14:useLocalDpi xmlns:a14="http://schemas.microsoft.com/office/drawing/2010/main" val="0"/>
              </a:ext>
            </a:extLst>
          </a:blip>
          <a:srcRect l="6578" t="3979" r="-1" b="5886"/>
          <a:stretch/>
        </p:blipFill>
        <p:spPr>
          <a:xfrm>
            <a:off x="9276868" y="16582247"/>
            <a:ext cx="5738035" cy="4401543"/>
          </a:xfrm>
        </p:spPr>
      </p:pic>
      <p:sp>
        <p:nvSpPr>
          <p:cNvPr id="8" name="Text Placeholder 7"/>
          <p:cNvSpPr>
            <a:spLocks noGrp="1"/>
          </p:cNvSpPr>
          <p:nvPr>
            <p:ph type="body" sz="quarter" idx="17"/>
          </p:nvPr>
        </p:nvSpPr>
        <p:spPr>
          <a:xfrm>
            <a:off x="121256" y="15847648"/>
            <a:ext cx="14882137" cy="980997"/>
          </a:xfrm>
        </p:spPr>
        <p:txBody>
          <a:bodyPr/>
          <a:lstStyle/>
          <a:p>
            <a:r>
              <a:rPr lang="en-US" b="1" dirty="0" smtClean="0">
                <a:effectLst>
                  <a:outerShdw blurRad="38100" dist="38100" dir="2700000" algn="tl">
                    <a:srgbClr val="000000">
                      <a:alpha val="43137"/>
                    </a:srgbClr>
                  </a:outerShdw>
                </a:effectLst>
              </a:rPr>
              <a:t>METHODS: HPLC-MS</a:t>
            </a:r>
            <a:endParaRPr lang="en-US" b="1" dirty="0">
              <a:effectLst>
                <a:outerShdw blurRad="38100" dist="38100" dir="2700000" algn="tl">
                  <a:srgbClr val="000000">
                    <a:alpha val="43137"/>
                  </a:srgbClr>
                </a:outerShdw>
              </a:effectLst>
            </a:endParaRPr>
          </a:p>
        </p:txBody>
      </p:sp>
      <p:sp>
        <p:nvSpPr>
          <p:cNvPr id="13" name="Text Placeholder 12"/>
          <p:cNvSpPr>
            <a:spLocks noGrp="1"/>
          </p:cNvSpPr>
          <p:nvPr>
            <p:ph type="body" sz="quarter" idx="23"/>
          </p:nvPr>
        </p:nvSpPr>
        <p:spPr>
          <a:xfrm>
            <a:off x="18745200" y="4270679"/>
            <a:ext cx="13743522" cy="868298"/>
          </a:xfrm>
        </p:spPr>
        <p:txBody>
          <a:bodyPr/>
          <a:lstStyle/>
          <a:p>
            <a:r>
              <a:rPr lang="en-US" b="1" dirty="0" smtClean="0">
                <a:effectLst>
                  <a:outerShdw blurRad="38100" dist="38100" dir="2700000" algn="tl">
                    <a:srgbClr val="000000">
                      <a:alpha val="43137"/>
                    </a:srgbClr>
                  </a:outerShdw>
                </a:effectLst>
              </a:rPr>
              <a:t>RESULTS</a:t>
            </a:r>
            <a:endParaRPr lang="en-US" b="1" dirty="0">
              <a:effectLst>
                <a:outerShdw blurRad="38100" dist="38100" dir="2700000" algn="tl">
                  <a:srgbClr val="000000">
                    <a:alpha val="43137"/>
                  </a:srgbClr>
                </a:outerShdw>
              </a:effectLst>
            </a:endParaRP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3875" y="803898"/>
            <a:ext cx="5025022" cy="29368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116945" y="647065"/>
            <a:ext cx="5217826" cy="309366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t="184" r="68117"/>
          <a:stretch/>
        </p:blipFill>
        <p:spPr bwMode="auto">
          <a:xfrm>
            <a:off x="109746" y="11417805"/>
            <a:ext cx="5084349" cy="449116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 name="Text Placeholder 12"/>
          <p:cNvSpPr>
            <a:spLocks noGrp="1"/>
          </p:cNvSpPr>
          <p:nvPr>
            <p:ph type="body" sz="quarter" idx="23"/>
          </p:nvPr>
        </p:nvSpPr>
        <p:spPr>
          <a:xfrm>
            <a:off x="15376016" y="15761009"/>
            <a:ext cx="10840659" cy="933396"/>
          </a:xfrm>
        </p:spPr>
        <p:txBody>
          <a:bodyPr/>
          <a:lstStyle/>
          <a:p>
            <a:r>
              <a:rPr lang="en-US" b="1" dirty="0" smtClean="0">
                <a:effectLst>
                  <a:outerShdw blurRad="38100" dist="38100" dir="2700000" algn="tl">
                    <a:srgbClr val="000000">
                      <a:alpha val="43137"/>
                    </a:srgbClr>
                  </a:outerShdw>
                </a:effectLst>
              </a:rPr>
              <a:t>CONCLUSION</a:t>
            </a:r>
            <a:endParaRPr lang="en-US" b="1" dirty="0">
              <a:effectLst>
                <a:outerShdw blurRad="38100" dist="38100" dir="2700000" algn="tl">
                  <a:srgbClr val="000000">
                    <a:alpha val="43137"/>
                  </a:srgbClr>
                </a:outerShdw>
              </a:effectLst>
            </a:endParaRPr>
          </a:p>
        </p:txBody>
      </p:sp>
      <p:sp>
        <p:nvSpPr>
          <p:cNvPr id="29" name="Rectangle 28"/>
          <p:cNvSpPr/>
          <p:nvPr/>
        </p:nvSpPr>
        <p:spPr>
          <a:xfrm>
            <a:off x="26231652" y="13678743"/>
            <a:ext cx="10716405" cy="1569660"/>
          </a:xfrm>
          <a:prstGeom prst="rect">
            <a:avLst/>
          </a:prstGeom>
        </p:spPr>
        <p:txBody>
          <a:bodyPr wrap="square">
            <a:spAutoFit/>
          </a:bodyPr>
          <a:lstStyle/>
          <a:p>
            <a:r>
              <a:rPr lang="en-US" sz="3200" dirty="0" smtClean="0"/>
              <a:t>Fig2</a:t>
            </a:r>
            <a:r>
              <a:rPr lang="en-US" sz="3200" dirty="0"/>
              <a:t>. Sample of liposomes showing a transition at </a:t>
            </a:r>
            <a:r>
              <a:rPr lang="en-US" sz="3200" dirty="0" smtClean="0"/>
              <a:t>49°C, </a:t>
            </a:r>
            <a:r>
              <a:rPr lang="en-US" sz="3200" dirty="0"/>
              <a:t>close to that of DPPC 41°C, the primary constituent of the lipid membrane.</a:t>
            </a:r>
          </a:p>
        </p:txBody>
      </p:sp>
      <p:sp>
        <p:nvSpPr>
          <p:cNvPr id="20" name="Text Placeholder 4"/>
          <p:cNvSpPr>
            <a:spLocks noGrp="1"/>
          </p:cNvSpPr>
          <p:nvPr>
            <p:ph type="body" sz="quarter" idx="13"/>
          </p:nvPr>
        </p:nvSpPr>
        <p:spPr>
          <a:xfrm>
            <a:off x="20698" y="10729848"/>
            <a:ext cx="14958910" cy="825561"/>
          </a:xfrm>
        </p:spPr>
        <p:txBody>
          <a:bodyPr/>
          <a:lstStyle/>
          <a:p>
            <a:r>
              <a:rPr lang="en-US" dirty="0" smtClean="0"/>
              <a:t>GOLD NANOPARTICLES AND MEMBRANE COMPOSITION</a:t>
            </a:r>
            <a:endParaRPr lang="en-US" dirty="0"/>
          </a:p>
        </p:txBody>
      </p:sp>
      <p:sp>
        <p:nvSpPr>
          <p:cNvPr id="7" name="Rectangle 6"/>
          <p:cNvSpPr/>
          <p:nvPr/>
        </p:nvSpPr>
        <p:spPr>
          <a:xfrm>
            <a:off x="5526270" y="11862417"/>
            <a:ext cx="9477123" cy="3490186"/>
          </a:xfrm>
          <a:prstGeom prst="rect">
            <a:avLst/>
          </a:prstGeom>
        </p:spPr>
        <p:txBody>
          <a:bodyPr wrap="square">
            <a:spAutoFit/>
          </a:bodyPr>
          <a:lstStyle/>
          <a:p>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3200" b="1" u="sng" dirty="0">
                <a:latin typeface="Arial Unicode MS" panose="020B0604020202020204" pitchFamily="34" charset="-128"/>
                <a:ea typeface="Arial Unicode MS" panose="020B0604020202020204" pitchFamily="34" charset="-128"/>
                <a:cs typeface="Arial Unicode MS" panose="020B0604020202020204" pitchFamily="34" charset="-128"/>
              </a:rPr>
              <a:t>5 </a:t>
            </a:r>
            <a:r>
              <a:rPr lang="en-US" sz="3200" b="1" u="sng" dirty="0" err="1">
                <a:latin typeface="Arial Unicode MS" panose="020B0604020202020204" pitchFamily="34" charset="-128"/>
                <a:ea typeface="Arial Unicode MS" panose="020B0604020202020204" pitchFamily="34" charset="-128"/>
                <a:cs typeface="Arial Unicode MS" panose="020B0604020202020204" pitchFamily="34" charset="-128"/>
              </a:rPr>
              <a:t>mM</a:t>
            </a:r>
            <a:r>
              <a:rPr lang="en-US" sz="3200" b="1" u="sng" dirty="0">
                <a:latin typeface="Arial Unicode MS" panose="020B0604020202020204" pitchFamily="34" charset="-128"/>
                <a:ea typeface="Arial Unicode MS" panose="020B0604020202020204" pitchFamily="34" charset="-128"/>
                <a:cs typeface="Arial Unicode MS" panose="020B0604020202020204" pitchFamily="34" charset="-128"/>
              </a:rPr>
              <a:t> DOPS ------ 1%</a:t>
            </a:r>
          </a:p>
          <a:p>
            <a:r>
              <a:rPr lang="en-US" sz="3200" dirty="0">
                <a:latin typeface="Arial Unicode MS" panose="020B0604020202020204" pitchFamily="34" charset="-128"/>
                <a:ea typeface="Arial Unicode MS" panose="020B0604020202020204" pitchFamily="34" charset="-128"/>
                <a:cs typeface="Arial Unicode MS" panose="020B0604020202020204" pitchFamily="34" charset="-128"/>
              </a:rPr>
              <a:t>1,2-dioleoyl-</a:t>
            </a:r>
            <a:r>
              <a:rPr lang="en-US" sz="3200" i="1" dirty="0">
                <a:latin typeface="Arial Unicode MS" panose="020B0604020202020204" pitchFamily="34" charset="-128"/>
                <a:ea typeface="Arial Unicode MS" panose="020B0604020202020204" pitchFamily="34" charset="-128"/>
                <a:cs typeface="Arial Unicode MS" panose="020B0604020202020204" pitchFamily="34" charset="-128"/>
              </a:rPr>
              <a:t>sn-</a:t>
            </a:r>
            <a:r>
              <a:rPr lang="en-US" sz="3200" dirty="0">
                <a:latin typeface="Arial Unicode MS" panose="020B0604020202020204" pitchFamily="34" charset="-128"/>
                <a:ea typeface="Arial Unicode MS" panose="020B0604020202020204" pitchFamily="34" charset="-128"/>
                <a:cs typeface="Arial Unicode MS" panose="020B0604020202020204" pitchFamily="34" charset="-128"/>
              </a:rPr>
              <a:t>glycero-3-phospho-L-serine (sodium salt)</a:t>
            </a:r>
            <a:endParaRPr lang="en-US" sz="3200" b="1" dirty="0">
              <a:latin typeface="Arial Unicode MS" panose="020B0604020202020204" pitchFamily="34" charset="-128"/>
              <a:ea typeface="Arial Unicode MS" panose="020B0604020202020204" pitchFamily="34" charset="-128"/>
              <a:cs typeface="Arial Unicode MS" panose="020B0604020202020204" pitchFamily="34" charset="-128"/>
            </a:endParaRPr>
          </a:p>
          <a:p>
            <a:r>
              <a:rPr lang="en-US" sz="3200" b="1" u="sng" dirty="0">
                <a:latin typeface="Arial Unicode MS" panose="020B0604020202020204" pitchFamily="34" charset="-128"/>
                <a:ea typeface="Arial Unicode MS" panose="020B0604020202020204" pitchFamily="34" charset="-128"/>
                <a:cs typeface="Arial Unicode MS" panose="020B0604020202020204" pitchFamily="34" charset="-128"/>
              </a:rPr>
              <a:t>10 </a:t>
            </a:r>
            <a:r>
              <a:rPr lang="en-US" sz="3200" b="1" u="sng" dirty="0" err="1">
                <a:latin typeface="Arial Unicode MS" panose="020B0604020202020204" pitchFamily="34" charset="-128"/>
                <a:ea typeface="Arial Unicode MS" panose="020B0604020202020204" pitchFamily="34" charset="-128"/>
                <a:cs typeface="Arial Unicode MS" panose="020B0604020202020204" pitchFamily="34" charset="-128"/>
              </a:rPr>
              <a:t>mM</a:t>
            </a:r>
            <a:r>
              <a:rPr lang="en-US" sz="3200" b="1" u="sng" dirty="0">
                <a:latin typeface="Arial Unicode MS" panose="020B0604020202020204" pitchFamily="34" charset="-128"/>
                <a:ea typeface="Arial Unicode MS" panose="020B0604020202020204" pitchFamily="34" charset="-128"/>
                <a:cs typeface="Arial Unicode MS" panose="020B0604020202020204" pitchFamily="34" charset="-128"/>
              </a:rPr>
              <a:t> DPPC ------- 51%</a:t>
            </a:r>
          </a:p>
          <a:p>
            <a:r>
              <a:rPr lang="en-US" sz="3200" dirty="0">
                <a:latin typeface="Arial Unicode MS" panose="020B0604020202020204" pitchFamily="34" charset="-128"/>
                <a:ea typeface="Arial Unicode MS" panose="020B0604020202020204" pitchFamily="34" charset="-128"/>
                <a:cs typeface="Arial Unicode MS" panose="020B0604020202020204" pitchFamily="34" charset="-128"/>
              </a:rPr>
              <a:t>1,2-dipalmitoyl-</a:t>
            </a:r>
            <a:r>
              <a:rPr lang="en-US" sz="3200" i="1" dirty="0">
                <a:latin typeface="Arial Unicode MS" panose="020B0604020202020204" pitchFamily="34" charset="-128"/>
                <a:ea typeface="Arial Unicode MS" panose="020B0604020202020204" pitchFamily="34" charset="-128"/>
                <a:cs typeface="Arial Unicode MS" panose="020B0604020202020204" pitchFamily="34" charset="-128"/>
              </a:rPr>
              <a:t>sn</a:t>
            </a:r>
            <a:r>
              <a:rPr lang="en-US" sz="3200" dirty="0">
                <a:latin typeface="Arial Unicode MS" panose="020B0604020202020204" pitchFamily="34" charset="-128"/>
                <a:ea typeface="Arial Unicode MS" panose="020B0604020202020204" pitchFamily="34" charset="-128"/>
                <a:cs typeface="Arial Unicode MS" panose="020B0604020202020204" pitchFamily="34" charset="-128"/>
              </a:rPr>
              <a:t>-glycero-3-phosphocholine</a:t>
            </a:r>
          </a:p>
          <a:p>
            <a:pPr defTabSz="4389438" eaLnBrk="0" hangingPunct="0">
              <a:lnSpc>
                <a:spcPct val="95000"/>
              </a:lnSpc>
            </a:pPr>
            <a:r>
              <a:rPr lang="en-US" sz="3200" b="1" u="sng" dirty="0">
                <a:latin typeface="Arial Unicode MS" panose="020B0604020202020204" pitchFamily="34" charset="-128"/>
                <a:ea typeface="Arial Unicode MS" panose="020B0604020202020204" pitchFamily="34" charset="-128"/>
                <a:cs typeface="Arial Unicode MS" panose="020B0604020202020204" pitchFamily="34" charset="-128"/>
              </a:rPr>
              <a:t>10 </a:t>
            </a:r>
            <a:r>
              <a:rPr lang="en-US" sz="3200" b="1" u="sng" dirty="0" err="1">
                <a:latin typeface="Arial Unicode MS" panose="020B0604020202020204" pitchFamily="34" charset="-128"/>
                <a:ea typeface="Arial Unicode MS" panose="020B0604020202020204" pitchFamily="34" charset="-128"/>
                <a:cs typeface="Arial Unicode MS" panose="020B0604020202020204" pitchFamily="34" charset="-128"/>
              </a:rPr>
              <a:t>mM</a:t>
            </a:r>
            <a:r>
              <a:rPr lang="en-US" sz="3200" b="1" u="sng" dirty="0">
                <a:latin typeface="Arial Unicode MS" panose="020B0604020202020204" pitchFamily="34" charset="-128"/>
                <a:ea typeface="Arial Unicode MS" panose="020B0604020202020204" pitchFamily="34" charset="-128"/>
                <a:cs typeface="Arial Unicode MS" panose="020B0604020202020204" pitchFamily="34" charset="-128"/>
              </a:rPr>
              <a:t> Cholesterol – 40 %</a:t>
            </a:r>
            <a:r>
              <a:rPr lang="en-US" sz="3200" b="1" dirty="0">
                <a:latin typeface="Arial Unicode MS" panose="020B0604020202020204" pitchFamily="34" charset="-128"/>
                <a:ea typeface="Arial Unicode MS" panose="020B0604020202020204" pitchFamily="34" charset="-128"/>
                <a:cs typeface="Arial Unicode MS" panose="020B0604020202020204" pitchFamily="34" charset="-128"/>
              </a:rPr>
              <a:t/>
            </a:r>
            <a:br>
              <a:rPr lang="en-US" sz="3200" b="1"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sz="3200" b="1" u="sng" dirty="0" smtClean="0">
                <a:latin typeface="Arial Unicode MS" panose="020B0604020202020204" pitchFamily="34" charset="-128"/>
                <a:ea typeface="Arial Unicode MS" panose="020B0604020202020204" pitchFamily="34" charset="-128"/>
                <a:cs typeface="Arial Unicode MS" panose="020B0604020202020204" pitchFamily="34" charset="-128"/>
              </a:rPr>
              <a:t>PC </a:t>
            </a:r>
            <a:r>
              <a:rPr lang="en-US" sz="3200" b="1" u="sng" dirty="0">
                <a:latin typeface="Arial Unicode MS" panose="020B0604020202020204" pitchFamily="34" charset="-128"/>
                <a:ea typeface="Arial Unicode MS" panose="020B0604020202020204" pitchFamily="34" charset="-128"/>
                <a:cs typeface="Arial Unicode MS" panose="020B0604020202020204" pitchFamily="34" charset="-128"/>
              </a:rPr>
              <a:t>Dye---- 8</a:t>
            </a:r>
            <a:r>
              <a:rPr lang="en-US" sz="3200" b="1" u="sng"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27" name="Text Placeholder 4"/>
          <p:cNvSpPr>
            <a:spLocks noGrp="1"/>
          </p:cNvSpPr>
          <p:nvPr>
            <p:ph type="body" sz="quarter" idx="13"/>
          </p:nvPr>
        </p:nvSpPr>
        <p:spPr>
          <a:xfrm>
            <a:off x="15296807" y="5166630"/>
            <a:ext cx="10934845" cy="895204"/>
          </a:xfrm>
        </p:spPr>
        <p:txBody>
          <a:bodyPr/>
          <a:lstStyle/>
          <a:p>
            <a:r>
              <a:rPr lang="en-US" b="1" dirty="0" smtClean="0">
                <a:effectLst>
                  <a:outerShdw blurRad="38100" dist="38100" dir="2700000" algn="tl">
                    <a:srgbClr val="000000">
                      <a:alpha val="43137"/>
                    </a:srgbClr>
                  </a:outerShdw>
                </a:effectLst>
              </a:rPr>
              <a:t>MASS- SPEC</a:t>
            </a:r>
            <a:endParaRPr lang="en-US" b="1" dirty="0">
              <a:effectLst>
                <a:outerShdw blurRad="38100" dist="38100" dir="2700000" algn="tl">
                  <a:srgbClr val="000000">
                    <a:alpha val="43137"/>
                  </a:srgbClr>
                </a:outerShdw>
              </a:effectLst>
            </a:endParaRPr>
          </a:p>
        </p:txBody>
      </p:sp>
      <p:sp>
        <p:nvSpPr>
          <p:cNvPr id="31" name="Rectangle 30"/>
          <p:cNvSpPr/>
          <p:nvPr/>
        </p:nvSpPr>
        <p:spPr>
          <a:xfrm>
            <a:off x="257151" y="16678721"/>
            <a:ext cx="8934044" cy="4524315"/>
          </a:xfrm>
          <a:prstGeom prst="rect">
            <a:avLst/>
          </a:prstGeom>
        </p:spPr>
        <p:txBody>
          <a:bodyPr wrap="square">
            <a:spAutoFit/>
          </a:bodyPr>
          <a:lstStyle/>
          <a:p>
            <a:r>
              <a:rPr lang="en-US" sz="3200" dirty="0">
                <a:latin typeface="Arial" panose="020B0604020202020204" pitchFamily="34" charset="0"/>
                <a:ea typeface="Times New Roman" panose="02020603050405020304" pitchFamily="18" charset="0"/>
                <a:cs typeface="Arial" panose="020B0604020202020204" pitchFamily="34" charset="0"/>
              </a:rPr>
              <a:t>S</a:t>
            </a:r>
            <a:r>
              <a:rPr lang="en-US" sz="3200" dirty="0" smtClean="0">
                <a:latin typeface="Arial" panose="020B0604020202020204" pitchFamily="34" charset="0"/>
                <a:ea typeface="Times New Roman" panose="02020603050405020304" pitchFamily="18" charset="0"/>
                <a:cs typeface="Arial" panose="020B0604020202020204" pitchFamily="34" charset="0"/>
              </a:rPr>
              <a:t>amples </a:t>
            </a:r>
            <a:r>
              <a:rPr lang="en-US" sz="3200" dirty="0">
                <a:latin typeface="Arial" panose="020B0604020202020204" pitchFamily="34" charset="0"/>
                <a:ea typeface="Times New Roman" panose="02020603050405020304" pitchFamily="18" charset="0"/>
                <a:cs typeface="Arial" panose="020B0604020202020204" pitchFamily="34" charset="0"/>
              </a:rPr>
              <a:t>are forced by a solvent (mobile phase) through a column containing a stationary phase in </a:t>
            </a:r>
            <a:r>
              <a:rPr lang="en-US" sz="3200" dirty="0" smtClean="0">
                <a:latin typeface="Arial" panose="020B0604020202020204" pitchFamily="34" charset="0"/>
                <a:ea typeface="Times New Roman" panose="02020603050405020304" pitchFamily="18" charset="0"/>
                <a:cs typeface="Arial" panose="020B0604020202020204" pitchFamily="34" charset="0"/>
              </a:rPr>
              <a:t>which </a:t>
            </a:r>
            <a:r>
              <a:rPr lang="en-US" sz="3200" dirty="0">
                <a:latin typeface="Arial" panose="020B0604020202020204" pitchFamily="34" charset="0"/>
                <a:ea typeface="Times New Roman" panose="02020603050405020304" pitchFamily="18" charset="0"/>
                <a:cs typeface="Arial" panose="020B0604020202020204" pitchFamily="34" charset="0"/>
              </a:rPr>
              <a:t>molecules are fragmented </a:t>
            </a:r>
            <a:r>
              <a:rPr lang="en-US" sz="3200" dirty="0">
                <a:latin typeface="Arial" panose="020B0604020202020204" pitchFamily="34" charset="0"/>
                <a:ea typeface="Calibri" panose="020F0502020204030204" pitchFamily="34" charset="0"/>
                <a:cs typeface="Arial" panose="020B0604020202020204" pitchFamily="34" charset="0"/>
              </a:rPr>
              <a:t>and brought to the mass </a:t>
            </a:r>
            <a:r>
              <a:rPr lang="en-US" sz="3200" dirty="0" smtClean="0">
                <a:latin typeface="Arial" panose="020B0604020202020204" pitchFamily="34" charset="0"/>
                <a:ea typeface="Calibri" panose="020F0502020204030204" pitchFamily="34" charset="0"/>
                <a:cs typeface="Arial" panose="020B0604020202020204" pitchFamily="34" charset="0"/>
              </a:rPr>
              <a:t>detector, </a:t>
            </a:r>
            <a:r>
              <a:rPr lang="en-US" sz="3200" dirty="0">
                <a:latin typeface="Arial" panose="020B0604020202020204" pitchFamily="34" charset="0"/>
                <a:ea typeface="Calibri" panose="020F0502020204030204" pitchFamily="34" charset="0"/>
                <a:cs typeface="Arial" panose="020B0604020202020204" pitchFamily="34" charset="0"/>
              </a:rPr>
              <a:t>leading to the removal of the solvent followed by </a:t>
            </a:r>
            <a:r>
              <a:rPr lang="en-US" sz="3200" dirty="0" smtClean="0">
                <a:latin typeface="Arial" panose="020B0604020202020204" pitchFamily="34" charset="0"/>
                <a:ea typeface="Calibri" panose="020F0502020204030204" pitchFamily="34" charset="0"/>
                <a:cs typeface="Arial" panose="020B0604020202020204" pitchFamily="34" charset="0"/>
              </a:rPr>
              <a:t>the ionization of the fragments. </a:t>
            </a:r>
            <a:r>
              <a:rPr lang="en-US" sz="3200" dirty="0">
                <a:latin typeface="Arial" panose="020B0604020202020204" pitchFamily="34" charset="0"/>
                <a:ea typeface="Calibri" panose="020F0502020204030204" pitchFamily="34" charset="0"/>
                <a:cs typeface="Arial" panose="020B0604020202020204" pitchFamily="34" charset="0"/>
              </a:rPr>
              <a:t>The ions are carried through a vacuum and scanned by mass by a detector, recording a spectrum on a monitor for each </a:t>
            </a:r>
            <a:r>
              <a:rPr lang="en-US" sz="3200" dirty="0" smtClean="0">
                <a:latin typeface="Arial" panose="020B0604020202020204" pitchFamily="34" charset="0"/>
                <a:ea typeface="Calibri" panose="020F0502020204030204" pitchFamily="34" charset="0"/>
                <a:cs typeface="Arial" panose="020B0604020202020204" pitchFamily="34" charset="0"/>
              </a:rPr>
              <a:t>sample.</a:t>
            </a:r>
            <a:endParaRPr lang="en-US" sz="3200" dirty="0">
              <a:latin typeface="Arial" panose="020B0604020202020204" pitchFamily="34" charset="0"/>
              <a:cs typeface="Arial" panose="020B0604020202020204" pitchFamily="34" charset="0"/>
            </a:endParaRPr>
          </a:p>
        </p:txBody>
      </p:sp>
      <p:sp>
        <p:nvSpPr>
          <p:cNvPr id="24" name="Text Placeholder 12"/>
          <p:cNvSpPr>
            <a:spLocks noGrp="1"/>
          </p:cNvSpPr>
          <p:nvPr>
            <p:ph type="body" sz="quarter" idx="23"/>
          </p:nvPr>
        </p:nvSpPr>
        <p:spPr>
          <a:xfrm>
            <a:off x="26064165" y="5096647"/>
            <a:ext cx="10883892" cy="825178"/>
          </a:xfrm>
        </p:spPr>
        <p:txBody>
          <a:bodyPr/>
          <a:lstStyle/>
          <a:p>
            <a:r>
              <a:rPr lang="en-US" b="1" dirty="0" smtClean="0"/>
              <a:t>DSC</a:t>
            </a:r>
            <a:endParaRPr lang="en-US" b="1" dirty="0"/>
          </a:p>
        </p:txBody>
      </p:sp>
      <p:sp>
        <p:nvSpPr>
          <p:cNvPr id="33" name="Rectangle 32"/>
          <p:cNvSpPr/>
          <p:nvPr/>
        </p:nvSpPr>
        <p:spPr>
          <a:xfrm>
            <a:off x="15379934" y="16582247"/>
            <a:ext cx="10899787" cy="5016758"/>
          </a:xfrm>
          <a:prstGeom prst="rect">
            <a:avLst/>
          </a:prstGeom>
        </p:spPr>
        <p:txBody>
          <a:bodyPr wrap="square">
            <a:spAutoFit/>
          </a:bodyPr>
          <a:lstStyle/>
          <a:p>
            <a:r>
              <a:rPr lang="en-US" sz="3200" dirty="0"/>
              <a:t>Fig1. </a:t>
            </a:r>
            <a:r>
              <a:rPr lang="en-US" sz="3200" dirty="0" smtClean="0"/>
              <a:t> </a:t>
            </a:r>
            <a:endParaRPr lang="en-US" sz="3200" dirty="0"/>
          </a:p>
          <a:p>
            <a:r>
              <a:rPr lang="en-US" sz="3200" dirty="0"/>
              <a:t>-Molecular </a:t>
            </a:r>
            <a:r>
              <a:rPr lang="en-US" sz="3200" dirty="0" smtClean="0"/>
              <a:t>weight </a:t>
            </a:r>
            <a:r>
              <a:rPr lang="en-US" sz="3200" dirty="0"/>
              <a:t>detected </a:t>
            </a:r>
            <a:r>
              <a:rPr lang="en-US" sz="3200" dirty="0" smtClean="0"/>
              <a:t>is </a:t>
            </a:r>
            <a:r>
              <a:rPr lang="en-US" sz="3200" dirty="0"/>
              <a:t>greater than expected: 780 &gt; 733 (DPPC </a:t>
            </a:r>
            <a:r>
              <a:rPr lang="en-US" sz="3200" dirty="0" smtClean="0"/>
              <a:t>MW)</a:t>
            </a:r>
          </a:p>
          <a:p>
            <a:r>
              <a:rPr lang="en-US" sz="3200" dirty="0" smtClean="0"/>
              <a:t>-Possible presence of other compounds in samples which might be the peaks we are seeing in the chromatogram.</a:t>
            </a:r>
          </a:p>
          <a:p>
            <a:r>
              <a:rPr lang="en-US" sz="3200" dirty="0" smtClean="0"/>
              <a:t>Fig2</a:t>
            </a:r>
            <a:r>
              <a:rPr lang="en-US" sz="3200" dirty="0"/>
              <a:t>.</a:t>
            </a:r>
          </a:p>
          <a:p>
            <a:r>
              <a:rPr lang="en-US" sz="3200" dirty="0"/>
              <a:t>-If a phase transition happens at 49°C, then human body temperature 37°C may not be a potential cause of variations of lipid content in the </a:t>
            </a:r>
            <a:r>
              <a:rPr lang="en-US" sz="3200" dirty="0" err="1"/>
              <a:t>AuNPs</a:t>
            </a:r>
            <a:r>
              <a:rPr lang="en-US" sz="3200" dirty="0"/>
              <a:t> membrane.</a:t>
            </a:r>
          </a:p>
          <a:p>
            <a:r>
              <a:rPr lang="en-US" sz="3200" dirty="0"/>
              <a:t> </a:t>
            </a:r>
          </a:p>
        </p:txBody>
      </p:sp>
      <p:pic>
        <p:nvPicPr>
          <p:cNvPr id="19" name="Picture 18"/>
          <p:cNvPicPr>
            <a:picLocks noChangeAspect="1"/>
          </p:cNvPicPr>
          <p:nvPr/>
        </p:nvPicPr>
        <p:blipFill rotWithShape="1">
          <a:blip r:embed="rId8">
            <a:extLst>
              <a:ext uri="{28A0092B-C50C-407E-A947-70E740481C1C}">
                <a14:useLocalDpi xmlns:a14="http://schemas.microsoft.com/office/drawing/2010/main" val="0"/>
              </a:ext>
            </a:extLst>
          </a:blip>
          <a:srcRect l="1059" b="3372"/>
          <a:stretch/>
        </p:blipFill>
        <p:spPr>
          <a:xfrm rot="5400000">
            <a:off x="16801348" y="4415927"/>
            <a:ext cx="7673916" cy="10851717"/>
          </a:xfrm>
          <a:prstGeom prst="rect">
            <a:avLst/>
          </a:prstGeom>
        </p:spPr>
      </p:pic>
      <p:pic>
        <p:nvPicPr>
          <p:cNvPr id="30" name="Picture 29"/>
          <p:cNvPicPr>
            <a:picLocks noChangeAspect="1"/>
          </p:cNvPicPr>
          <p:nvPr/>
        </p:nvPicPr>
        <p:blipFill rotWithShape="1">
          <a:blip r:embed="rId9">
            <a:extLst>
              <a:ext uri="{28A0092B-C50C-407E-A947-70E740481C1C}">
                <a14:useLocalDpi xmlns:a14="http://schemas.microsoft.com/office/drawing/2010/main" val="0"/>
              </a:ext>
            </a:extLst>
          </a:blip>
          <a:srcRect l="16831" b="8752"/>
          <a:stretch/>
        </p:blipFill>
        <p:spPr>
          <a:xfrm>
            <a:off x="23819731" y="6225889"/>
            <a:ext cx="2244434" cy="2300641"/>
          </a:xfrm>
          <a:prstGeom prst="rect">
            <a:avLst/>
          </a:prstGeom>
        </p:spPr>
      </p:pic>
      <p:sp>
        <p:nvSpPr>
          <p:cNvPr id="35" name="TextBox 34"/>
          <p:cNvSpPr txBox="1"/>
          <p:nvPr/>
        </p:nvSpPr>
        <p:spPr>
          <a:xfrm>
            <a:off x="15379934" y="13822449"/>
            <a:ext cx="10851717" cy="1077218"/>
          </a:xfrm>
          <a:prstGeom prst="rect">
            <a:avLst/>
          </a:prstGeom>
          <a:noFill/>
        </p:spPr>
        <p:txBody>
          <a:bodyPr wrap="square" rtlCol="0">
            <a:spAutoFit/>
          </a:bodyPr>
          <a:lstStyle/>
          <a:p>
            <a:r>
              <a:rPr lang="en-US" sz="3200" dirty="0" smtClean="0"/>
              <a:t>Fig1. Sample of 10mM DPPC; peaks of different molecular weight were detected</a:t>
            </a:r>
            <a:endParaRPr lang="en-US" sz="3200" dirty="0"/>
          </a:p>
        </p:txBody>
      </p:sp>
      <p:sp>
        <p:nvSpPr>
          <p:cNvPr id="38" name="Text Placeholder 12"/>
          <p:cNvSpPr>
            <a:spLocks noGrp="1"/>
          </p:cNvSpPr>
          <p:nvPr>
            <p:ph type="body" sz="quarter" idx="23"/>
          </p:nvPr>
        </p:nvSpPr>
        <p:spPr>
          <a:xfrm>
            <a:off x="27141055" y="15745325"/>
            <a:ext cx="9807002" cy="933396"/>
          </a:xfrm>
        </p:spPr>
        <p:txBody>
          <a:bodyPr/>
          <a:lstStyle/>
          <a:p>
            <a:r>
              <a:rPr lang="en-US" b="1" dirty="0" smtClean="0">
                <a:effectLst>
                  <a:outerShdw blurRad="38100" dist="38100" dir="2700000" algn="tl">
                    <a:srgbClr val="000000">
                      <a:alpha val="43137"/>
                    </a:srgbClr>
                  </a:outerShdw>
                </a:effectLst>
              </a:rPr>
              <a:t>AKNOWLEDGEMENTS</a:t>
            </a:r>
            <a:endParaRPr lang="en-US" b="1" dirty="0">
              <a:effectLst>
                <a:outerShdw blurRad="38100" dist="38100" dir="2700000" algn="tl">
                  <a:srgbClr val="000000">
                    <a:alpha val="43137"/>
                  </a:srgbClr>
                </a:outerShdw>
              </a:effectLst>
            </a:endParaRPr>
          </a:p>
        </p:txBody>
      </p:sp>
      <p:pic>
        <p:nvPicPr>
          <p:cNvPr id="40" name="Picture 3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141055" y="16714320"/>
            <a:ext cx="2979297" cy="3151704"/>
          </a:xfrm>
          <a:prstGeom prst="rect">
            <a:avLst/>
          </a:prstGeom>
          <a:ln>
            <a:noFill/>
          </a:ln>
          <a:effectLst>
            <a:outerShdw blurRad="292100" dist="139700" dir="2700000" algn="tl" rotWithShape="0">
              <a:srgbClr val="333333">
                <a:alpha val="65000"/>
              </a:srgbClr>
            </a:outerShdw>
          </a:effectLst>
        </p:spPr>
      </p:pic>
      <p:pic>
        <p:nvPicPr>
          <p:cNvPr id="41" name="Picture 4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981685" y="16828645"/>
            <a:ext cx="5643679" cy="2923054"/>
          </a:xfrm>
          <a:prstGeom prst="rect">
            <a:avLst/>
          </a:prstGeom>
        </p:spPr>
      </p:pic>
      <p:sp>
        <p:nvSpPr>
          <p:cNvPr id="42" name="TextBox 41"/>
          <p:cNvSpPr txBox="1"/>
          <p:nvPr/>
        </p:nvSpPr>
        <p:spPr>
          <a:xfrm>
            <a:off x="27141055" y="19866024"/>
            <a:ext cx="9484309" cy="584775"/>
          </a:xfrm>
          <a:prstGeom prst="rect">
            <a:avLst/>
          </a:prstGeom>
          <a:noFill/>
        </p:spPr>
        <p:txBody>
          <a:bodyPr wrap="square" rtlCol="0">
            <a:spAutoFit/>
          </a:bodyPr>
          <a:lstStyle/>
          <a:p>
            <a:r>
              <a:rPr lang="en-US" sz="3200" dirty="0" smtClean="0"/>
              <a:t>National Science Foundation and BU Photonics Center</a:t>
            </a:r>
            <a:endParaRPr lang="en-US" sz="3200" dirty="0"/>
          </a:p>
        </p:txBody>
      </p:sp>
      <p:cxnSp>
        <p:nvCxnSpPr>
          <p:cNvPr id="53" name="Straight Connector 52"/>
          <p:cNvCxnSpPr/>
          <p:nvPr/>
        </p:nvCxnSpPr>
        <p:spPr>
          <a:xfrm>
            <a:off x="15131223" y="5385304"/>
            <a:ext cx="92282" cy="1564589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15212447" y="15352603"/>
            <a:ext cx="2227795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26548850" y="15352603"/>
            <a:ext cx="0" cy="56311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259203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EPOSTERBOARDS TEMPLATE</a:t>
            </a:r>
            <a:endParaRPr lang="en-US" dirty="0"/>
          </a:p>
        </p:txBody>
      </p:sp>
      <p:sp>
        <p:nvSpPr>
          <p:cNvPr id="3" name="Text Placeholder 2"/>
          <p:cNvSpPr>
            <a:spLocks noGrp="1"/>
          </p:cNvSpPr>
          <p:nvPr>
            <p:ph type="body" sz="quarter" idx="11"/>
          </p:nvPr>
        </p:nvSpPr>
        <p:spPr/>
        <p:txBody>
          <a:bodyPr/>
          <a:lstStyle/>
          <a:p>
            <a:endParaRPr lang="en-US"/>
          </a:p>
        </p:txBody>
      </p:sp>
      <p:sp>
        <p:nvSpPr>
          <p:cNvPr id="4" name="Text Placeholder 3"/>
          <p:cNvSpPr>
            <a:spLocks noGrp="1"/>
          </p:cNvSpPr>
          <p:nvPr>
            <p:ph type="body" sz="quarter" idx="12"/>
          </p:nvPr>
        </p:nvSpPr>
        <p:spPr/>
        <p:txBody>
          <a:bodyPr/>
          <a:lstStyle/>
          <a:p>
            <a:endParaRPr lang="en-US"/>
          </a:p>
        </p:txBody>
      </p:sp>
      <p:sp>
        <p:nvSpPr>
          <p:cNvPr id="5" name="Text Placeholder 4"/>
          <p:cNvSpPr>
            <a:spLocks noGrp="1"/>
          </p:cNvSpPr>
          <p:nvPr>
            <p:ph type="body" sz="quarter" idx="13"/>
          </p:nvPr>
        </p:nvSpPr>
        <p:spPr/>
        <p:txBody>
          <a:bodyPr/>
          <a:lstStyle/>
          <a:p>
            <a:r>
              <a:rPr lang="en-US" dirty="0" smtClean="0"/>
              <a:t>LC-MS METHOD</a:t>
            </a:r>
            <a:endParaRPr lang="en-US" dirty="0"/>
          </a:p>
        </p:txBody>
      </p:sp>
      <p:sp>
        <p:nvSpPr>
          <p:cNvPr id="13" name="Text Placeholder 12"/>
          <p:cNvSpPr>
            <a:spLocks noGrp="1"/>
          </p:cNvSpPr>
          <p:nvPr>
            <p:ph type="body" sz="quarter" idx="23"/>
          </p:nvPr>
        </p:nvSpPr>
        <p:spPr/>
        <p:txBody>
          <a:bodyPr/>
          <a:lstStyle/>
          <a:p>
            <a:r>
              <a:rPr lang="en-US" dirty="0" smtClean="0"/>
              <a:t>CONCLUSIONS</a:t>
            </a:r>
            <a:endParaRPr lang="en-US" dirty="0"/>
          </a:p>
        </p:txBody>
      </p:sp>
      <p:sp>
        <p:nvSpPr>
          <p:cNvPr id="12" name="Text Placeholder 12"/>
          <p:cNvSpPr>
            <a:spLocks noGrp="1"/>
          </p:cNvSpPr>
          <p:nvPr>
            <p:ph type="body" sz="quarter" idx="23"/>
          </p:nvPr>
        </p:nvSpPr>
        <p:spPr>
          <a:xfrm>
            <a:off x="920693" y="16273258"/>
            <a:ext cx="35657632" cy="859098"/>
          </a:xfrm>
        </p:spPr>
        <p:txBody>
          <a:bodyPr/>
          <a:lstStyle/>
          <a:p>
            <a:r>
              <a:rPr lang="en-US" dirty="0" smtClean="0"/>
              <a:t>REFERENCES</a:t>
            </a:r>
            <a:endParaRPr lang="en-US" dirty="0"/>
          </a:p>
        </p:txBody>
      </p:sp>
      <p:pic>
        <p:nvPicPr>
          <p:cNvPr id="8" name="Content Placeholder 7"/>
          <p:cNvPicPr>
            <a:picLocks noGrp="1" noChangeAspect="1"/>
          </p:cNvPicPr>
          <p:nvPr>
            <p:ph sz="quarter" idx="24"/>
          </p:nvPr>
        </p:nvPicPr>
        <p:blipFill>
          <a:blip r:embed="rId2">
            <a:extLst>
              <a:ext uri="{28A0092B-C50C-407E-A947-70E740481C1C}">
                <a14:useLocalDpi xmlns:a14="http://schemas.microsoft.com/office/drawing/2010/main" val="0"/>
              </a:ext>
            </a:extLst>
          </a:blip>
          <a:stretch>
            <a:fillRect/>
          </a:stretch>
        </p:blipFill>
        <p:spPr>
          <a:xfrm>
            <a:off x="1518935" y="6255103"/>
            <a:ext cx="3260883" cy="3707225"/>
          </a:xfrm>
        </p:spPr>
      </p:pic>
      <p:sp>
        <p:nvSpPr>
          <p:cNvPr id="17" name="Content Placeholder 13"/>
          <p:cNvSpPr>
            <a:spLocks noGrp="1"/>
          </p:cNvSpPr>
          <p:nvPr>
            <p:ph sz="quarter" idx="24"/>
          </p:nvPr>
        </p:nvSpPr>
        <p:spPr>
          <a:xfrm>
            <a:off x="920692" y="17132356"/>
            <a:ext cx="35656895" cy="3825146"/>
          </a:xfrm>
        </p:spPr>
        <p:txBody>
          <a:bodyPr/>
          <a:lstStyle/>
          <a:p>
            <a:endParaRPr lang="en-US" dirty="0"/>
          </a:p>
        </p:txBody>
      </p:sp>
      <p:sp>
        <p:nvSpPr>
          <p:cNvPr id="6" name="Content Placeholder 5"/>
          <p:cNvSpPr>
            <a:spLocks noGrp="1"/>
          </p:cNvSpPr>
          <p:nvPr>
            <p:ph sz="quarter" idx="14"/>
          </p:nvPr>
        </p:nvSpPr>
        <p:spPr/>
        <p:txBody>
          <a:bodyPr/>
          <a:lstStyle/>
          <a:p>
            <a:endParaRPr lang="en-US" dirty="0"/>
          </a:p>
        </p:txBody>
      </p:sp>
    </p:spTree>
    <p:extLst>
      <p:ext uri="{BB962C8B-B14F-4D97-AF65-F5344CB8AC3E}">
        <p14:creationId xmlns:p14="http://schemas.microsoft.com/office/powerpoint/2010/main" val="20930264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2 Column w/box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 Background Bo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 Column w/ no box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 Column with no box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ortrait 23 x 41_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3336</TotalTime>
  <Words>418</Words>
  <Application>Microsoft Macintosh PowerPoint</Application>
  <PresentationFormat>Custom</PresentationFormat>
  <Paragraphs>33</Paragraphs>
  <Slides>2</Slides>
  <Notes>1</Notes>
  <HiddenSlides>0</HiddenSlides>
  <MMClips>0</MMClips>
  <ScaleCrop>false</ScaleCrop>
  <HeadingPairs>
    <vt:vector size="4" baseType="variant">
      <vt:variant>
        <vt:lpstr>Theme</vt:lpstr>
      </vt:variant>
      <vt:variant>
        <vt:i4>5</vt:i4>
      </vt:variant>
      <vt:variant>
        <vt:lpstr>Slide Titles</vt:lpstr>
      </vt:variant>
      <vt:variant>
        <vt:i4>2</vt:i4>
      </vt:variant>
    </vt:vector>
  </HeadingPairs>
  <TitlesOfParts>
    <vt:vector size="7" baseType="lpstr">
      <vt:lpstr>2 Column w/boxes</vt:lpstr>
      <vt:lpstr>1 Background Box</vt:lpstr>
      <vt:lpstr>3 Column w/ no boxes</vt:lpstr>
      <vt:lpstr>2 Column with no boxes</vt:lpstr>
      <vt:lpstr>Portrait 23 x 41_1</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 at ePosterBoards LLC</dc:creator>
  <cp:lastModifiedBy>John K. Snyder</cp:lastModifiedBy>
  <cp:revision>90</cp:revision>
  <dcterms:created xsi:type="dcterms:W3CDTF">2013-11-25T16:31:35Z</dcterms:created>
  <dcterms:modified xsi:type="dcterms:W3CDTF">2015-08-07T12:12:42Z</dcterms:modified>
</cp:coreProperties>
</file>