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Raleway"/>
      <p:regular r:id="rId35"/>
      <p:bold r:id="rId36"/>
      <p:italic r:id="rId37"/>
      <p:boldItalic r:id="rId38"/>
    </p:embeddedFont>
    <p:embeddedFont>
      <p:font typeface="Roboto"/>
      <p:regular r:id="rId39"/>
      <p:bold r:id="rId40"/>
      <p:italic r:id="rId41"/>
      <p:boldItalic r:id="rId42"/>
    </p:embeddedFont>
    <p:embeddedFont>
      <p:font typeface="Lat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fntdata"/><Relationship Id="rId20" Type="http://schemas.openxmlformats.org/officeDocument/2006/relationships/slide" Target="slides/slide15.xml"/><Relationship Id="rId42" Type="http://schemas.openxmlformats.org/officeDocument/2006/relationships/font" Target="fonts/Roboto-boldItalic.fntdata"/><Relationship Id="rId41" Type="http://schemas.openxmlformats.org/officeDocument/2006/relationships/font" Target="fonts/Roboto-italic.fntdata"/><Relationship Id="rId22" Type="http://schemas.openxmlformats.org/officeDocument/2006/relationships/slide" Target="slides/slide17.xml"/><Relationship Id="rId44" Type="http://schemas.openxmlformats.org/officeDocument/2006/relationships/font" Target="fonts/Lato-bold.fntdata"/><Relationship Id="rId21" Type="http://schemas.openxmlformats.org/officeDocument/2006/relationships/slide" Target="slides/slide16.xml"/><Relationship Id="rId43" Type="http://schemas.openxmlformats.org/officeDocument/2006/relationships/font" Target="fonts/Lato-regular.fntdata"/><Relationship Id="rId24" Type="http://schemas.openxmlformats.org/officeDocument/2006/relationships/slide" Target="slides/slide19.xml"/><Relationship Id="rId46" Type="http://schemas.openxmlformats.org/officeDocument/2006/relationships/font" Target="fonts/Lato-boldItalic.fntdata"/><Relationship Id="rId23" Type="http://schemas.openxmlformats.org/officeDocument/2006/relationships/slide" Target="slides/slide18.xml"/><Relationship Id="rId45"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aleway-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aleway-italic.fntdata"/><Relationship Id="rId14" Type="http://schemas.openxmlformats.org/officeDocument/2006/relationships/slide" Target="slides/slide9.xml"/><Relationship Id="rId36" Type="http://schemas.openxmlformats.org/officeDocument/2006/relationships/font" Target="fonts/Raleway-bold.fntdata"/><Relationship Id="rId17" Type="http://schemas.openxmlformats.org/officeDocument/2006/relationships/slide" Target="slides/slide12.xml"/><Relationship Id="rId39" Type="http://schemas.openxmlformats.org/officeDocument/2006/relationships/font" Target="fonts/Roboto-regular.fntdata"/><Relationship Id="rId16" Type="http://schemas.openxmlformats.org/officeDocument/2006/relationships/slide" Target="slides/slide11.xml"/><Relationship Id="rId38" Type="http://schemas.openxmlformats.org/officeDocument/2006/relationships/font" Target="fonts/Raleway-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dimensions.ai/"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readcube.com/"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arc.gov.au/excellence-research-australia" TargetMode="External"/><Relationship Id="rId3" Type="http://schemas.openxmlformats.org/officeDocument/2006/relationships/hyperlink" Target="https://dbh.nsd.uib.no/publiseringskanaler/Forside" TargetMode="External"/><Relationship Id="rId4" Type="http://schemas.openxmlformats.org/officeDocument/2006/relationships/hyperlink" Target="https://www.ncbi.nlm.nih.gov/pubmed/" TargetMode="External"/><Relationship Id="rId5" Type="http://schemas.openxmlformats.org/officeDocument/2006/relationships/hyperlink" Target="https://doaj.org/"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presentation is about the two databases Dimensions and Pivot. Dimensions has a lot of published content, in addition to articles, monographs and book chapters, there are also policy papers and patent publications. Pivot is a rich source of grant data and can give detailed profiles for research organizations and for funders. It also has lists of invited papers. Both of them are excellent resources for you to use to find collaborators, sources of funding, and can help you find places to publish your work.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we’re going to talk a little bit about them, then we will compare and contrast the different features of each.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we run through an overview, we’re going to do some hands-on activities in Dimensions.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4533e64fe9_0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4533e64fe9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Click on Grants at the top of the screen. Enter some keywords. Refine your keyword search by clicking on “Fields of Research” (icon with folders) on the right top side. There’s a lot you can do from this screen. You can use the Overview feature to see grant activity, you can also click on Funders to </a:t>
            </a:r>
            <a:r>
              <a:rPr lang="en"/>
              <a:t>analyze</a:t>
            </a:r>
            <a:r>
              <a:rPr lang="en"/>
              <a:t> and compare.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453b1ba86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453b1ba86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44ce8d049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44ce8d049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Pivot can help you find collaborators to work with and will give you a list on the </a:t>
            </a:r>
            <a:r>
              <a:rPr lang="en" sz="1200"/>
              <a:t>right hand</a:t>
            </a:r>
            <a:r>
              <a:rPr lang="en" sz="1200"/>
              <a:t> side of the screen.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You can also find contact info regarding the grant.</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44ce8d0498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44ce8d0498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Switching back to Dimensions, you can use it to find a collaborator. This screen shows a keyword search on the term biodiversity that is then filtered by Boston </a:t>
            </a:r>
            <a:r>
              <a:rPr lang="en"/>
              <a:t>University</a:t>
            </a:r>
            <a:r>
              <a:rPr lang="en"/>
              <a:t>. This will give us results for research where a BU faculty member was the lead </a:t>
            </a:r>
            <a:r>
              <a:rPr lang="en"/>
              <a:t>investigator and also results where BU was a collaborator on another team.</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44ce8d0498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44ce8d049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click on the individual profiles you will see the names of researchers working in these areas.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44ce8d0498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44ce8d049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1eed01e47a19b1d7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eed01e47a19b1d7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Currently over 11.3 M links based on PubMed </a:t>
            </a:r>
            <a:r>
              <a:rPr lang="en"/>
              <a:t>publications</a:t>
            </a:r>
            <a:r>
              <a:rPr lang="en"/>
              <a:t> </a:t>
            </a:r>
            <a:r>
              <a:rPr lang="en"/>
              <a:t>only</a:t>
            </a:r>
            <a:r>
              <a:rPr lang="en"/>
              <a: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4533e64fe9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4533e64fe9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filters work the same for patents that they do for the other main categories (publications, patents, clinical trials, and policy papers).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4533e64fe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4533e64fe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4533e64fe9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4533e64fe9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4533e64fe9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4533e64fe9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How does Dimensions work? </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Uses existing classification systems, openly available content, and an AI/machine learning based approach.</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This is used to automatically assign a consistent set of categories to all documents - regardless of the source.</a:t>
            </a:r>
            <a:br>
              <a:rPr lang="en" sz="1200">
                <a:solidFill>
                  <a:schemeClr val="dk2"/>
                </a:solidFill>
                <a:latin typeface="Verdana"/>
                <a:ea typeface="Verdana"/>
                <a:cs typeface="Verdana"/>
                <a:sym typeface="Verdana"/>
              </a:rPr>
            </a:b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Then, using a reverse-engineering technique, based on machine learning, a corpus of manually-coded content are examined and the manually-applied codes are reproduced by the algorithm. This is then checked against actual codes, and the algorithm is iterated.</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Source: Dimensions (2018): A Guide to the Dimensions Data Approach. figshare. Paper.</a:t>
            </a:r>
            <a:br>
              <a:rPr lang="en" sz="1200">
                <a:solidFill>
                  <a:schemeClr val="dk2"/>
                </a:solidFill>
                <a:latin typeface="Verdana"/>
                <a:ea typeface="Verdana"/>
                <a:cs typeface="Verdana"/>
                <a:sym typeface="Verdana"/>
              </a:rPr>
            </a:br>
            <a:r>
              <a:rPr lang="en" sz="1200">
                <a:solidFill>
                  <a:schemeClr val="dk2"/>
                </a:solidFill>
                <a:latin typeface="Verdana"/>
                <a:ea typeface="Verdana"/>
                <a:cs typeface="Verdana"/>
                <a:sym typeface="Verdana"/>
              </a:rPr>
              <a:t>https://doi.org/10.6084/m9.figshare.5783094.v5</a:t>
            </a:r>
            <a:endParaRPr sz="1200">
              <a:solidFill>
                <a:schemeClr val="dk2"/>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453b1ba864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453b1ba864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view Altmetrics for clinical trials. This measures attention that the study is garnering on the world wide web as opposed to being formally cited. You can also see that there are links to the other collaborators, the supporting grant, as well as an </a:t>
            </a:r>
            <a:r>
              <a:rPr lang="en"/>
              <a:t>external</a:t>
            </a:r>
            <a:r>
              <a:rPr lang="en"/>
              <a:t> link to more information.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4533e64fe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4533e64fe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lang="en">
                <a:solidFill>
                  <a:schemeClr val="dk2"/>
                </a:solidFill>
              </a:rPr>
              <a:t>Available since August 2018.</a:t>
            </a:r>
            <a:endParaRPr>
              <a:solidFill>
                <a:schemeClr val="dk2"/>
              </a:solidFill>
            </a:endParaRPr>
          </a:p>
          <a:p>
            <a:pPr indent="0" lvl="0" marL="0" rtl="0" algn="l">
              <a:lnSpc>
                <a:spcPct val="120000"/>
              </a:lnSpc>
              <a:spcBef>
                <a:spcPts val="1200"/>
              </a:spcBef>
              <a:spcAft>
                <a:spcPts val="0"/>
              </a:spcAft>
              <a:buClr>
                <a:schemeClr val="dk2"/>
              </a:buClr>
              <a:buSzPts val="1100"/>
              <a:buFont typeface="Arial"/>
              <a:buNone/>
            </a:pPr>
            <a:r>
              <a:rPr lang="en">
                <a:solidFill>
                  <a:schemeClr val="dk2"/>
                </a:solidFill>
              </a:rPr>
              <a:t>Policy sources that are part of the initial integration include:</a:t>
            </a:r>
            <a:endParaRPr>
              <a:solidFill>
                <a:schemeClr val="dk2"/>
              </a:solidFill>
            </a:endParaRPr>
          </a:p>
          <a:p>
            <a:pPr indent="-304800" lvl="0" marL="457200" rtl="0" algn="l">
              <a:spcBef>
                <a:spcPts val="200"/>
              </a:spcBef>
              <a:spcAft>
                <a:spcPts val="0"/>
              </a:spcAft>
              <a:buClr>
                <a:schemeClr val="dk2"/>
              </a:buClr>
              <a:buSzPts val="1200"/>
              <a:buFont typeface="Roboto"/>
              <a:buChar char="●"/>
            </a:pPr>
            <a:r>
              <a:rPr lang="en" sz="1200">
                <a:solidFill>
                  <a:schemeClr val="dk2"/>
                </a:solidFill>
                <a:latin typeface="Roboto"/>
                <a:ea typeface="Roboto"/>
                <a:cs typeface="Roboto"/>
                <a:sym typeface="Roboto"/>
              </a:rPr>
              <a:t>Government of the United Kingdom</a:t>
            </a:r>
            <a:endParaRPr sz="1200">
              <a:solidFill>
                <a:schemeClr val="dk2"/>
              </a:solidFill>
              <a:latin typeface="Roboto"/>
              <a:ea typeface="Roboto"/>
              <a:cs typeface="Roboto"/>
              <a:sym typeface="Roboto"/>
            </a:endParaRPr>
          </a:p>
          <a:p>
            <a:pPr indent="-304800" lvl="0" marL="457200" rtl="0" algn="l">
              <a:spcBef>
                <a:spcPts val="0"/>
              </a:spcBef>
              <a:spcAft>
                <a:spcPts val="0"/>
              </a:spcAft>
              <a:buClr>
                <a:schemeClr val="dk2"/>
              </a:buClr>
              <a:buSzPts val="1200"/>
              <a:buFont typeface="Roboto"/>
              <a:buChar char="●"/>
            </a:pPr>
            <a:r>
              <a:rPr lang="en" sz="1200">
                <a:solidFill>
                  <a:schemeClr val="dk2"/>
                </a:solidFill>
                <a:latin typeface="Roboto"/>
                <a:ea typeface="Roboto"/>
                <a:cs typeface="Roboto"/>
                <a:sym typeface="Roboto"/>
              </a:rPr>
              <a:t>World Health Organization</a:t>
            </a:r>
            <a:endParaRPr sz="1200">
              <a:solidFill>
                <a:schemeClr val="dk2"/>
              </a:solidFill>
              <a:latin typeface="Roboto"/>
              <a:ea typeface="Roboto"/>
              <a:cs typeface="Roboto"/>
              <a:sym typeface="Roboto"/>
            </a:endParaRPr>
          </a:p>
          <a:p>
            <a:pPr indent="-304800" lvl="0" marL="457200" rtl="0" algn="l">
              <a:spcBef>
                <a:spcPts val="0"/>
              </a:spcBef>
              <a:spcAft>
                <a:spcPts val="0"/>
              </a:spcAft>
              <a:buClr>
                <a:schemeClr val="dk2"/>
              </a:buClr>
              <a:buSzPts val="1200"/>
              <a:buFont typeface="Roboto"/>
              <a:buChar char="●"/>
            </a:pPr>
            <a:r>
              <a:rPr lang="en" sz="1200">
                <a:solidFill>
                  <a:schemeClr val="dk2"/>
                </a:solidFill>
                <a:latin typeface="Roboto"/>
                <a:ea typeface="Roboto"/>
                <a:cs typeface="Roboto"/>
                <a:sym typeface="Roboto"/>
              </a:rPr>
              <a:t>World Bank</a:t>
            </a:r>
            <a:endParaRPr sz="1200">
              <a:solidFill>
                <a:schemeClr val="dk2"/>
              </a:solidFill>
              <a:latin typeface="Roboto"/>
              <a:ea typeface="Roboto"/>
              <a:cs typeface="Roboto"/>
              <a:sym typeface="Roboto"/>
            </a:endParaRPr>
          </a:p>
          <a:p>
            <a:pPr indent="-304800" lvl="0" marL="457200" rtl="0" algn="l">
              <a:spcBef>
                <a:spcPts val="0"/>
              </a:spcBef>
              <a:spcAft>
                <a:spcPts val="0"/>
              </a:spcAft>
              <a:buClr>
                <a:schemeClr val="dk2"/>
              </a:buClr>
              <a:buSzPts val="1200"/>
              <a:buFont typeface="Roboto"/>
              <a:buChar char="●"/>
            </a:pPr>
            <a:r>
              <a:rPr lang="en" sz="1200">
                <a:solidFill>
                  <a:schemeClr val="dk2"/>
                </a:solidFill>
                <a:latin typeface="Roboto"/>
                <a:ea typeface="Roboto"/>
                <a:cs typeface="Roboto"/>
                <a:sym typeface="Roboto"/>
              </a:rPr>
              <a:t>Centers for Disease Control and Prevention</a:t>
            </a:r>
            <a:endParaRPr sz="1200">
              <a:solidFill>
                <a:schemeClr val="dk2"/>
              </a:solidFill>
              <a:latin typeface="Roboto"/>
              <a:ea typeface="Roboto"/>
              <a:cs typeface="Roboto"/>
              <a:sym typeface="Roboto"/>
            </a:endParaRPr>
          </a:p>
          <a:p>
            <a:pPr indent="-304800" lvl="0" marL="457200" rtl="0" algn="l">
              <a:spcBef>
                <a:spcPts val="0"/>
              </a:spcBef>
              <a:spcAft>
                <a:spcPts val="0"/>
              </a:spcAft>
              <a:buClr>
                <a:schemeClr val="dk2"/>
              </a:buClr>
              <a:buSzPts val="1200"/>
              <a:buFont typeface="Roboto"/>
              <a:buChar char="●"/>
            </a:pPr>
            <a:r>
              <a:rPr lang="en" sz="1200">
                <a:solidFill>
                  <a:schemeClr val="dk2"/>
                </a:solidFill>
                <a:latin typeface="Roboto"/>
                <a:ea typeface="Roboto"/>
                <a:cs typeface="Roboto"/>
                <a:sym typeface="Roboto"/>
              </a:rPr>
              <a:t>Australian Policy Online</a:t>
            </a:r>
            <a:endParaRPr sz="1200">
              <a:solidFill>
                <a:schemeClr val="dk2"/>
              </a:solidFill>
              <a:latin typeface="Roboto"/>
              <a:ea typeface="Roboto"/>
              <a:cs typeface="Roboto"/>
              <a:sym typeface="Roboto"/>
            </a:endParaRPr>
          </a:p>
          <a:p>
            <a:pPr indent="-304800" lvl="0" marL="457200" rtl="0" algn="l">
              <a:spcBef>
                <a:spcPts val="0"/>
              </a:spcBef>
              <a:spcAft>
                <a:spcPts val="0"/>
              </a:spcAft>
              <a:buClr>
                <a:schemeClr val="dk2"/>
              </a:buClr>
              <a:buSzPts val="1200"/>
              <a:buFont typeface="Roboto"/>
              <a:buChar char="●"/>
            </a:pPr>
            <a:r>
              <a:rPr lang="en" sz="1200">
                <a:solidFill>
                  <a:schemeClr val="dk2"/>
                </a:solidFill>
                <a:latin typeface="Roboto"/>
                <a:ea typeface="Roboto"/>
                <a:cs typeface="Roboto"/>
                <a:sym typeface="Roboto"/>
              </a:rPr>
              <a:t>And over 45 others</a:t>
            </a:r>
            <a:endParaRPr sz="1200">
              <a:solidFill>
                <a:schemeClr val="dk2"/>
              </a:solidFill>
              <a:latin typeface="Roboto"/>
              <a:ea typeface="Roboto"/>
              <a:cs typeface="Roboto"/>
              <a:sym typeface="Roboto"/>
            </a:endParaRPr>
          </a:p>
          <a:p>
            <a:pPr indent="0" lvl="0" marL="0" rtl="0" algn="l">
              <a:lnSpc>
                <a:spcPct val="115000"/>
              </a:lnSpc>
              <a:spcBef>
                <a:spcPts val="0"/>
              </a:spcBef>
              <a:spcAft>
                <a:spcPts val="0"/>
              </a:spcAft>
              <a:buClr>
                <a:schemeClr val="dk2"/>
              </a:buClr>
              <a:buSzPts val="1100"/>
              <a:buFont typeface="Arial"/>
              <a:buNone/>
            </a:pPr>
            <a:r>
              <a:t/>
            </a:r>
            <a:endParaRPr>
              <a:solidFill>
                <a:schemeClr val="dk2"/>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4533e64fe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4533e64fe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453b1ba864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453b1ba86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Links to the full document at the CDC site, and a list of publications that were cited.</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44f4bdc997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44f4bdc997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 to: </a:t>
            </a:r>
            <a:r>
              <a:rPr lang="en" u="sng">
                <a:solidFill>
                  <a:schemeClr val="hlink"/>
                </a:solidFill>
                <a:hlinkClick r:id="rId2"/>
              </a:rPr>
              <a:t>https://www.dimensions.ai/</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2"/>
              </a:buClr>
              <a:buSzPts val="1100"/>
              <a:buFont typeface="Arial"/>
              <a:buNone/>
            </a:pPr>
            <a:r>
              <a:rPr b="1" lang="en" sz="1200">
                <a:solidFill>
                  <a:schemeClr val="dk2"/>
                </a:solidFill>
                <a:latin typeface="Verdana"/>
                <a:ea typeface="Verdana"/>
                <a:cs typeface="Verdana"/>
                <a:sym typeface="Verdana"/>
              </a:rPr>
              <a:t>1.login</a:t>
            </a:r>
            <a:endParaRPr b="1"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Welcome screen, screen you see when you first log in. There is a free version as well. The free version has only publications.  The subscription version that we have for faculty, staff, and students has more features.</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Click on “Access the free app”</a:t>
            </a:r>
            <a:endParaRPr sz="1200">
              <a:solidFill>
                <a:schemeClr val="dk2"/>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g44f4bdc997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44f4bdc99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b="1" lang="en" sz="1200">
                <a:solidFill>
                  <a:schemeClr val="dk2"/>
                </a:solidFill>
                <a:latin typeface="Verdana"/>
                <a:ea typeface="Verdana"/>
                <a:cs typeface="Verdana"/>
                <a:sym typeface="Verdana"/>
              </a:rPr>
              <a:t>1a.login</a:t>
            </a:r>
            <a:endParaRPr b="1"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You will need your Kerberos signin in a few screens. </a:t>
            </a:r>
            <a:endParaRPr sz="1200">
              <a:solidFill>
                <a:schemeClr val="dk2"/>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44f4bdc997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44f4bdc99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b="1" lang="en" sz="1200">
                <a:solidFill>
                  <a:schemeClr val="dk2"/>
                </a:solidFill>
                <a:latin typeface="Verdana"/>
                <a:ea typeface="Verdana"/>
                <a:cs typeface="Verdana"/>
                <a:sym typeface="Verdana"/>
              </a:rPr>
              <a:t>1b.login</a:t>
            </a:r>
            <a:endParaRPr b="1"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The login is through </a:t>
            </a:r>
            <a:r>
              <a:rPr lang="en" sz="1200" u="sng">
                <a:solidFill>
                  <a:srgbClr val="1155CC"/>
                </a:solidFill>
                <a:latin typeface="Verdana"/>
                <a:ea typeface="Verdana"/>
                <a:cs typeface="Verdana"/>
                <a:sym typeface="Verdana"/>
                <a:hlinkClick r:id="rId2"/>
              </a:rPr>
              <a:t>ReadCube</a:t>
            </a:r>
            <a:r>
              <a:rPr lang="en" sz="1200">
                <a:solidFill>
                  <a:schemeClr val="dk2"/>
                </a:solidFill>
                <a:latin typeface="Verdana"/>
                <a:ea typeface="Verdana"/>
                <a:cs typeface="Verdana"/>
                <a:sym typeface="Verdana"/>
              </a:rPr>
              <a:t>, the URL is at the top of the screen. Each institutional account comes with a free readcube account. Readcube is a citation management platform. </a:t>
            </a:r>
            <a:endParaRPr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Verdana"/>
                <a:ea typeface="Verdana"/>
                <a:cs typeface="Verdana"/>
                <a:sym typeface="Verdana"/>
              </a:rPr>
              <a:t>Enter your email and click next, go through the kerberos sign in screen.</a:t>
            </a:r>
            <a:endParaRPr sz="1200">
              <a:solidFill>
                <a:schemeClr val="dk2"/>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44ce8d0498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44ce8d0498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Google Shape;279;g465c4fe5dc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465c4fe5dc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BU Libraries would like to thank the BU Office of Research for sponsoring this event!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465c4fe5dc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465c4fe5dc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44ce8d0498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44ce8d049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Verdana"/>
                <a:ea typeface="Verdana"/>
                <a:cs typeface="Verdana"/>
                <a:sym typeface="Verdana"/>
              </a:rPr>
              <a:t>How does Pivot work? </a:t>
            </a:r>
            <a:endParaRPr sz="1200">
              <a:solidFill>
                <a:schemeClr val="dk2"/>
              </a:solidFill>
              <a:latin typeface="Verdana"/>
              <a:ea typeface="Verdana"/>
              <a:cs typeface="Verdana"/>
              <a:sym typeface="Verdana"/>
            </a:endParaRPr>
          </a:p>
          <a:p>
            <a:pPr indent="0" lvl="0" marL="0" rtl="0" algn="l">
              <a:spcBef>
                <a:spcPts val="0"/>
              </a:spcBef>
              <a:spcAft>
                <a:spcPts val="0"/>
              </a:spcAft>
              <a:buNone/>
            </a:pPr>
            <a:r>
              <a:t/>
            </a:r>
            <a:endParaRPr sz="1200">
              <a:solidFill>
                <a:schemeClr val="dk2"/>
              </a:solidFill>
              <a:latin typeface="Verdana"/>
              <a:ea typeface="Verdana"/>
              <a:cs typeface="Verdana"/>
              <a:sym typeface="Verdana"/>
            </a:endParaRPr>
          </a:p>
          <a:p>
            <a:pPr indent="0" lvl="0" marL="0" rtl="0" algn="l">
              <a:spcBef>
                <a:spcPts val="0"/>
              </a:spcBef>
              <a:spcAft>
                <a:spcPts val="0"/>
              </a:spcAft>
              <a:buNone/>
            </a:pPr>
            <a:r>
              <a:rPr lang="en" sz="1200">
                <a:solidFill>
                  <a:schemeClr val="dk2"/>
                </a:solidFill>
                <a:latin typeface="Verdana"/>
                <a:ea typeface="Verdana"/>
                <a:cs typeface="Verdana"/>
                <a:sym typeface="Verdana"/>
              </a:rPr>
              <a:t>The resources in Pivot are selected by an editorial staff. </a:t>
            </a:r>
            <a:endParaRPr sz="1200">
              <a:solidFill>
                <a:schemeClr val="dk2"/>
              </a:solidFill>
              <a:latin typeface="Verdana"/>
              <a:ea typeface="Verdana"/>
              <a:cs typeface="Verdana"/>
              <a:sym typeface="Verdan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1eed01e47a19b1d7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eed01e47a19b1d7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In the next few slides, we will go over the respective features of each database.</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Dimensions has a lot of publication</a:t>
            </a:r>
            <a:r>
              <a:rPr lang="en" sz="1200"/>
              <a:t> data from many sources, including openly-available databases together with those with permissive content licenses, such as PubMed, PubMed Central,ArXiv and CrossRef. Majority of records are from CrossRef.</a:t>
            </a:r>
            <a:endParaRPr sz="1200"/>
          </a:p>
          <a:p>
            <a:pPr indent="0" lvl="0" marL="0" rtl="0" algn="l">
              <a:lnSpc>
                <a:spcPct val="115000"/>
              </a:lnSpc>
              <a:spcBef>
                <a:spcPts val="0"/>
              </a:spcBef>
              <a:spcAft>
                <a:spcPts val="0"/>
              </a:spcAft>
              <a:buNone/>
            </a:pPr>
            <a:r>
              <a:t/>
            </a:r>
            <a:endParaRPr sz="1200"/>
          </a:p>
          <a:p>
            <a:pPr indent="0" lvl="0" marL="0" rtl="0" algn="l">
              <a:spcBef>
                <a:spcPts val="0"/>
              </a:spcBef>
              <a:spcAft>
                <a:spcPts val="0"/>
              </a:spcAft>
              <a:buNone/>
            </a:pPr>
            <a:r>
              <a:rPr lang="en" sz="1200"/>
              <a:t>There are four classification schemes used in Dimensions:</a:t>
            </a:r>
            <a:endParaRPr sz="1200"/>
          </a:p>
          <a:p>
            <a:pPr indent="-304800" lvl="0" marL="457200" rtl="0" algn="l">
              <a:lnSpc>
                <a:spcPct val="115000"/>
              </a:lnSpc>
              <a:spcBef>
                <a:spcPts val="0"/>
              </a:spcBef>
              <a:spcAft>
                <a:spcPts val="0"/>
              </a:spcAft>
              <a:buClr>
                <a:schemeClr val="dk2"/>
              </a:buClr>
              <a:buSzPts val="1200"/>
              <a:buFont typeface="Verdana"/>
              <a:buChar char="●"/>
            </a:pPr>
            <a:r>
              <a:rPr lang="en" sz="1200">
                <a:solidFill>
                  <a:schemeClr val="dk2"/>
                </a:solidFill>
                <a:latin typeface="Verdana"/>
                <a:ea typeface="Verdana"/>
                <a:cs typeface="Verdana"/>
                <a:sym typeface="Verdana"/>
              </a:rPr>
              <a:t>ANZSRC and FOR (Fields of Research) (Australia/New Zealand)</a:t>
            </a:r>
            <a:endParaRPr sz="1200">
              <a:solidFill>
                <a:schemeClr val="dk2"/>
              </a:solidFill>
              <a:latin typeface="Verdana"/>
              <a:ea typeface="Verdana"/>
              <a:cs typeface="Verdana"/>
              <a:sym typeface="Verdana"/>
            </a:endParaRPr>
          </a:p>
          <a:p>
            <a:pPr indent="-304800" lvl="0" marL="457200" rtl="0" algn="l">
              <a:lnSpc>
                <a:spcPct val="115000"/>
              </a:lnSpc>
              <a:spcBef>
                <a:spcPts val="0"/>
              </a:spcBef>
              <a:spcAft>
                <a:spcPts val="0"/>
              </a:spcAft>
              <a:buClr>
                <a:schemeClr val="dk2"/>
              </a:buClr>
              <a:buSzPts val="1200"/>
              <a:buFont typeface="Verdana"/>
              <a:buChar char="●"/>
            </a:pPr>
            <a:r>
              <a:rPr lang="en" sz="1200">
                <a:solidFill>
                  <a:schemeClr val="dk2"/>
                </a:solidFill>
                <a:latin typeface="Verdana"/>
                <a:ea typeface="Verdana"/>
                <a:cs typeface="Verdana"/>
                <a:sym typeface="Verdana"/>
              </a:rPr>
              <a:t>RCDC (</a:t>
            </a:r>
            <a:r>
              <a:rPr lang="en" sz="1200">
                <a:solidFill>
                  <a:schemeClr val="dk2"/>
                </a:solidFill>
                <a:latin typeface="Verdana"/>
                <a:ea typeface="Verdana"/>
                <a:cs typeface="Verdana"/>
                <a:sym typeface="Verdana"/>
              </a:rPr>
              <a:t>The Research, Condition, and Disease Categorization)</a:t>
            </a:r>
            <a:r>
              <a:rPr lang="en" sz="1200">
                <a:solidFill>
                  <a:schemeClr val="dk2"/>
                </a:solidFill>
                <a:latin typeface="Verdana"/>
                <a:ea typeface="Verdana"/>
                <a:cs typeface="Verdana"/>
                <a:sym typeface="Verdana"/>
              </a:rPr>
              <a:t> used by NIH to report to congress.</a:t>
            </a:r>
            <a:endParaRPr sz="1200">
              <a:solidFill>
                <a:schemeClr val="dk2"/>
              </a:solidFill>
              <a:latin typeface="Verdana"/>
              <a:ea typeface="Verdana"/>
              <a:cs typeface="Verdana"/>
              <a:sym typeface="Verdana"/>
            </a:endParaRPr>
          </a:p>
          <a:p>
            <a:pPr indent="-304800" lvl="0" marL="457200" rtl="0" algn="l">
              <a:lnSpc>
                <a:spcPct val="115000"/>
              </a:lnSpc>
              <a:spcBef>
                <a:spcPts val="0"/>
              </a:spcBef>
              <a:spcAft>
                <a:spcPts val="0"/>
              </a:spcAft>
              <a:buClr>
                <a:schemeClr val="dk2"/>
              </a:buClr>
              <a:buSzPts val="1200"/>
              <a:buFont typeface="Verdana"/>
              <a:buChar char="●"/>
            </a:pPr>
            <a:r>
              <a:rPr lang="en" sz="1200">
                <a:solidFill>
                  <a:schemeClr val="dk2"/>
                </a:solidFill>
                <a:latin typeface="Verdana"/>
                <a:ea typeface="Verdana"/>
                <a:cs typeface="Verdana"/>
                <a:sym typeface="Verdana"/>
              </a:rPr>
              <a:t>HRCS (</a:t>
            </a:r>
            <a:r>
              <a:rPr lang="en" sz="1200">
                <a:solidFill>
                  <a:schemeClr val="dk2"/>
                </a:solidFill>
                <a:latin typeface="Verdana"/>
                <a:ea typeface="Verdana"/>
                <a:cs typeface="Verdana"/>
                <a:sym typeface="Verdana"/>
              </a:rPr>
              <a:t>The Health Research Classification System</a:t>
            </a:r>
            <a:r>
              <a:rPr lang="en" sz="1200">
                <a:solidFill>
                  <a:schemeClr val="dk2"/>
                </a:solidFill>
                <a:latin typeface="Verdana"/>
                <a:ea typeface="Verdana"/>
                <a:cs typeface="Verdana"/>
                <a:sym typeface="Verdana"/>
              </a:rPr>
              <a:t>) UK-based system. There are two strands to HRCS – Research Activity Codes (RAC) and Health Categories (HC).</a:t>
            </a:r>
            <a:endParaRPr sz="1200">
              <a:solidFill>
                <a:schemeClr val="dk2"/>
              </a:solidFill>
              <a:latin typeface="Verdana"/>
              <a:ea typeface="Verdana"/>
              <a:cs typeface="Verdana"/>
              <a:sym typeface="Verdana"/>
            </a:endParaRPr>
          </a:p>
          <a:p>
            <a:pPr indent="-304800" lvl="0" marL="457200" rtl="0" algn="l">
              <a:lnSpc>
                <a:spcPct val="115000"/>
              </a:lnSpc>
              <a:spcBef>
                <a:spcPts val="0"/>
              </a:spcBef>
              <a:spcAft>
                <a:spcPts val="0"/>
              </a:spcAft>
              <a:buClr>
                <a:schemeClr val="dk2"/>
              </a:buClr>
              <a:buSzPts val="1200"/>
              <a:buFont typeface="Verdana"/>
              <a:buChar char="●"/>
            </a:pPr>
            <a:r>
              <a:rPr lang="en" sz="1200">
                <a:solidFill>
                  <a:schemeClr val="dk2"/>
                </a:solidFill>
                <a:latin typeface="Verdana"/>
                <a:ea typeface="Verdana"/>
                <a:cs typeface="Verdana"/>
                <a:sym typeface="Verdana"/>
              </a:rPr>
              <a:t>Other schema can be implemented, most likely as a customization. </a:t>
            </a:r>
            <a:endParaRPr sz="1200">
              <a:solidFill>
                <a:schemeClr val="dk2"/>
              </a:solidFill>
              <a:latin typeface="Verdana"/>
              <a:ea typeface="Verdana"/>
              <a:cs typeface="Verdana"/>
              <a:sym typeface="Verdana"/>
            </a:endParaRPr>
          </a:p>
          <a:p>
            <a:pPr indent="-304800" lvl="0" marL="457200" rtl="0" algn="l">
              <a:lnSpc>
                <a:spcPct val="115000"/>
              </a:lnSpc>
              <a:spcBef>
                <a:spcPts val="0"/>
              </a:spcBef>
              <a:spcAft>
                <a:spcPts val="0"/>
              </a:spcAft>
              <a:buClr>
                <a:schemeClr val="dk2"/>
              </a:buClr>
              <a:buSzPts val="1200"/>
              <a:buFont typeface="Verdana"/>
              <a:buChar char="●"/>
            </a:pPr>
            <a:r>
              <a:rPr lang="en" sz="1200">
                <a:solidFill>
                  <a:schemeClr val="dk2"/>
                </a:solidFill>
                <a:latin typeface="Verdana"/>
                <a:ea typeface="Verdana"/>
                <a:cs typeface="Verdana"/>
                <a:sym typeface="Verdana"/>
              </a:rPr>
              <a:t>Development partners that are </a:t>
            </a:r>
            <a:r>
              <a:rPr b="1" lang="en" sz="1200">
                <a:solidFill>
                  <a:schemeClr val="dk2"/>
                </a:solidFill>
                <a:latin typeface="Verdana"/>
                <a:ea typeface="Verdana"/>
                <a:cs typeface="Verdana"/>
                <a:sym typeface="Verdana"/>
              </a:rPr>
              <a:t>helping to create one unified proprietary classification scheme.</a:t>
            </a:r>
            <a:endParaRPr b="1" sz="1200">
              <a:solidFill>
                <a:schemeClr val="dk2"/>
              </a:solidFill>
              <a:latin typeface="Verdana"/>
              <a:ea typeface="Verdana"/>
              <a:cs typeface="Verdana"/>
              <a:sym typeface="Verdana"/>
            </a:endParaRPr>
          </a:p>
          <a:p>
            <a:pPr indent="0" lvl="0" marL="0" rtl="0" algn="l">
              <a:lnSpc>
                <a:spcPct val="115000"/>
              </a:lnSpc>
              <a:spcBef>
                <a:spcPts val="0"/>
              </a:spcBef>
              <a:spcAft>
                <a:spcPts val="0"/>
              </a:spcAft>
              <a:buNone/>
            </a:pPr>
            <a:r>
              <a:t/>
            </a:r>
            <a:endParaRPr b="1" sz="1200">
              <a:solidFill>
                <a:schemeClr val="dk2"/>
              </a:solidFill>
              <a:latin typeface="Verdana"/>
              <a:ea typeface="Verdana"/>
              <a:cs typeface="Verdana"/>
              <a:sym typeface="Verdana"/>
            </a:endParaRPr>
          </a:p>
          <a:p>
            <a:pPr indent="0" lvl="0" marL="0" rtl="0" algn="l">
              <a:lnSpc>
                <a:spcPct val="115000"/>
              </a:lnSpc>
              <a:spcBef>
                <a:spcPts val="0"/>
              </a:spcBef>
              <a:spcAft>
                <a:spcPts val="0"/>
              </a:spcAft>
              <a:buClr>
                <a:schemeClr val="dk2"/>
              </a:buClr>
              <a:buSzPts val="1100"/>
              <a:buFont typeface="Arial"/>
              <a:buNone/>
            </a:pPr>
            <a:r>
              <a:t/>
            </a:r>
            <a:endParaRPr sz="1200">
              <a:solidFill>
                <a:schemeClr val="dk2"/>
              </a:solidFill>
              <a:latin typeface="Verdana"/>
              <a:ea typeface="Verdana"/>
              <a:cs typeface="Verdana"/>
              <a:sym typeface="Verdan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44f4bdc997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44f4bdc997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600"/>
              </a:spcBef>
              <a:spcAft>
                <a:spcPts val="0"/>
              </a:spcAft>
              <a:buClr>
                <a:schemeClr val="dk2"/>
              </a:buClr>
              <a:buSzPts val="1100"/>
              <a:buFont typeface="Arial"/>
              <a:buNone/>
            </a:pPr>
            <a:r>
              <a:t/>
            </a:r>
            <a:endParaRPr>
              <a:solidFill>
                <a:srgbClr val="434343"/>
              </a:solidFill>
              <a:latin typeface="Verdana"/>
              <a:ea typeface="Verdana"/>
              <a:cs typeface="Verdana"/>
              <a:sym typeface="Verdana"/>
            </a:endParaRPr>
          </a:p>
          <a:p>
            <a:pPr indent="0" lvl="0" marL="0" rtl="0" algn="l">
              <a:lnSpc>
                <a:spcPct val="115000"/>
              </a:lnSpc>
              <a:spcBef>
                <a:spcPts val="1600"/>
              </a:spcBef>
              <a:spcAft>
                <a:spcPts val="0"/>
              </a:spcAft>
              <a:buClr>
                <a:schemeClr val="dk2"/>
              </a:buClr>
              <a:buSzPts val="1100"/>
              <a:buFont typeface="Arial"/>
              <a:buNone/>
            </a:pPr>
            <a:r>
              <a:rPr lang="en">
                <a:solidFill>
                  <a:srgbClr val="434343"/>
                </a:solidFill>
                <a:latin typeface="Verdana"/>
                <a:ea typeface="Verdana"/>
                <a:cs typeface="Verdana"/>
                <a:sym typeface="Verdana"/>
              </a:rPr>
              <a:t>Journal lists</a:t>
            </a:r>
            <a:endParaRPr>
              <a:solidFill>
                <a:srgbClr val="434343"/>
              </a:solidFill>
              <a:latin typeface="Verdana"/>
              <a:ea typeface="Verdana"/>
              <a:cs typeface="Verdana"/>
              <a:sym typeface="Verdana"/>
            </a:endParaRPr>
          </a:p>
          <a:p>
            <a:pPr indent="-298450" lvl="0" marL="457200" rtl="0" algn="l">
              <a:lnSpc>
                <a:spcPct val="115000"/>
              </a:lnSpc>
              <a:spcBef>
                <a:spcPts val="400"/>
              </a:spcBef>
              <a:spcAft>
                <a:spcPts val="0"/>
              </a:spcAft>
              <a:buClr>
                <a:schemeClr val="dk2"/>
              </a:buClr>
              <a:buSzPts val="1100"/>
              <a:buFont typeface="Verdana"/>
              <a:buAutoNum type="arabicPeriod"/>
            </a:pPr>
            <a:r>
              <a:rPr lang="en" u="sng">
                <a:solidFill>
                  <a:srgbClr val="1155CC"/>
                </a:solidFill>
                <a:latin typeface="Verdana"/>
                <a:ea typeface="Verdana"/>
                <a:cs typeface="Verdana"/>
                <a:sym typeface="Verdana"/>
                <a:hlinkClick r:id="rId2"/>
              </a:rPr>
              <a:t>ERA (Excellence in Research for Australia)</a:t>
            </a:r>
            <a:r>
              <a:rPr lang="en">
                <a:solidFill>
                  <a:schemeClr val="dk2"/>
                </a:solidFill>
                <a:latin typeface="Verdana"/>
                <a:ea typeface="Verdana"/>
                <a:cs typeface="Verdana"/>
                <a:sym typeface="Verdana"/>
              </a:rPr>
              <a:t> list:The ERA 2015 journal list was designed by the Australian Research Council (ARC).</a:t>
            </a:r>
            <a:endParaRPr>
              <a:solidFill>
                <a:schemeClr val="dk2"/>
              </a:solidFill>
              <a:latin typeface="Verdana"/>
              <a:ea typeface="Verdana"/>
              <a:cs typeface="Verdana"/>
              <a:sym typeface="Verdana"/>
            </a:endParaRPr>
          </a:p>
          <a:p>
            <a:pPr indent="-298450" lvl="1" marL="914400" rtl="0" algn="l">
              <a:lnSpc>
                <a:spcPct val="115000"/>
              </a:lnSpc>
              <a:spcBef>
                <a:spcPts val="0"/>
              </a:spcBef>
              <a:spcAft>
                <a:spcPts val="0"/>
              </a:spcAft>
              <a:buClr>
                <a:schemeClr val="dk2"/>
              </a:buClr>
              <a:buSzPts val="1100"/>
              <a:buFont typeface="Verdana"/>
              <a:buAutoNum type="alphaLcPeriod"/>
            </a:pPr>
            <a:r>
              <a:rPr lang="en">
                <a:solidFill>
                  <a:schemeClr val="dk2"/>
                </a:solidFill>
                <a:latin typeface="Verdana"/>
                <a:ea typeface="Verdana"/>
                <a:cs typeface="Verdana"/>
                <a:sym typeface="Verdana"/>
              </a:rPr>
              <a:t>All included journals had to meet the criteria of being academic/scholarly and publish publish original peer reviewed research. The ERA 2015 journal list includes over 16k journal titles.</a:t>
            </a:r>
            <a:endParaRPr>
              <a:solidFill>
                <a:schemeClr val="dk2"/>
              </a:solidFill>
              <a:latin typeface="Verdana"/>
              <a:ea typeface="Verdana"/>
              <a:cs typeface="Verdana"/>
              <a:sym typeface="Verdana"/>
            </a:endParaRPr>
          </a:p>
          <a:p>
            <a:pPr indent="-298450" lvl="0" marL="457200" rtl="0" algn="l">
              <a:lnSpc>
                <a:spcPct val="115000"/>
              </a:lnSpc>
              <a:spcBef>
                <a:spcPts val="0"/>
              </a:spcBef>
              <a:spcAft>
                <a:spcPts val="0"/>
              </a:spcAft>
              <a:buClr>
                <a:schemeClr val="dk2"/>
              </a:buClr>
              <a:buSzPts val="1100"/>
              <a:buFont typeface="Verdana"/>
              <a:buAutoNum type="arabicPeriod"/>
            </a:pPr>
            <a:r>
              <a:rPr lang="en" u="sng">
                <a:solidFill>
                  <a:srgbClr val="1155CC"/>
                </a:solidFill>
                <a:latin typeface="Verdana"/>
                <a:ea typeface="Verdana"/>
                <a:cs typeface="Verdana"/>
                <a:sym typeface="Verdana"/>
                <a:hlinkClick r:id="rId3"/>
              </a:rPr>
              <a:t>Norwegian register,</a:t>
            </a:r>
            <a:r>
              <a:rPr lang="en">
                <a:solidFill>
                  <a:schemeClr val="dk2"/>
                </a:solidFill>
                <a:latin typeface="Verdana"/>
                <a:ea typeface="Verdana"/>
                <a:cs typeface="Verdana"/>
                <a:sym typeface="Verdana"/>
              </a:rPr>
              <a:t> officially the ‘Norwegian Register for Scientific Journals, Series and Publishers’ is operated jointly by the Norwegian Centre for Research Data (NSD) and the National Board of Scholarly Publishing (NPU)</a:t>
            </a:r>
            <a:endParaRPr>
              <a:solidFill>
                <a:schemeClr val="dk2"/>
              </a:solidFill>
              <a:latin typeface="Verdana"/>
              <a:ea typeface="Verdana"/>
              <a:cs typeface="Verdana"/>
              <a:sym typeface="Verdana"/>
            </a:endParaRPr>
          </a:p>
          <a:p>
            <a:pPr indent="-298450" lvl="1" marL="914400" rtl="0" algn="l">
              <a:lnSpc>
                <a:spcPct val="115000"/>
              </a:lnSpc>
              <a:spcBef>
                <a:spcPts val="0"/>
              </a:spcBef>
              <a:spcAft>
                <a:spcPts val="0"/>
              </a:spcAft>
              <a:buClr>
                <a:schemeClr val="dk2"/>
              </a:buClr>
              <a:buSzPts val="1100"/>
              <a:buFont typeface="Verdana"/>
              <a:buAutoNum type="alphaLcPeriod"/>
            </a:pPr>
            <a:r>
              <a:rPr lang="en">
                <a:solidFill>
                  <a:schemeClr val="dk2"/>
                </a:solidFill>
                <a:latin typeface="Verdana"/>
                <a:ea typeface="Verdana"/>
                <a:cs typeface="Verdana"/>
                <a:sym typeface="Verdana"/>
              </a:rPr>
              <a:t>Norwegian register divides journals and series considered to meet scientific quality criteria into Level 1 and Level 2, where Level 2 is superior than Level 1. These scientific quality criteria include a valid ISSN, a scientific editorial board, and a peer-review process. Source titles which do not meet these criteria are identified as Level 0.</a:t>
            </a:r>
            <a:endParaRPr>
              <a:solidFill>
                <a:schemeClr val="dk2"/>
              </a:solidFill>
              <a:latin typeface="Verdana"/>
              <a:ea typeface="Verdana"/>
              <a:cs typeface="Verdana"/>
              <a:sym typeface="Verdana"/>
            </a:endParaRPr>
          </a:p>
          <a:p>
            <a:pPr indent="-298450" lvl="0" marL="457200" rtl="0" algn="l">
              <a:lnSpc>
                <a:spcPct val="115000"/>
              </a:lnSpc>
              <a:spcBef>
                <a:spcPts val="0"/>
              </a:spcBef>
              <a:spcAft>
                <a:spcPts val="0"/>
              </a:spcAft>
              <a:buClr>
                <a:schemeClr val="dk2"/>
              </a:buClr>
              <a:buSzPts val="1100"/>
              <a:buFont typeface="Verdana"/>
              <a:buAutoNum type="arabicPeriod"/>
            </a:pPr>
            <a:r>
              <a:rPr lang="en" u="sng">
                <a:solidFill>
                  <a:srgbClr val="1155CC"/>
                </a:solidFill>
                <a:latin typeface="Verdana"/>
                <a:ea typeface="Verdana"/>
                <a:cs typeface="Verdana"/>
                <a:sym typeface="Verdana"/>
                <a:hlinkClick r:id="rId4"/>
              </a:rPr>
              <a:t>PubMed</a:t>
            </a:r>
            <a:r>
              <a:rPr lang="en">
                <a:solidFill>
                  <a:schemeClr val="dk2"/>
                </a:solidFill>
                <a:latin typeface="Verdana"/>
                <a:ea typeface="Verdana"/>
                <a:cs typeface="Verdana"/>
                <a:sym typeface="Verdana"/>
              </a:rPr>
              <a:t>. These mainly come from MEDLINE</a:t>
            </a:r>
            <a:endParaRPr>
              <a:solidFill>
                <a:schemeClr val="dk2"/>
              </a:solidFill>
              <a:latin typeface="Verdana"/>
              <a:ea typeface="Verdana"/>
              <a:cs typeface="Verdana"/>
              <a:sym typeface="Verdana"/>
            </a:endParaRPr>
          </a:p>
          <a:p>
            <a:pPr indent="-298450" lvl="1" marL="914400" rtl="0" algn="l">
              <a:lnSpc>
                <a:spcPct val="115000"/>
              </a:lnSpc>
              <a:spcBef>
                <a:spcPts val="0"/>
              </a:spcBef>
              <a:spcAft>
                <a:spcPts val="0"/>
              </a:spcAft>
              <a:buClr>
                <a:schemeClr val="dk2"/>
              </a:buClr>
              <a:buSzPts val="1100"/>
              <a:buFont typeface="Verdana"/>
              <a:buAutoNum type="alphaLcPeriod"/>
            </a:pPr>
            <a:r>
              <a:rPr lang="en">
                <a:solidFill>
                  <a:schemeClr val="dk2"/>
                </a:solidFill>
                <a:latin typeface="Verdana"/>
                <a:ea typeface="Verdana"/>
                <a:cs typeface="Verdana"/>
                <a:sym typeface="Verdana"/>
              </a:rPr>
              <a:t>The PubMed filter in Dimensions filters to only publications which have a PubMed identifier (PMID), as used in PubMed.</a:t>
            </a:r>
            <a:endParaRPr>
              <a:solidFill>
                <a:schemeClr val="dk2"/>
              </a:solidFill>
              <a:latin typeface="Verdana"/>
              <a:ea typeface="Verdana"/>
              <a:cs typeface="Verdana"/>
              <a:sym typeface="Verdana"/>
            </a:endParaRPr>
          </a:p>
          <a:p>
            <a:pPr indent="-298450" lvl="0" marL="457200" rtl="0" algn="l">
              <a:lnSpc>
                <a:spcPct val="115000"/>
              </a:lnSpc>
              <a:spcBef>
                <a:spcPts val="0"/>
              </a:spcBef>
              <a:spcAft>
                <a:spcPts val="0"/>
              </a:spcAft>
              <a:buClr>
                <a:schemeClr val="dk2"/>
              </a:buClr>
              <a:buSzPts val="1100"/>
              <a:buFont typeface="Verdana"/>
              <a:buAutoNum type="arabicPeriod"/>
            </a:pPr>
            <a:r>
              <a:rPr lang="en" u="sng">
                <a:solidFill>
                  <a:srgbClr val="1155CC"/>
                </a:solidFill>
                <a:latin typeface="Verdana"/>
                <a:ea typeface="Verdana"/>
                <a:cs typeface="Verdana"/>
                <a:sym typeface="Verdana"/>
                <a:hlinkClick r:id="rId5"/>
              </a:rPr>
              <a:t>DOAJ</a:t>
            </a:r>
            <a:r>
              <a:rPr lang="en">
                <a:solidFill>
                  <a:schemeClr val="dk2"/>
                </a:solidFill>
                <a:latin typeface="Verdana"/>
                <a:ea typeface="Verdana"/>
                <a:cs typeface="Verdana"/>
                <a:sym typeface="Verdana"/>
              </a:rPr>
              <a:t> (Directory of Open Access Journals). </a:t>
            </a:r>
            <a:endParaRPr>
              <a:solidFill>
                <a:schemeClr val="dk2"/>
              </a:solidFill>
              <a:latin typeface="Verdana"/>
              <a:ea typeface="Verdana"/>
              <a:cs typeface="Verdana"/>
              <a:sym typeface="Verdana"/>
            </a:endParaRPr>
          </a:p>
          <a:p>
            <a:pPr indent="-298450" lvl="1" marL="914400" rtl="0" algn="l">
              <a:lnSpc>
                <a:spcPct val="115000"/>
              </a:lnSpc>
              <a:spcBef>
                <a:spcPts val="0"/>
              </a:spcBef>
              <a:spcAft>
                <a:spcPts val="0"/>
              </a:spcAft>
              <a:buClr>
                <a:schemeClr val="dk2"/>
              </a:buClr>
              <a:buSzPts val="1100"/>
              <a:buFont typeface="Verdana"/>
              <a:buAutoNum type="alphaLcPeriod"/>
            </a:pPr>
            <a:r>
              <a:rPr lang="en">
                <a:solidFill>
                  <a:schemeClr val="dk2"/>
                </a:solidFill>
                <a:latin typeface="Verdana"/>
                <a:ea typeface="Verdana"/>
                <a:cs typeface="Verdana"/>
                <a:sym typeface="Verdana"/>
              </a:rPr>
              <a:t>Community-curated online directory that indexes high quality, open access, peer-reviewed journals. The DOAJ journal list includes over 10k journal titles covering all areas of science, technology, medicine, social science and humanities.</a:t>
            </a:r>
            <a:endParaRPr>
              <a:solidFill>
                <a:schemeClr val="dk2"/>
              </a:solidFill>
              <a:latin typeface="Verdana"/>
              <a:ea typeface="Verdana"/>
              <a:cs typeface="Verdana"/>
              <a:sym typeface="Verdana"/>
            </a:endParaRPr>
          </a:p>
          <a:p>
            <a:pPr indent="0" lvl="0" marL="0" rtl="0" algn="l">
              <a:lnSpc>
                <a:spcPct val="115000"/>
              </a:lnSpc>
              <a:spcBef>
                <a:spcPts val="0"/>
              </a:spcBef>
              <a:spcAft>
                <a:spcPts val="0"/>
              </a:spcAft>
              <a:buNone/>
            </a:pPr>
            <a:r>
              <a:t/>
            </a:r>
            <a:endParaRPr>
              <a:solidFill>
                <a:schemeClr val="dk2"/>
              </a:solidFill>
              <a:latin typeface="Verdana"/>
              <a:ea typeface="Verdana"/>
              <a:cs typeface="Verdana"/>
              <a:sym typeface="Verdan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453b1ba864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453b1ba864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Analytic View for “The Lancet.” On the Overview tab </a:t>
            </a:r>
            <a:r>
              <a:rPr lang="en"/>
              <a:t>you </a:t>
            </a:r>
            <a:r>
              <a:rPr lang="en"/>
              <a:t>can see a lot </a:t>
            </a:r>
            <a:r>
              <a:rPr lang="en"/>
              <a:t>of different statistics about the journal, including the number of citations, the average number of citations per article, the Altmetric score which measures Internet and social media mentions. It also includes the FCR and the RCR, these are additional ways to measure impact.</a:t>
            </a:r>
            <a:endParaRPr/>
          </a:p>
          <a:p>
            <a:pPr indent="0" lvl="0" marL="0" rtl="0" algn="l">
              <a:spcBef>
                <a:spcPts val="0"/>
              </a:spcBef>
              <a:spcAft>
                <a:spcPts val="0"/>
              </a:spcAft>
              <a:buNone/>
            </a:pPr>
            <a:r>
              <a:t/>
            </a:r>
            <a:endParaRPr u="sng">
              <a:solidFill>
                <a:schemeClr val="dk2"/>
              </a:solidFill>
            </a:endParaRPr>
          </a:p>
          <a:p>
            <a:pPr indent="0" lvl="0" marL="0" rtl="0" algn="l">
              <a:spcBef>
                <a:spcPts val="0"/>
              </a:spcBef>
              <a:spcAft>
                <a:spcPts val="0"/>
              </a:spcAft>
              <a:buNone/>
            </a:pPr>
            <a:r>
              <a:rPr lang="en" u="sng">
                <a:solidFill>
                  <a:schemeClr val="dk2"/>
                </a:solidFill>
              </a:rPr>
              <a:t>FCR</a:t>
            </a:r>
            <a:r>
              <a:rPr lang="en">
                <a:solidFill>
                  <a:schemeClr val="dk2"/>
                </a:solidFill>
              </a:rPr>
              <a:t>. The Field Citation Ratio (FCR) is a citation-based measure of scientific influence of one or more articles. It is calculated by dividing the number of citations a paper has received by the average number received by documents published in the same year and in the same Fields of Research (FoR) category.</a:t>
            </a:r>
            <a:endParaRPr>
              <a:solidFill>
                <a:schemeClr val="dk2"/>
              </a:solidFill>
            </a:endParaRPr>
          </a:p>
          <a:p>
            <a:pPr indent="0" lvl="0" marL="0" rtl="0" algn="l">
              <a:spcBef>
                <a:spcPts val="0"/>
              </a:spcBef>
              <a:spcAft>
                <a:spcPts val="0"/>
              </a:spcAft>
              <a:buNone/>
            </a:pPr>
            <a:r>
              <a:t/>
            </a:r>
            <a:endParaRPr>
              <a:solidFill>
                <a:schemeClr val="dk2"/>
              </a:solidFill>
            </a:endParaRPr>
          </a:p>
          <a:p>
            <a:pPr indent="0" lvl="0" marL="0" rtl="0" algn="l">
              <a:spcBef>
                <a:spcPts val="0"/>
              </a:spcBef>
              <a:spcAft>
                <a:spcPts val="0"/>
              </a:spcAft>
              <a:buNone/>
            </a:pPr>
            <a:r>
              <a:rPr lang="en" u="sng">
                <a:solidFill>
                  <a:schemeClr val="dk2"/>
                </a:solidFill>
              </a:rPr>
              <a:t>RCR</a:t>
            </a:r>
            <a:r>
              <a:rPr lang="en">
                <a:solidFill>
                  <a:schemeClr val="dk2"/>
                </a:solidFill>
              </a:rPr>
              <a:t> The Relative Citation Ratio (RCR) is a citation-based measure of scientific influence of a publication. It is calculated as the citations of a paper, normalized to the citations received by NIH-funded publications in the same area of research and year.</a:t>
            </a:r>
            <a:endParaRPr>
              <a:solidFill>
                <a:schemeClr val="dk2"/>
              </a:solidFill>
            </a:endParaRPr>
          </a:p>
          <a:p>
            <a:pPr indent="0" lvl="0" marL="0" rtl="0" algn="l">
              <a:lnSpc>
                <a:spcPct val="115000"/>
              </a:lnSpc>
              <a:spcBef>
                <a:spcPts val="1800"/>
              </a:spcBef>
              <a:spcAft>
                <a:spcPts val="0"/>
              </a:spcAft>
              <a:buNone/>
            </a:pPr>
            <a:r>
              <a:rPr lang="en"/>
              <a:t>The other tabs contain additional ways to learn about a journal including </a:t>
            </a:r>
            <a:endParaRPr/>
          </a:p>
          <a:p>
            <a:pPr indent="0" lvl="0" marL="0" rtl="0" algn="l">
              <a:lnSpc>
                <a:spcPct val="115000"/>
              </a:lnSpc>
              <a:spcBef>
                <a:spcPts val="1800"/>
              </a:spcBef>
              <a:spcAft>
                <a:spcPts val="600"/>
              </a:spcAft>
              <a:buClr>
                <a:schemeClr val="dk2"/>
              </a:buClr>
              <a:buSzPts val="1100"/>
              <a:buFont typeface="Arial"/>
              <a:buNone/>
            </a:pPr>
            <a:r>
              <a:rPr b="1" lang="en"/>
              <a:t>Researchers</a:t>
            </a:r>
            <a:r>
              <a:rPr lang="en"/>
              <a:t> which will show you who is publishing in this journal, </a:t>
            </a:r>
            <a:r>
              <a:rPr b="1" lang="en"/>
              <a:t>Funders</a:t>
            </a:r>
            <a:r>
              <a:rPr lang="en"/>
              <a:t> will show you a ranked list of funders who have funded studies that were later published in the lancet.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44ce8d0498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44ce8d049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another way to find a journal to </a:t>
            </a:r>
            <a:r>
              <a:rPr lang="en"/>
              <a:t>publish</a:t>
            </a:r>
            <a:r>
              <a:rPr lang="en"/>
              <a:t> in.</a:t>
            </a:r>
            <a:endParaRPr/>
          </a:p>
          <a:p>
            <a:pPr indent="0" lvl="0" marL="0" rtl="0" algn="l">
              <a:spcBef>
                <a:spcPts val="0"/>
              </a:spcBef>
              <a:spcAft>
                <a:spcPts val="0"/>
              </a:spcAft>
              <a:buNone/>
            </a:pPr>
            <a:r>
              <a:rPr lang="en"/>
              <a:t>These are the top journal results for a keyword search on the term Biodiversity. You might also try the official subject headings for topics </a:t>
            </a:r>
            <a:r>
              <a:rPr lang="en"/>
              <a:t>particularly</a:t>
            </a:r>
            <a:r>
              <a:rPr lang="en"/>
              <a:t> when researching a journal. Keywords are applied algorithmically using machine learning techniques. Subject headings are usually part of the metadata record for an item.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44ce8d0498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44ce8d0498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Pivot has a curated list of publishing opportunities.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4533e64fe9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4533e64fe9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lang="en" sz="1200">
                <a:solidFill>
                  <a:schemeClr val="dk2"/>
                </a:solidFill>
              </a:rPr>
              <a:t>Grants are a difficult content source for several reasons: </a:t>
            </a:r>
            <a:endParaRPr sz="1200">
              <a:solidFill>
                <a:schemeClr val="dk2"/>
              </a:solidFill>
            </a:endParaRPr>
          </a:p>
          <a:p>
            <a:pPr indent="-304800" lvl="0" marL="457200" rtl="0" algn="l">
              <a:lnSpc>
                <a:spcPct val="115000"/>
              </a:lnSpc>
              <a:spcBef>
                <a:spcPts val="0"/>
              </a:spcBef>
              <a:spcAft>
                <a:spcPts val="0"/>
              </a:spcAft>
              <a:buClr>
                <a:schemeClr val="dk2"/>
              </a:buClr>
              <a:buSzPts val="1200"/>
              <a:buChar char="●"/>
            </a:pPr>
            <a:r>
              <a:rPr lang="en" sz="1200">
                <a:solidFill>
                  <a:schemeClr val="dk2"/>
                </a:solidFill>
              </a:rPr>
              <a:t>Do not have a common metadata schema in the way that publications do, </a:t>
            </a:r>
            <a:endParaRPr sz="1200">
              <a:solidFill>
                <a:schemeClr val="dk2"/>
              </a:solidFill>
            </a:endParaRPr>
          </a:p>
          <a:p>
            <a:pPr indent="-304800" lvl="0" marL="457200" rtl="0" algn="l">
              <a:lnSpc>
                <a:spcPct val="115000"/>
              </a:lnSpc>
              <a:spcBef>
                <a:spcPts val="0"/>
              </a:spcBef>
              <a:spcAft>
                <a:spcPts val="0"/>
              </a:spcAft>
              <a:buClr>
                <a:schemeClr val="dk2"/>
              </a:buClr>
              <a:buSzPts val="1200"/>
              <a:buChar char="●"/>
            </a:pPr>
            <a:r>
              <a:rPr lang="en" sz="1200">
                <a:solidFill>
                  <a:schemeClr val="dk2"/>
                </a:solidFill>
              </a:rPr>
              <a:t>Lack a persistent identifier such as the DOI</a:t>
            </a:r>
            <a:endParaRPr sz="1200">
              <a:solidFill>
                <a:schemeClr val="dk2"/>
              </a:solidFill>
            </a:endParaRPr>
          </a:p>
          <a:p>
            <a:pPr indent="-304800" lvl="0" marL="457200" rtl="0" algn="l">
              <a:lnSpc>
                <a:spcPct val="115000"/>
              </a:lnSpc>
              <a:spcBef>
                <a:spcPts val="0"/>
              </a:spcBef>
              <a:spcAft>
                <a:spcPts val="0"/>
              </a:spcAft>
              <a:buClr>
                <a:schemeClr val="dk2"/>
              </a:buClr>
              <a:buSzPts val="1200"/>
              <a:buChar char="●"/>
            </a:pPr>
            <a:r>
              <a:rPr lang="en" sz="1200">
                <a:solidFill>
                  <a:schemeClr val="dk2"/>
                </a:solidFill>
              </a:rPr>
              <a:t>They are highly dependent on individual national frameworks of research funding.</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Geographic differences are not trivial. In some countries, the majority of the research funding is given out in competitive project grants, while in other countries there is a skew toward block funding, which will never show up in a funded grants database. Of course, there are a lot of countries that fall between the ends of this spectrum with a mix of block funding and project-based funding. For that reason, the grant data should not be taken as a complete view of all research related fundi</a:t>
            </a:r>
            <a:endParaRPr sz="1200">
              <a:solidFill>
                <a:schemeClr val="dk2"/>
              </a:solidFill>
            </a:endParaRPr>
          </a:p>
          <a:p>
            <a:pPr indent="0" lvl="0" marL="0" rtl="0" algn="l">
              <a:spcBef>
                <a:spcPts val="0"/>
              </a:spcBef>
              <a:spcAft>
                <a:spcPts val="0"/>
              </a:spcAft>
              <a:buNone/>
            </a:pPr>
            <a:r>
              <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lstStyle>
            <a:lvl1pPr lv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ephillip@b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1.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6.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7.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1.png"/><Relationship Id="rId4" Type="http://schemas.openxmlformats.org/officeDocument/2006/relationships/hyperlink" Target="https://www.dimensions.ai/"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hyperlink" Target="mailto:ephillip@bu.edu" TargetMode="External"/><Relationship Id="rId4" Type="http://schemas.openxmlformats.org/officeDocument/2006/relationships/hyperlink" Target="mailto:disc@bu.edu" TargetMode="External"/><Relationship Id="rId5" Type="http://schemas.openxmlformats.org/officeDocument/2006/relationships/hyperlink" Target="https://goo.gl/guLvA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9.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3"/>
          <p:cNvSpPr txBox="1"/>
          <p:nvPr>
            <p:ph type="ctrTitle"/>
          </p:nvPr>
        </p:nvSpPr>
        <p:spPr>
          <a:xfrm>
            <a:off x="1367400" y="807825"/>
            <a:ext cx="6096300" cy="1448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Dimensions &amp; Pivot</a:t>
            </a:r>
            <a:endParaRPr sz="3200"/>
          </a:p>
          <a:p>
            <a:pPr indent="0" lvl="0" marL="0" rtl="0" algn="l">
              <a:spcBef>
                <a:spcPts val="0"/>
              </a:spcBef>
              <a:spcAft>
                <a:spcPts val="0"/>
              </a:spcAft>
              <a:buNone/>
            </a:pPr>
            <a:r>
              <a:rPr i="1" lang="en" sz="2200"/>
              <a:t>Finding Collaborators, Identifying Funding</a:t>
            </a:r>
            <a:endParaRPr i="1" sz="2200"/>
          </a:p>
        </p:txBody>
      </p:sp>
      <p:sp>
        <p:nvSpPr>
          <p:cNvPr id="73" name="Google Shape;73;p13"/>
          <p:cNvSpPr txBox="1"/>
          <p:nvPr>
            <p:ph idx="1" type="subTitle"/>
          </p:nvPr>
        </p:nvSpPr>
        <p:spPr>
          <a:xfrm>
            <a:off x="1680300" y="2821850"/>
            <a:ext cx="6502500" cy="10677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t/>
            </a:r>
            <a:endParaRPr b="1" sz="2000"/>
          </a:p>
          <a:p>
            <a:pPr indent="0" lvl="0" marL="0" rtl="0" algn="r">
              <a:spcBef>
                <a:spcPts val="0"/>
              </a:spcBef>
              <a:spcAft>
                <a:spcPts val="0"/>
              </a:spcAft>
              <a:buNone/>
            </a:pPr>
            <a:r>
              <a:t/>
            </a:r>
            <a:endParaRPr b="1" sz="2000"/>
          </a:p>
          <a:p>
            <a:pPr indent="0" lvl="0" marL="0" rtl="0" algn="r">
              <a:spcBef>
                <a:spcPts val="0"/>
              </a:spcBef>
              <a:spcAft>
                <a:spcPts val="0"/>
              </a:spcAft>
              <a:buNone/>
            </a:pPr>
            <a:r>
              <a:t/>
            </a:r>
            <a:endParaRPr b="1" sz="2000"/>
          </a:p>
          <a:p>
            <a:pPr indent="0" lvl="0" marL="0" rtl="0" algn="ctr">
              <a:spcBef>
                <a:spcPts val="0"/>
              </a:spcBef>
              <a:spcAft>
                <a:spcPts val="0"/>
              </a:spcAft>
              <a:buNone/>
            </a:pPr>
            <a:r>
              <a:t/>
            </a:r>
            <a:endParaRPr b="1" sz="2000"/>
          </a:p>
          <a:p>
            <a:pPr indent="0" lvl="0" marL="0" rtl="0" algn="r">
              <a:spcBef>
                <a:spcPts val="0"/>
              </a:spcBef>
              <a:spcAft>
                <a:spcPts val="0"/>
              </a:spcAft>
              <a:buNone/>
            </a:pPr>
            <a:r>
              <a:t/>
            </a:r>
            <a:endParaRPr b="1" sz="2000"/>
          </a:p>
          <a:p>
            <a:pPr indent="0" lvl="0" marL="0" rtl="0" algn="r">
              <a:spcBef>
                <a:spcPts val="0"/>
              </a:spcBef>
              <a:spcAft>
                <a:spcPts val="0"/>
              </a:spcAft>
              <a:buNone/>
            </a:pPr>
            <a:r>
              <a:t/>
            </a:r>
            <a:endParaRPr b="1" sz="2000"/>
          </a:p>
          <a:p>
            <a:pPr indent="0" lvl="0" marL="0" rtl="0" algn="r">
              <a:spcBef>
                <a:spcPts val="0"/>
              </a:spcBef>
              <a:spcAft>
                <a:spcPts val="0"/>
              </a:spcAft>
              <a:buClr>
                <a:schemeClr val="dk2"/>
              </a:buClr>
              <a:buSzPts val="1100"/>
              <a:buFont typeface="Arial"/>
              <a:buNone/>
            </a:pPr>
            <a:r>
              <a:t/>
            </a:r>
            <a:endParaRPr b="1" sz="2000">
              <a:solidFill>
                <a:srgbClr val="666666"/>
              </a:solidFill>
            </a:endParaRPr>
          </a:p>
          <a:p>
            <a:pPr indent="0" lvl="0" marL="0" rtl="0" algn="r">
              <a:spcBef>
                <a:spcPts val="0"/>
              </a:spcBef>
              <a:spcAft>
                <a:spcPts val="0"/>
              </a:spcAft>
              <a:buClr>
                <a:schemeClr val="dk2"/>
              </a:buClr>
              <a:buSzPts val="1100"/>
              <a:buFont typeface="Arial"/>
              <a:buNone/>
            </a:pPr>
            <a:r>
              <a:t/>
            </a:r>
            <a:endParaRPr b="1" sz="2000">
              <a:solidFill>
                <a:srgbClr val="666666"/>
              </a:solidFill>
            </a:endParaRPr>
          </a:p>
          <a:p>
            <a:pPr indent="0" lvl="0" marL="0" rtl="0" algn="r">
              <a:spcBef>
                <a:spcPts val="0"/>
              </a:spcBef>
              <a:spcAft>
                <a:spcPts val="0"/>
              </a:spcAft>
              <a:buClr>
                <a:schemeClr val="dk2"/>
              </a:buClr>
              <a:buSzPts val="1100"/>
              <a:buFont typeface="Arial"/>
              <a:buNone/>
            </a:pPr>
            <a:r>
              <a:t/>
            </a:r>
            <a:endParaRPr b="1" sz="2000">
              <a:solidFill>
                <a:srgbClr val="666666"/>
              </a:solidFill>
            </a:endParaRPr>
          </a:p>
          <a:p>
            <a:pPr indent="0" lvl="0" marL="0" rtl="0" algn="r">
              <a:spcBef>
                <a:spcPts val="0"/>
              </a:spcBef>
              <a:spcAft>
                <a:spcPts val="0"/>
              </a:spcAft>
              <a:buClr>
                <a:schemeClr val="dk2"/>
              </a:buClr>
              <a:buSzPts val="1100"/>
              <a:buFont typeface="Arial"/>
              <a:buNone/>
            </a:pPr>
            <a:r>
              <a:t/>
            </a:r>
            <a:endParaRPr b="1" sz="2000">
              <a:solidFill>
                <a:srgbClr val="666666"/>
              </a:solidFill>
            </a:endParaRPr>
          </a:p>
          <a:p>
            <a:pPr indent="0" lvl="0" marL="0" rtl="0" algn="r">
              <a:spcBef>
                <a:spcPts val="0"/>
              </a:spcBef>
              <a:spcAft>
                <a:spcPts val="0"/>
              </a:spcAft>
              <a:buClr>
                <a:schemeClr val="dk2"/>
              </a:buClr>
              <a:buSzPts val="1100"/>
              <a:buFont typeface="Arial"/>
              <a:buNone/>
            </a:pPr>
            <a:r>
              <a:t/>
            </a:r>
            <a:endParaRPr b="1" sz="2000">
              <a:solidFill>
                <a:srgbClr val="666666"/>
              </a:solidFill>
            </a:endParaRPr>
          </a:p>
          <a:p>
            <a:pPr indent="0" lvl="0" marL="0" rtl="0" algn="r">
              <a:spcBef>
                <a:spcPts val="0"/>
              </a:spcBef>
              <a:spcAft>
                <a:spcPts val="0"/>
              </a:spcAft>
              <a:buClr>
                <a:schemeClr val="dk2"/>
              </a:buClr>
              <a:buSzPts val="1100"/>
              <a:buFont typeface="Arial"/>
              <a:buNone/>
            </a:pPr>
            <a:r>
              <a:rPr b="1" lang="en" sz="2000">
                <a:solidFill>
                  <a:srgbClr val="666666"/>
                </a:solidFill>
              </a:rPr>
              <a:t>Ellen Phillips</a:t>
            </a:r>
            <a:endParaRPr b="1" sz="2000">
              <a:solidFill>
                <a:srgbClr val="666666"/>
              </a:solidFill>
            </a:endParaRPr>
          </a:p>
          <a:p>
            <a:pPr indent="0" lvl="0" marL="0" rtl="0" algn="r">
              <a:spcBef>
                <a:spcPts val="0"/>
              </a:spcBef>
              <a:spcAft>
                <a:spcPts val="0"/>
              </a:spcAft>
              <a:buClr>
                <a:schemeClr val="dk2"/>
              </a:buClr>
              <a:buSzPts val="1100"/>
              <a:buFont typeface="Arial"/>
              <a:buNone/>
            </a:pPr>
            <a:r>
              <a:rPr b="1" lang="en" sz="2000">
                <a:solidFill>
                  <a:srgbClr val="666666"/>
                </a:solidFill>
              </a:rPr>
              <a:t>Open Access Specialist</a:t>
            </a:r>
            <a:endParaRPr b="1" sz="2000">
              <a:solidFill>
                <a:srgbClr val="666666"/>
              </a:solidFill>
            </a:endParaRPr>
          </a:p>
          <a:p>
            <a:pPr indent="0" lvl="0" marL="0" rtl="0" algn="r">
              <a:spcBef>
                <a:spcPts val="0"/>
              </a:spcBef>
              <a:spcAft>
                <a:spcPts val="0"/>
              </a:spcAft>
              <a:buClr>
                <a:schemeClr val="dk2"/>
              </a:buClr>
              <a:buSzPts val="1100"/>
              <a:buFont typeface="Arial"/>
              <a:buNone/>
            </a:pPr>
            <a:r>
              <a:rPr b="1" lang="en" sz="2000">
                <a:solidFill>
                  <a:srgbClr val="666666"/>
                </a:solidFill>
              </a:rPr>
              <a:t>Boston University Libraries</a:t>
            </a:r>
            <a:endParaRPr b="1" sz="2000">
              <a:solidFill>
                <a:srgbClr val="666666"/>
              </a:solidFill>
            </a:endParaRPr>
          </a:p>
          <a:p>
            <a:pPr indent="0" lvl="0" marL="0" rtl="0" algn="r">
              <a:spcBef>
                <a:spcPts val="0"/>
              </a:spcBef>
              <a:spcAft>
                <a:spcPts val="0"/>
              </a:spcAft>
              <a:buNone/>
            </a:pPr>
            <a:r>
              <a:rPr b="1" lang="en" sz="2000" u="sng">
                <a:solidFill>
                  <a:srgbClr val="666666"/>
                </a:solidFill>
                <a:hlinkClick r:id="rId3"/>
              </a:rPr>
              <a:t>ephillip@bu.edu</a:t>
            </a:r>
            <a:endParaRPr b="1" sz="2000">
              <a:solidFill>
                <a:srgbClr val="666666"/>
              </a:solidFill>
            </a:endParaRPr>
          </a:p>
          <a:p>
            <a:pPr indent="0" lvl="0" marL="0" rtl="0" algn="ctr">
              <a:spcBef>
                <a:spcPts val="0"/>
              </a:spcBef>
              <a:spcAft>
                <a:spcPts val="0"/>
              </a:spcAft>
              <a:buNone/>
            </a:pPr>
            <a:r>
              <a:rPr b="1" lang="en" sz="2000"/>
              <a:t> </a:t>
            </a:r>
            <a:endParaRPr b="1" sz="2000"/>
          </a:p>
        </p:txBody>
      </p:sp>
      <p:sp>
        <p:nvSpPr>
          <p:cNvPr id="74" name="Google Shape;74;p13"/>
          <p:cNvSpPr txBox="1"/>
          <p:nvPr/>
        </p:nvSpPr>
        <p:spPr>
          <a:xfrm>
            <a:off x="5611100" y="3796850"/>
            <a:ext cx="2703000" cy="819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000">
                <a:solidFill>
                  <a:srgbClr val="FFFFFF"/>
                </a:solidFill>
              </a:rPr>
              <a:t>October 25, 2018</a:t>
            </a:r>
            <a:endParaRPr sz="2000">
              <a:solidFill>
                <a:srgbClr val="FFFFFF"/>
              </a:solidFill>
            </a:endParaRPr>
          </a:p>
          <a:p>
            <a:pPr indent="0" lvl="0" marL="0" rtl="0" algn="r">
              <a:spcBef>
                <a:spcPts val="0"/>
              </a:spcBef>
              <a:spcAft>
                <a:spcPts val="0"/>
              </a:spcAft>
              <a:buNone/>
            </a:pPr>
            <a:r>
              <a:rPr lang="en" sz="2000">
                <a:solidFill>
                  <a:srgbClr val="FFFFFF"/>
                </a:solidFill>
              </a:rPr>
              <a:t>https://goo.gl/guLvA6</a:t>
            </a:r>
            <a:endParaRPr sz="20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2"/>
          <p:cNvSpPr txBox="1"/>
          <p:nvPr>
            <p:ph type="title"/>
          </p:nvPr>
        </p:nvSpPr>
        <p:spPr>
          <a:xfrm>
            <a:off x="765325" y="367400"/>
            <a:ext cx="2288100" cy="52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Dimensions to Find Funding for your Research Project</a:t>
            </a:r>
            <a:endParaRPr sz="2200"/>
          </a:p>
        </p:txBody>
      </p:sp>
      <p:pic>
        <p:nvPicPr>
          <p:cNvPr id="151" name="Google Shape;151;p22"/>
          <p:cNvPicPr preferRelativeResize="0"/>
          <p:nvPr/>
        </p:nvPicPr>
        <p:blipFill rotWithShape="1">
          <a:blip r:embed="rId3">
            <a:alphaModFix/>
          </a:blip>
          <a:srcRect b="5598" l="0" r="0" t="0"/>
          <a:stretch/>
        </p:blipFill>
        <p:spPr>
          <a:xfrm>
            <a:off x="3316125" y="893900"/>
            <a:ext cx="5405500" cy="3723825"/>
          </a:xfrm>
          <a:prstGeom prst="rect">
            <a:avLst/>
          </a:prstGeom>
          <a:noFill/>
          <a:ln>
            <a:noFill/>
          </a:ln>
        </p:spPr>
      </p:pic>
      <p:pic>
        <p:nvPicPr>
          <p:cNvPr id="152" name="Google Shape;152;p22"/>
          <p:cNvPicPr preferRelativeResize="0"/>
          <p:nvPr/>
        </p:nvPicPr>
        <p:blipFill rotWithShape="1">
          <a:blip r:embed="rId4">
            <a:alphaModFix/>
          </a:blip>
          <a:srcRect b="0" l="24351" r="0" t="8416"/>
          <a:stretch/>
        </p:blipFill>
        <p:spPr>
          <a:xfrm>
            <a:off x="1124550" y="2969388"/>
            <a:ext cx="881750" cy="9355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3"/>
          <p:cNvSpPr txBox="1"/>
          <p:nvPr>
            <p:ph type="title"/>
          </p:nvPr>
        </p:nvSpPr>
        <p:spPr>
          <a:xfrm>
            <a:off x="476900" y="949000"/>
            <a:ext cx="1808400" cy="228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Use Pivot to Find Funding for your Research Project</a:t>
            </a:r>
            <a:endParaRPr sz="2600"/>
          </a:p>
        </p:txBody>
      </p:sp>
      <p:sp>
        <p:nvSpPr>
          <p:cNvPr id="158" name="Google Shape;158;p23"/>
          <p:cNvSpPr txBox="1"/>
          <p:nvPr>
            <p:ph idx="1" type="body"/>
          </p:nvPr>
        </p:nvSpPr>
        <p:spPr>
          <a:xfrm>
            <a:off x="2410100" y="4029750"/>
            <a:ext cx="5590800" cy="568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chemeClr val="dk1"/>
                </a:solidFill>
              </a:rPr>
              <a:t>You can search using the interactive wheel, keywords, or advanced searching.</a:t>
            </a:r>
            <a:endParaRPr>
              <a:solidFill>
                <a:schemeClr val="dk1"/>
              </a:solidFill>
            </a:endParaRPr>
          </a:p>
        </p:txBody>
      </p:sp>
      <p:pic>
        <p:nvPicPr>
          <p:cNvPr id="159" name="Google Shape;159;p23"/>
          <p:cNvPicPr preferRelativeResize="0"/>
          <p:nvPr/>
        </p:nvPicPr>
        <p:blipFill>
          <a:blip r:embed="rId3">
            <a:alphaModFix/>
          </a:blip>
          <a:stretch>
            <a:fillRect/>
          </a:stretch>
        </p:blipFill>
        <p:spPr>
          <a:xfrm>
            <a:off x="3271150" y="814200"/>
            <a:ext cx="3831775" cy="3215549"/>
          </a:xfrm>
          <a:prstGeom prst="rect">
            <a:avLst/>
          </a:prstGeom>
          <a:noFill/>
          <a:ln>
            <a:noFill/>
          </a:ln>
        </p:spPr>
      </p:pic>
      <p:pic>
        <p:nvPicPr>
          <p:cNvPr id="160" name="Google Shape;160;p23"/>
          <p:cNvPicPr preferRelativeResize="0"/>
          <p:nvPr/>
        </p:nvPicPr>
        <p:blipFill rotWithShape="1">
          <a:blip r:embed="rId4">
            <a:alphaModFix/>
          </a:blip>
          <a:srcRect b="23447" l="0" r="7561" t="0"/>
          <a:stretch/>
        </p:blipFill>
        <p:spPr>
          <a:xfrm>
            <a:off x="558575" y="4065650"/>
            <a:ext cx="1382350" cy="532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4"/>
          <p:cNvSpPr txBox="1"/>
          <p:nvPr>
            <p:ph type="title"/>
          </p:nvPr>
        </p:nvSpPr>
        <p:spPr>
          <a:xfrm>
            <a:off x="493250" y="557125"/>
            <a:ext cx="1808400" cy="280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600"/>
              <a:t>Use Pivot to Find Funding for your Research Project</a:t>
            </a:r>
            <a:endParaRPr sz="2600"/>
          </a:p>
          <a:p>
            <a:pPr indent="0" lvl="0" marL="0" rtl="0" algn="l">
              <a:spcBef>
                <a:spcPts val="0"/>
              </a:spcBef>
              <a:spcAft>
                <a:spcPts val="0"/>
              </a:spcAft>
              <a:buNone/>
            </a:pPr>
            <a:r>
              <a:t/>
            </a:r>
            <a:endParaRPr/>
          </a:p>
        </p:txBody>
      </p:sp>
      <p:pic>
        <p:nvPicPr>
          <p:cNvPr id="166" name="Google Shape;166;p24"/>
          <p:cNvPicPr preferRelativeResize="0"/>
          <p:nvPr/>
        </p:nvPicPr>
        <p:blipFill>
          <a:blip r:embed="rId3">
            <a:alphaModFix/>
          </a:blip>
          <a:stretch>
            <a:fillRect/>
          </a:stretch>
        </p:blipFill>
        <p:spPr>
          <a:xfrm>
            <a:off x="3396350" y="489325"/>
            <a:ext cx="3559626" cy="4125825"/>
          </a:xfrm>
          <a:prstGeom prst="rect">
            <a:avLst/>
          </a:prstGeom>
          <a:noFill/>
          <a:ln>
            <a:noFill/>
          </a:ln>
        </p:spPr>
      </p:pic>
      <p:pic>
        <p:nvPicPr>
          <p:cNvPr id="167" name="Google Shape;167;p24"/>
          <p:cNvPicPr preferRelativeResize="0"/>
          <p:nvPr/>
        </p:nvPicPr>
        <p:blipFill rotWithShape="1">
          <a:blip r:embed="rId4">
            <a:alphaModFix/>
          </a:blip>
          <a:srcRect b="23447" l="0" r="7561" t="0"/>
          <a:stretch/>
        </p:blipFill>
        <p:spPr>
          <a:xfrm>
            <a:off x="493250" y="3657600"/>
            <a:ext cx="1382350" cy="5323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5"/>
          <p:cNvSpPr txBox="1"/>
          <p:nvPr>
            <p:ph type="title"/>
          </p:nvPr>
        </p:nvSpPr>
        <p:spPr>
          <a:xfrm>
            <a:off x="310250" y="489325"/>
            <a:ext cx="2139000" cy="252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Dimensions</a:t>
            </a:r>
            <a:r>
              <a:rPr lang="en" sz="2200"/>
              <a:t> to Find a Collaborator</a:t>
            </a:r>
            <a:endParaRPr i="1" sz="2200"/>
          </a:p>
        </p:txBody>
      </p:sp>
      <p:pic>
        <p:nvPicPr>
          <p:cNvPr id="173" name="Google Shape;173;p25"/>
          <p:cNvPicPr preferRelativeResize="0"/>
          <p:nvPr/>
        </p:nvPicPr>
        <p:blipFill rotWithShape="1">
          <a:blip r:embed="rId3">
            <a:alphaModFix/>
          </a:blip>
          <a:srcRect b="0" l="24351" r="0" t="8416"/>
          <a:stretch/>
        </p:blipFill>
        <p:spPr>
          <a:xfrm>
            <a:off x="776750" y="3100013"/>
            <a:ext cx="881750" cy="935525"/>
          </a:xfrm>
          <a:prstGeom prst="rect">
            <a:avLst/>
          </a:prstGeom>
          <a:noFill/>
          <a:ln>
            <a:noFill/>
          </a:ln>
        </p:spPr>
      </p:pic>
      <p:pic>
        <p:nvPicPr>
          <p:cNvPr id="174" name="Google Shape;174;p25"/>
          <p:cNvPicPr preferRelativeResize="0"/>
          <p:nvPr/>
        </p:nvPicPr>
        <p:blipFill>
          <a:blip r:embed="rId4">
            <a:alphaModFix/>
          </a:blip>
          <a:stretch>
            <a:fillRect/>
          </a:stretch>
        </p:blipFill>
        <p:spPr>
          <a:xfrm>
            <a:off x="2449250" y="152400"/>
            <a:ext cx="6542351" cy="47173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6"/>
          <p:cNvSpPr txBox="1"/>
          <p:nvPr>
            <p:ph type="title"/>
          </p:nvPr>
        </p:nvSpPr>
        <p:spPr>
          <a:xfrm>
            <a:off x="310250" y="489325"/>
            <a:ext cx="2139000" cy="252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Pivot to Find a Collaborator:</a:t>
            </a:r>
            <a:endParaRPr sz="2200"/>
          </a:p>
          <a:p>
            <a:pPr indent="0" lvl="0" marL="0" rtl="0" algn="l">
              <a:spcBef>
                <a:spcPts val="0"/>
              </a:spcBef>
              <a:spcAft>
                <a:spcPts val="0"/>
              </a:spcAft>
              <a:buNone/>
            </a:pPr>
            <a:r>
              <a:t/>
            </a:r>
            <a:endParaRPr sz="1100"/>
          </a:p>
          <a:p>
            <a:pPr indent="0" lvl="0" marL="0" rtl="0" algn="l">
              <a:spcBef>
                <a:spcPts val="0"/>
              </a:spcBef>
              <a:spcAft>
                <a:spcPts val="0"/>
              </a:spcAft>
              <a:buNone/>
            </a:pPr>
            <a:r>
              <a:rPr i="1" lang="en" sz="2200"/>
              <a:t>Researcher Profiles</a:t>
            </a:r>
            <a:endParaRPr i="1" sz="2200"/>
          </a:p>
        </p:txBody>
      </p:sp>
      <p:pic>
        <p:nvPicPr>
          <p:cNvPr id="180" name="Google Shape;180;p26"/>
          <p:cNvPicPr preferRelativeResize="0"/>
          <p:nvPr/>
        </p:nvPicPr>
        <p:blipFill rotWithShape="1">
          <a:blip r:embed="rId3">
            <a:alphaModFix/>
          </a:blip>
          <a:srcRect b="12118" l="0" r="0" t="5044"/>
          <a:stretch/>
        </p:blipFill>
        <p:spPr>
          <a:xfrm>
            <a:off x="2895575" y="489325"/>
            <a:ext cx="5337474" cy="4008126"/>
          </a:xfrm>
          <a:prstGeom prst="rect">
            <a:avLst/>
          </a:prstGeom>
          <a:noFill/>
          <a:ln>
            <a:noFill/>
          </a:ln>
        </p:spPr>
      </p:pic>
      <p:pic>
        <p:nvPicPr>
          <p:cNvPr id="181" name="Google Shape;181;p26"/>
          <p:cNvPicPr preferRelativeResize="0"/>
          <p:nvPr/>
        </p:nvPicPr>
        <p:blipFill rotWithShape="1">
          <a:blip r:embed="rId4">
            <a:alphaModFix/>
          </a:blip>
          <a:srcRect b="23447" l="0" r="7561" t="0"/>
          <a:stretch/>
        </p:blipFill>
        <p:spPr>
          <a:xfrm>
            <a:off x="310250" y="3429000"/>
            <a:ext cx="1382350" cy="532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7"/>
          <p:cNvSpPr txBox="1"/>
          <p:nvPr>
            <p:ph type="title"/>
          </p:nvPr>
        </p:nvSpPr>
        <p:spPr>
          <a:xfrm>
            <a:off x="310250" y="489325"/>
            <a:ext cx="2139000" cy="252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Pivot to Find a Collaborator:</a:t>
            </a:r>
            <a:endParaRPr sz="2200"/>
          </a:p>
          <a:p>
            <a:pPr indent="0" lvl="0" marL="0" rtl="0" algn="l">
              <a:spcBef>
                <a:spcPts val="0"/>
              </a:spcBef>
              <a:spcAft>
                <a:spcPts val="0"/>
              </a:spcAft>
              <a:buNone/>
            </a:pPr>
            <a:r>
              <a:rPr i="1" lang="en" sz="2200"/>
              <a:t>Researcher Profiles. </a:t>
            </a:r>
            <a:endParaRPr i="1" sz="2200"/>
          </a:p>
        </p:txBody>
      </p:sp>
      <p:pic>
        <p:nvPicPr>
          <p:cNvPr id="187" name="Google Shape;187;p27"/>
          <p:cNvPicPr preferRelativeResize="0"/>
          <p:nvPr/>
        </p:nvPicPr>
        <p:blipFill rotWithShape="1">
          <a:blip r:embed="rId3">
            <a:alphaModFix/>
          </a:blip>
          <a:srcRect b="9747" l="0" r="0" t="0"/>
          <a:stretch/>
        </p:blipFill>
        <p:spPr>
          <a:xfrm>
            <a:off x="3043975" y="489325"/>
            <a:ext cx="5910151" cy="4063075"/>
          </a:xfrm>
          <a:prstGeom prst="rect">
            <a:avLst/>
          </a:prstGeom>
          <a:noFill/>
          <a:ln>
            <a:noFill/>
          </a:ln>
        </p:spPr>
      </p:pic>
      <p:pic>
        <p:nvPicPr>
          <p:cNvPr id="188" name="Google Shape;188;p27"/>
          <p:cNvPicPr preferRelativeResize="0"/>
          <p:nvPr/>
        </p:nvPicPr>
        <p:blipFill rotWithShape="1">
          <a:blip r:embed="rId4">
            <a:alphaModFix/>
          </a:blip>
          <a:srcRect b="23447" l="0" r="7561" t="0"/>
          <a:stretch/>
        </p:blipFill>
        <p:spPr>
          <a:xfrm>
            <a:off x="310250" y="3624950"/>
            <a:ext cx="1382350" cy="532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8"/>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8"/>
          <p:cNvSpPr txBox="1"/>
          <p:nvPr>
            <p:ph type="title"/>
          </p:nvPr>
        </p:nvSpPr>
        <p:spPr>
          <a:xfrm>
            <a:off x="338475" y="633125"/>
            <a:ext cx="4045200" cy="622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800"/>
              <a:t>Patent Coverage</a:t>
            </a:r>
            <a:endParaRPr sz="2800"/>
          </a:p>
          <a:p>
            <a:pPr indent="0" lvl="0" marL="0" rtl="0" algn="ctr">
              <a:spcBef>
                <a:spcPts val="0"/>
              </a:spcBef>
              <a:spcAft>
                <a:spcPts val="0"/>
              </a:spcAft>
              <a:buNone/>
            </a:pPr>
            <a:r>
              <a:rPr lang="en" sz="2800"/>
              <a:t>(Dimensions)</a:t>
            </a:r>
            <a:endParaRPr sz="2800"/>
          </a:p>
        </p:txBody>
      </p:sp>
      <p:sp>
        <p:nvSpPr>
          <p:cNvPr id="195" name="Google Shape;195;p28"/>
          <p:cNvSpPr txBox="1"/>
          <p:nvPr>
            <p:ph idx="1" type="subTitle"/>
          </p:nvPr>
        </p:nvSpPr>
        <p:spPr>
          <a:xfrm>
            <a:off x="263500" y="1347000"/>
            <a:ext cx="3837000" cy="33600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Char char="●"/>
            </a:pPr>
            <a:r>
              <a:rPr lang="en" sz="2200">
                <a:solidFill>
                  <a:srgbClr val="434343"/>
                </a:solidFill>
              </a:rPr>
              <a:t>USPTO</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EPO (EU) </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WIPO</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DPMA (Germany)</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CIPO (Canada)</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IPI (India)</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IPO (UK) </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INPI (France)</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IPD (Hong Kong)</a:t>
            </a:r>
            <a:endParaRPr sz="2200">
              <a:solidFill>
                <a:srgbClr val="434343"/>
              </a:solidFill>
            </a:endParaRPr>
          </a:p>
        </p:txBody>
      </p:sp>
      <p:pic>
        <p:nvPicPr>
          <p:cNvPr id="196" name="Google Shape;196;p28"/>
          <p:cNvPicPr preferRelativeResize="0"/>
          <p:nvPr/>
        </p:nvPicPr>
        <p:blipFill>
          <a:blip r:embed="rId3">
            <a:alphaModFix/>
          </a:blip>
          <a:stretch>
            <a:fillRect/>
          </a:stretch>
        </p:blipFill>
        <p:spPr>
          <a:xfrm>
            <a:off x="4383675" y="1347000"/>
            <a:ext cx="4572001" cy="21816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9"/>
          <p:cNvSpPr txBox="1"/>
          <p:nvPr>
            <p:ph type="title"/>
          </p:nvPr>
        </p:nvSpPr>
        <p:spPr>
          <a:xfrm>
            <a:off x="2400250" y="575950"/>
            <a:ext cx="6321600" cy="47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Patents (Dimensions)</a:t>
            </a:r>
            <a:endParaRPr/>
          </a:p>
        </p:txBody>
      </p:sp>
      <p:sp>
        <p:nvSpPr>
          <p:cNvPr id="202" name="Google Shape;202;p29"/>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203" name="Google Shape;203;p29"/>
          <p:cNvPicPr preferRelativeResize="0"/>
          <p:nvPr/>
        </p:nvPicPr>
        <p:blipFill>
          <a:blip r:embed="rId3">
            <a:alphaModFix/>
          </a:blip>
          <a:stretch>
            <a:fillRect/>
          </a:stretch>
        </p:blipFill>
        <p:spPr>
          <a:xfrm>
            <a:off x="846688" y="1177675"/>
            <a:ext cx="7450624" cy="35765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0"/>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0"/>
          <p:cNvSpPr txBox="1"/>
          <p:nvPr>
            <p:ph type="title"/>
          </p:nvPr>
        </p:nvSpPr>
        <p:spPr>
          <a:xfrm>
            <a:off x="366200" y="363750"/>
            <a:ext cx="4045200" cy="766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Clinical Trials</a:t>
            </a:r>
            <a:endParaRPr/>
          </a:p>
        </p:txBody>
      </p:sp>
      <p:sp>
        <p:nvSpPr>
          <p:cNvPr id="210" name="Google Shape;210;p30"/>
          <p:cNvSpPr txBox="1"/>
          <p:nvPr>
            <p:ph idx="1" type="subTitle"/>
          </p:nvPr>
        </p:nvSpPr>
        <p:spPr>
          <a:xfrm>
            <a:off x="263500" y="1130551"/>
            <a:ext cx="4045200" cy="178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rgbClr val="434343"/>
                </a:solidFill>
              </a:rPr>
              <a:t>E</a:t>
            </a:r>
            <a:r>
              <a:rPr lang="en" sz="2800">
                <a:solidFill>
                  <a:srgbClr val="434343"/>
                </a:solidFill>
              </a:rPr>
              <a:t>ight registries</a:t>
            </a:r>
            <a:endParaRPr sz="2800">
              <a:solidFill>
                <a:srgbClr val="434343"/>
              </a:solidFill>
            </a:endParaRPr>
          </a:p>
          <a:p>
            <a:pPr indent="0" lvl="0" marL="0" rtl="0" algn="l">
              <a:spcBef>
                <a:spcPts val="0"/>
              </a:spcBef>
              <a:spcAft>
                <a:spcPts val="0"/>
              </a:spcAft>
              <a:buNone/>
            </a:pPr>
            <a:r>
              <a:t/>
            </a:r>
            <a:endParaRPr sz="2200">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ClinicalTrials.gov</a:t>
            </a:r>
            <a:r>
              <a:rPr lang="en">
                <a:solidFill>
                  <a:srgbClr val="434343"/>
                </a:solidFill>
              </a:rPr>
              <a:t> (US)</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EU-CTR</a:t>
            </a:r>
            <a:r>
              <a:rPr lang="en">
                <a:solidFill>
                  <a:srgbClr val="434343"/>
                </a:solidFill>
              </a:rPr>
              <a:t> (EU)</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UMIN-CTR (Japan)</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ISRCTN (Int’l.)</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ANZCTR (Australia/New Zeland)</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CHICTR (China)</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NTR (Netherlands)</a:t>
            </a:r>
            <a:endParaRPr>
              <a:solidFill>
                <a:srgbClr val="434343"/>
              </a:solidFill>
            </a:endParaRPr>
          </a:p>
          <a:p>
            <a:pPr indent="-361950" lvl="0" marL="457200" rtl="0" algn="l">
              <a:spcBef>
                <a:spcPts val="0"/>
              </a:spcBef>
              <a:spcAft>
                <a:spcPts val="0"/>
              </a:spcAft>
              <a:buClr>
                <a:srgbClr val="434343"/>
              </a:buClr>
              <a:buSzPts val="2100"/>
              <a:buChar char="●"/>
            </a:pPr>
            <a:r>
              <a:rPr lang="en">
                <a:solidFill>
                  <a:srgbClr val="434343"/>
                </a:solidFill>
              </a:rPr>
              <a:t>GTRS (Germany)</a:t>
            </a:r>
            <a:endParaRPr>
              <a:solidFill>
                <a:srgbClr val="434343"/>
              </a:solidFill>
            </a:endParaRPr>
          </a:p>
        </p:txBody>
      </p:sp>
      <p:pic>
        <p:nvPicPr>
          <p:cNvPr id="211" name="Google Shape;211;p30"/>
          <p:cNvPicPr preferRelativeResize="0"/>
          <p:nvPr/>
        </p:nvPicPr>
        <p:blipFill rotWithShape="1">
          <a:blip r:embed="rId3">
            <a:alphaModFix/>
          </a:blip>
          <a:srcRect b="0" l="0" r="12311" t="3799"/>
          <a:stretch/>
        </p:blipFill>
        <p:spPr>
          <a:xfrm>
            <a:off x="4113525" y="1624438"/>
            <a:ext cx="4842525" cy="18430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1"/>
          <p:cNvSpPr txBox="1"/>
          <p:nvPr>
            <p:ph type="title"/>
          </p:nvPr>
        </p:nvSpPr>
        <p:spPr>
          <a:xfrm>
            <a:off x="2410100" y="477975"/>
            <a:ext cx="6321600" cy="47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Clinical Trials (Dimensions)</a:t>
            </a:r>
            <a:endParaRPr/>
          </a:p>
        </p:txBody>
      </p:sp>
      <p:sp>
        <p:nvSpPr>
          <p:cNvPr id="217" name="Google Shape;217;p31"/>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218" name="Google Shape;218;p31"/>
          <p:cNvPicPr preferRelativeResize="0"/>
          <p:nvPr/>
        </p:nvPicPr>
        <p:blipFill>
          <a:blip r:embed="rId3">
            <a:alphaModFix/>
          </a:blip>
          <a:stretch>
            <a:fillRect/>
          </a:stretch>
        </p:blipFill>
        <p:spPr>
          <a:xfrm>
            <a:off x="1028700" y="1115800"/>
            <a:ext cx="7605024" cy="3650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4"/>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4"/>
          <p:cNvSpPr txBox="1"/>
          <p:nvPr>
            <p:ph type="title"/>
          </p:nvPr>
        </p:nvSpPr>
        <p:spPr>
          <a:xfrm>
            <a:off x="366200" y="363750"/>
            <a:ext cx="4045200" cy="766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800"/>
              <a:t>Dimensions Relies on Machine Learning</a:t>
            </a:r>
            <a:endParaRPr sz="2800"/>
          </a:p>
        </p:txBody>
      </p:sp>
      <p:sp>
        <p:nvSpPr>
          <p:cNvPr id="81" name="Google Shape;81;p14"/>
          <p:cNvSpPr txBox="1"/>
          <p:nvPr>
            <p:ph idx="1" type="subTitle"/>
          </p:nvPr>
        </p:nvSpPr>
        <p:spPr>
          <a:xfrm>
            <a:off x="263500" y="1285900"/>
            <a:ext cx="3532800" cy="2865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rgbClr val="434343"/>
                </a:solidFill>
              </a:rPr>
              <a:t>“[Dimensions] </a:t>
            </a:r>
            <a:r>
              <a:rPr lang="en" sz="2400">
                <a:solidFill>
                  <a:srgbClr val="434343"/>
                </a:solidFill>
              </a:rPr>
              <a:t>combines advanced concept extraction, natural language processing, categorization and complex machine learning</a:t>
            </a:r>
            <a:r>
              <a:rPr lang="en" sz="2400">
                <a:solidFill>
                  <a:srgbClr val="434343"/>
                </a:solidFill>
              </a:rPr>
              <a:t>...</a:t>
            </a:r>
            <a:r>
              <a:rPr lang="en" sz="2400">
                <a:solidFill>
                  <a:srgbClr val="434343"/>
                </a:solidFill>
              </a:rPr>
              <a:t>.” </a:t>
            </a:r>
            <a:endParaRPr sz="2400">
              <a:solidFill>
                <a:srgbClr val="434343"/>
              </a:solidFill>
            </a:endParaRPr>
          </a:p>
        </p:txBody>
      </p:sp>
      <p:pic>
        <p:nvPicPr>
          <p:cNvPr id="82" name="Google Shape;82;p14"/>
          <p:cNvPicPr preferRelativeResize="0"/>
          <p:nvPr/>
        </p:nvPicPr>
        <p:blipFill rotWithShape="1">
          <a:blip r:embed="rId3">
            <a:alphaModFix/>
          </a:blip>
          <a:srcRect b="0" l="4024" r="12307" t="-999"/>
          <a:stretch/>
        </p:blipFill>
        <p:spPr>
          <a:xfrm rot="10800000">
            <a:off x="3796299" y="1624450"/>
            <a:ext cx="4923151" cy="2061725"/>
          </a:xfrm>
          <a:prstGeom prst="rect">
            <a:avLst/>
          </a:prstGeom>
          <a:noFill/>
          <a:ln>
            <a:noFill/>
          </a:ln>
        </p:spPr>
      </p:pic>
      <p:pic>
        <p:nvPicPr>
          <p:cNvPr id="83" name="Google Shape;83;p14"/>
          <p:cNvPicPr preferRelativeResize="0"/>
          <p:nvPr/>
        </p:nvPicPr>
        <p:blipFill rotWithShape="1">
          <a:blip r:embed="rId4">
            <a:alphaModFix/>
          </a:blip>
          <a:srcRect b="0" l="24351" r="0" t="8416"/>
          <a:stretch/>
        </p:blipFill>
        <p:spPr>
          <a:xfrm>
            <a:off x="1845225" y="4075600"/>
            <a:ext cx="881750" cy="9355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32"/>
          <p:cNvSpPr txBox="1"/>
          <p:nvPr>
            <p:ph type="title"/>
          </p:nvPr>
        </p:nvSpPr>
        <p:spPr>
          <a:xfrm>
            <a:off x="133575" y="553850"/>
            <a:ext cx="2168100" cy="47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Detailed view of a Clinical Trial Record in Dimensions</a:t>
            </a:r>
            <a:endParaRPr sz="2600"/>
          </a:p>
        </p:txBody>
      </p:sp>
      <p:sp>
        <p:nvSpPr>
          <p:cNvPr id="224" name="Google Shape;224;p32"/>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225" name="Google Shape;225;p32"/>
          <p:cNvPicPr preferRelativeResize="0"/>
          <p:nvPr/>
        </p:nvPicPr>
        <p:blipFill>
          <a:blip r:embed="rId3">
            <a:alphaModFix/>
          </a:blip>
          <a:stretch>
            <a:fillRect/>
          </a:stretch>
        </p:blipFill>
        <p:spPr>
          <a:xfrm>
            <a:off x="2410112" y="0"/>
            <a:ext cx="5736479" cy="5143499"/>
          </a:xfrm>
          <a:prstGeom prst="rect">
            <a:avLst/>
          </a:prstGeom>
          <a:noFill/>
          <a:ln>
            <a:noFill/>
          </a:ln>
        </p:spPr>
      </p:pic>
      <p:sp>
        <p:nvSpPr>
          <p:cNvPr id="226" name="Google Shape;226;p32"/>
          <p:cNvSpPr/>
          <p:nvPr/>
        </p:nvSpPr>
        <p:spPr>
          <a:xfrm>
            <a:off x="8144875" y="225125"/>
            <a:ext cx="999000" cy="4843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7" name="Google Shape;227;p32"/>
          <p:cNvPicPr preferRelativeResize="0"/>
          <p:nvPr/>
        </p:nvPicPr>
        <p:blipFill rotWithShape="1">
          <a:blip r:embed="rId4">
            <a:alphaModFix/>
          </a:blip>
          <a:srcRect b="0" l="24351" r="0" t="8416"/>
          <a:stretch/>
        </p:blipFill>
        <p:spPr>
          <a:xfrm>
            <a:off x="776750" y="3100013"/>
            <a:ext cx="881750" cy="9355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33"/>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33"/>
          <p:cNvSpPr txBox="1"/>
          <p:nvPr>
            <p:ph type="title"/>
          </p:nvPr>
        </p:nvSpPr>
        <p:spPr>
          <a:xfrm>
            <a:off x="366200" y="363750"/>
            <a:ext cx="4045200" cy="766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400"/>
              <a:t>Policy Documents</a:t>
            </a:r>
            <a:endParaRPr sz="3400"/>
          </a:p>
        </p:txBody>
      </p:sp>
      <p:sp>
        <p:nvSpPr>
          <p:cNvPr id="234" name="Google Shape;234;p33"/>
          <p:cNvSpPr txBox="1"/>
          <p:nvPr>
            <p:ph idx="1" type="subTitle"/>
          </p:nvPr>
        </p:nvSpPr>
        <p:spPr>
          <a:xfrm>
            <a:off x="263500" y="1130550"/>
            <a:ext cx="3532800" cy="2921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Char char="●"/>
            </a:pPr>
            <a:r>
              <a:rPr lang="en" sz="2200">
                <a:solidFill>
                  <a:srgbClr val="434343"/>
                </a:solidFill>
              </a:rPr>
              <a:t>360,000+ documents.</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 50+ global policy sources.</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Analyze the societal influence of published research.</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Track policy activity and trends worldwide.</a:t>
            </a:r>
            <a:endParaRPr sz="2200">
              <a:solidFill>
                <a:srgbClr val="434343"/>
              </a:solidFill>
            </a:endParaRPr>
          </a:p>
        </p:txBody>
      </p:sp>
      <p:pic>
        <p:nvPicPr>
          <p:cNvPr id="235" name="Google Shape;235;p33"/>
          <p:cNvPicPr preferRelativeResize="0"/>
          <p:nvPr/>
        </p:nvPicPr>
        <p:blipFill rotWithShape="1">
          <a:blip r:embed="rId3">
            <a:alphaModFix/>
          </a:blip>
          <a:srcRect b="0" l="4024" r="12307" t="-999"/>
          <a:stretch/>
        </p:blipFill>
        <p:spPr>
          <a:xfrm rot="10800000">
            <a:off x="3962749" y="1624450"/>
            <a:ext cx="4923151" cy="2061725"/>
          </a:xfrm>
          <a:prstGeom prst="rect">
            <a:avLst/>
          </a:prstGeom>
          <a:noFill/>
          <a:ln>
            <a:noFill/>
          </a:ln>
        </p:spPr>
      </p:pic>
      <p:pic>
        <p:nvPicPr>
          <p:cNvPr id="236" name="Google Shape;236;p33"/>
          <p:cNvPicPr preferRelativeResize="0"/>
          <p:nvPr/>
        </p:nvPicPr>
        <p:blipFill rotWithShape="1">
          <a:blip r:embed="rId4">
            <a:alphaModFix/>
          </a:blip>
          <a:srcRect b="0" l="24351" r="0" t="8416"/>
          <a:stretch/>
        </p:blipFill>
        <p:spPr>
          <a:xfrm>
            <a:off x="1719725" y="4051938"/>
            <a:ext cx="881750" cy="9355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4"/>
          <p:cNvSpPr txBox="1"/>
          <p:nvPr>
            <p:ph type="title"/>
          </p:nvPr>
        </p:nvSpPr>
        <p:spPr>
          <a:xfrm>
            <a:off x="2410100" y="477975"/>
            <a:ext cx="6321600" cy="47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Policy Documents</a:t>
            </a:r>
            <a:endParaRPr/>
          </a:p>
        </p:txBody>
      </p:sp>
      <p:sp>
        <p:nvSpPr>
          <p:cNvPr id="242" name="Google Shape;242;p3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243" name="Google Shape;243;p34"/>
          <p:cNvPicPr preferRelativeResize="0"/>
          <p:nvPr/>
        </p:nvPicPr>
        <p:blipFill>
          <a:blip r:embed="rId3">
            <a:alphaModFix/>
          </a:blip>
          <a:stretch>
            <a:fillRect/>
          </a:stretch>
        </p:blipFill>
        <p:spPr>
          <a:xfrm>
            <a:off x="691925" y="1099550"/>
            <a:ext cx="8039775" cy="383606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35"/>
          <p:cNvSpPr txBox="1"/>
          <p:nvPr>
            <p:ph type="title"/>
          </p:nvPr>
        </p:nvSpPr>
        <p:spPr>
          <a:xfrm>
            <a:off x="139125" y="477975"/>
            <a:ext cx="2099400" cy="47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Detailed view of a Policy Document record.</a:t>
            </a:r>
            <a:endParaRPr/>
          </a:p>
        </p:txBody>
      </p:sp>
      <p:sp>
        <p:nvSpPr>
          <p:cNvPr id="249" name="Google Shape;249;p35"/>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250" name="Google Shape;250;p35"/>
          <p:cNvPicPr preferRelativeResize="0"/>
          <p:nvPr/>
        </p:nvPicPr>
        <p:blipFill>
          <a:blip r:embed="rId3">
            <a:alphaModFix/>
          </a:blip>
          <a:stretch>
            <a:fillRect/>
          </a:stretch>
        </p:blipFill>
        <p:spPr>
          <a:xfrm>
            <a:off x="2294682" y="352812"/>
            <a:ext cx="6709067" cy="4665525"/>
          </a:xfrm>
          <a:prstGeom prst="rect">
            <a:avLst/>
          </a:prstGeom>
          <a:noFill/>
          <a:ln>
            <a:noFill/>
          </a:ln>
        </p:spPr>
      </p:pic>
      <p:pic>
        <p:nvPicPr>
          <p:cNvPr id="251" name="Google Shape;251;p35"/>
          <p:cNvPicPr preferRelativeResize="0"/>
          <p:nvPr/>
        </p:nvPicPr>
        <p:blipFill rotWithShape="1">
          <a:blip r:embed="rId4">
            <a:alphaModFix/>
          </a:blip>
          <a:srcRect b="0" l="24351" r="0" t="8416"/>
          <a:stretch/>
        </p:blipFill>
        <p:spPr>
          <a:xfrm>
            <a:off x="747950" y="3662663"/>
            <a:ext cx="881750" cy="9355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Google Shape;256;p36"/>
          <p:cNvSpPr txBox="1"/>
          <p:nvPr>
            <p:ph type="title"/>
          </p:nvPr>
        </p:nvSpPr>
        <p:spPr>
          <a:xfrm>
            <a:off x="3628500" y="575950"/>
            <a:ext cx="50934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800"/>
              <a:t>How to login to Dimensions...</a:t>
            </a:r>
            <a:endParaRPr sz="2800"/>
          </a:p>
        </p:txBody>
      </p:sp>
      <p:pic>
        <p:nvPicPr>
          <p:cNvPr id="257" name="Google Shape;257;p36"/>
          <p:cNvPicPr preferRelativeResize="0"/>
          <p:nvPr/>
        </p:nvPicPr>
        <p:blipFill rotWithShape="1">
          <a:blip r:embed="rId3">
            <a:alphaModFix/>
          </a:blip>
          <a:srcRect b="0" l="15304" r="0" t="0"/>
          <a:stretch/>
        </p:blipFill>
        <p:spPr>
          <a:xfrm>
            <a:off x="2487575" y="1489825"/>
            <a:ext cx="5681425" cy="3050550"/>
          </a:xfrm>
          <a:prstGeom prst="rect">
            <a:avLst/>
          </a:prstGeom>
          <a:noFill/>
          <a:ln>
            <a:noFill/>
          </a:ln>
        </p:spPr>
      </p:pic>
      <p:sp>
        <p:nvSpPr>
          <p:cNvPr id="258" name="Google Shape;258;p36"/>
          <p:cNvSpPr txBox="1"/>
          <p:nvPr/>
        </p:nvSpPr>
        <p:spPr>
          <a:xfrm>
            <a:off x="318000" y="1064125"/>
            <a:ext cx="3310500" cy="42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1600">
                <a:solidFill>
                  <a:schemeClr val="dk2"/>
                </a:solidFill>
              </a:rPr>
              <a:t>Go to: </a:t>
            </a:r>
            <a:r>
              <a:rPr lang="en" sz="1600" u="sng">
                <a:solidFill>
                  <a:schemeClr val="hlink"/>
                </a:solidFill>
                <a:hlinkClick r:id="rId4"/>
              </a:rPr>
              <a:t>https://www.dimensions.ai/</a:t>
            </a:r>
            <a:endParaRPr sz="16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Google Shape;263;p37"/>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Step two of three</a:t>
            </a:r>
            <a:endParaRPr/>
          </a:p>
        </p:txBody>
      </p:sp>
      <p:pic>
        <p:nvPicPr>
          <p:cNvPr id="264" name="Google Shape;264;p37"/>
          <p:cNvPicPr preferRelativeResize="0"/>
          <p:nvPr/>
        </p:nvPicPr>
        <p:blipFill>
          <a:blip r:embed="rId3">
            <a:alphaModFix/>
          </a:blip>
          <a:stretch>
            <a:fillRect/>
          </a:stretch>
        </p:blipFill>
        <p:spPr>
          <a:xfrm>
            <a:off x="1064826" y="1422175"/>
            <a:ext cx="7014340" cy="32142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38"/>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Step three</a:t>
            </a:r>
            <a:endParaRPr/>
          </a:p>
        </p:txBody>
      </p:sp>
      <p:pic>
        <p:nvPicPr>
          <p:cNvPr id="270" name="Google Shape;270;p38"/>
          <p:cNvPicPr preferRelativeResize="0"/>
          <p:nvPr/>
        </p:nvPicPr>
        <p:blipFill>
          <a:blip r:embed="rId3">
            <a:alphaModFix/>
          </a:blip>
          <a:stretch>
            <a:fillRect/>
          </a:stretch>
        </p:blipFill>
        <p:spPr>
          <a:xfrm>
            <a:off x="1361838" y="1390046"/>
            <a:ext cx="6420325" cy="295852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Google Shape;275;p39"/>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to Access Pivot</a:t>
            </a:r>
            <a:endParaRPr/>
          </a:p>
        </p:txBody>
      </p:sp>
      <p:pic>
        <p:nvPicPr>
          <p:cNvPr id="276" name="Google Shape;276;p39"/>
          <p:cNvPicPr preferRelativeResize="0"/>
          <p:nvPr/>
        </p:nvPicPr>
        <p:blipFill>
          <a:blip r:embed="rId3">
            <a:alphaModFix/>
          </a:blip>
          <a:stretch>
            <a:fillRect/>
          </a:stretch>
        </p:blipFill>
        <p:spPr>
          <a:xfrm>
            <a:off x="511825" y="1309700"/>
            <a:ext cx="8413100" cy="2502200"/>
          </a:xfrm>
          <a:prstGeom prst="rect">
            <a:avLst/>
          </a:prstGeom>
          <a:noFill/>
          <a:ln>
            <a:noFill/>
          </a:ln>
        </p:spPr>
      </p:pic>
      <p:sp>
        <p:nvSpPr>
          <p:cNvPr id="277" name="Google Shape;277;p39"/>
          <p:cNvSpPr txBox="1"/>
          <p:nvPr/>
        </p:nvSpPr>
        <p:spPr>
          <a:xfrm>
            <a:off x="982425" y="4244025"/>
            <a:ext cx="4095900" cy="438300"/>
          </a:xfrm>
          <a:prstGeom prst="rect">
            <a:avLst/>
          </a:prstGeom>
          <a:noFill/>
          <a:ln cap="flat" cmpd="sng" w="9525">
            <a:solidFill>
              <a:schemeClr val="lt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2200"/>
              <a:t>Go to: https://pivot.cos.com/</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Google Shape;282;p40"/>
          <p:cNvSpPr txBox="1"/>
          <p:nvPr>
            <p:ph type="title"/>
          </p:nvPr>
        </p:nvSpPr>
        <p:spPr>
          <a:xfrm>
            <a:off x="317950" y="575950"/>
            <a:ext cx="84039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rPr>
              <a:t>Before you go….</a:t>
            </a:r>
            <a:endParaRPr>
              <a:solidFill>
                <a:srgbClr val="434343"/>
              </a:solidFill>
            </a:endParaRPr>
          </a:p>
        </p:txBody>
      </p:sp>
      <p:pic>
        <p:nvPicPr>
          <p:cNvPr id="283" name="Google Shape;283;p40"/>
          <p:cNvPicPr preferRelativeResize="0"/>
          <p:nvPr/>
        </p:nvPicPr>
        <p:blipFill>
          <a:blip r:embed="rId3">
            <a:alphaModFix/>
          </a:blip>
          <a:stretch>
            <a:fillRect/>
          </a:stretch>
        </p:blipFill>
        <p:spPr>
          <a:xfrm>
            <a:off x="2452950" y="1120600"/>
            <a:ext cx="6045209" cy="3627352"/>
          </a:xfrm>
          <a:prstGeom prst="rect">
            <a:avLst/>
          </a:prstGeom>
          <a:noFill/>
          <a:ln>
            <a:noFill/>
          </a:ln>
        </p:spPr>
      </p:pic>
      <p:sp>
        <p:nvSpPr>
          <p:cNvPr id="284" name="Google Shape;284;p40"/>
          <p:cNvSpPr txBox="1"/>
          <p:nvPr/>
        </p:nvSpPr>
        <p:spPr>
          <a:xfrm>
            <a:off x="374075" y="1120600"/>
            <a:ext cx="2001300" cy="353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434343"/>
                </a:solidFill>
                <a:latin typeface="Raleway"/>
                <a:ea typeface="Raleway"/>
                <a:cs typeface="Raleway"/>
                <a:sym typeface="Raleway"/>
              </a:rPr>
              <a:t>The library hosts interesting events on open access. Join us next month for a screening of the new movie Paywall.</a:t>
            </a:r>
            <a:endParaRPr sz="2100">
              <a:solidFill>
                <a:srgbClr val="434343"/>
              </a:solidFill>
              <a:latin typeface="Raleway"/>
              <a:ea typeface="Raleway"/>
              <a:cs typeface="Raleway"/>
              <a:sym typeface="Raleway"/>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41"/>
          <p:cNvSpPr txBox="1"/>
          <p:nvPr>
            <p:ph type="title"/>
          </p:nvPr>
        </p:nvSpPr>
        <p:spPr>
          <a:xfrm>
            <a:off x="317950" y="575950"/>
            <a:ext cx="8403900" cy="63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Thank You </a:t>
            </a:r>
            <a:endParaRPr sz="3500"/>
          </a:p>
        </p:txBody>
      </p:sp>
      <p:sp>
        <p:nvSpPr>
          <p:cNvPr id="290" name="Google Shape;290;p41"/>
          <p:cNvSpPr txBox="1"/>
          <p:nvPr/>
        </p:nvSpPr>
        <p:spPr>
          <a:xfrm>
            <a:off x="374075" y="1211350"/>
            <a:ext cx="7556400" cy="34455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2100">
                <a:latin typeface="Raleway"/>
                <a:ea typeface="Raleway"/>
                <a:cs typeface="Raleway"/>
                <a:sym typeface="Raleway"/>
              </a:rPr>
              <a:t>Please feel free to contact me with any questions:</a:t>
            </a:r>
            <a:endParaRPr sz="2100">
              <a:latin typeface="Raleway"/>
              <a:ea typeface="Raleway"/>
              <a:cs typeface="Raleway"/>
              <a:sym typeface="Raleway"/>
            </a:endParaRPr>
          </a:p>
          <a:p>
            <a:pPr indent="0" lvl="0" marL="0" rtl="0" algn="l">
              <a:spcBef>
                <a:spcPts val="0"/>
              </a:spcBef>
              <a:spcAft>
                <a:spcPts val="0"/>
              </a:spcAft>
              <a:buNone/>
            </a:pPr>
            <a:r>
              <a:t/>
            </a:r>
            <a:endParaRPr sz="2100">
              <a:latin typeface="Raleway"/>
              <a:ea typeface="Raleway"/>
              <a:cs typeface="Raleway"/>
              <a:sym typeface="Raleway"/>
            </a:endParaRPr>
          </a:p>
          <a:p>
            <a:pPr indent="0" lvl="0" marL="0" rtl="0" algn="r">
              <a:spcBef>
                <a:spcPts val="0"/>
              </a:spcBef>
              <a:spcAft>
                <a:spcPts val="0"/>
              </a:spcAft>
              <a:buNone/>
            </a:pPr>
            <a:r>
              <a:rPr lang="en" sz="2500">
                <a:latin typeface="Raleway"/>
                <a:ea typeface="Raleway"/>
                <a:cs typeface="Raleway"/>
                <a:sym typeface="Raleway"/>
              </a:rPr>
              <a:t>Ellen Phillips</a:t>
            </a:r>
            <a:endParaRPr sz="2500">
              <a:latin typeface="Raleway"/>
              <a:ea typeface="Raleway"/>
              <a:cs typeface="Raleway"/>
              <a:sym typeface="Raleway"/>
            </a:endParaRPr>
          </a:p>
          <a:p>
            <a:pPr indent="0" lvl="0" marL="0" rtl="0" algn="r">
              <a:spcBef>
                <a:spcPts val="0"/>
              </a:spcBef>
              <a:spcAft>
                <a:spcPts val="0"/>
              </a:spcAft>
              <a:buNone/>
            </a:pPr>
            <a:r>
              <a:rPr lang="en" sz="2500">
                <a:latin typeface="Raleway"/>
                <a:ea typeface="Raleway"/>
                <a:cs typeface="Raleway"/>
                <a:sym typeface="Raleway"/>
              </a:rPr>
              <a:t>Open Access Specialist </a:t>
            </a:r>
            <a:endParaRPr sz="2500">
              <a:latin typeface="Raleway"/>
              <a:ea typeface="Raleway"/>
              <a:cs typeface="Raleway"/>
              <a:sym typeface="Raleway"/>
            </a:endParaRPr>
          </a:p>
          <a:p>
            <a:pPr indent="0" lvl="0" marL="0" rtl="0" algn="r">
              <a:spcBef>
                <a:spcPts val="0"/>
              </a:spcBef>
              <a:spcAft>
                <a:spcPts val="0"/>
              </a:spcAft>
              <a:buNone/>
            </a:pPr>
            <a:r>
              <a:rPr lang="en" sz="2500">
                <a:latin typeface="Raleway"/>
                <a:ea typeface="Raleway"/>
                <a:cs typeface="Raleway"/>
                <a:sym typeface="Raleway"/>
              </a:rPr>
              <a:t>Boston University Libraries</a:t>
            </a:r>
            <a:endParaRPr sz="2500">
              <a:latin typeface="Raleway"/>
              <a:ea typeface="Raleway"/>
              <a:cs typeface="Raleway"/>
              <a:sym typeface="Raleway"/>
            </a:endParaRPr>
          </a:p>
          <a:p>
            <a:pPr indent="0" lvl="0" marL="0" rtl="0" algn="r">
              <a:spcBef>
                <a:spcPts val="0"/>
              </a:spcBef>
              <a:spcAft>
                <a:spcPts val="0"/>
              </a:spcAft>
              <a:buNone/>
            </a:pPr>
            <a:r>
              <a:rPr lang="en" sz="2500" u="sng">
                <a:solidFill>
                  <a:schemeClr val="hlink"/>
                </a:solidFill>
                <a:latin typeface="Raleway"/>
                <a:ea typeface="Raleway"/>
                <a:cs typeface="Raleway"/>
                <a:sym typeface="Raleway"/>
                <a:hlinkClick r:id="rId3"/>
              </a:rPr>
              <a:t>ephillip@bu.edu</a:t>
            </a:r>
            <a:endParaRPr sz="2500">
              <a:latin typeface="Raleway"/>
              <a:ea typeface="Raleway"/>
              <a:cs typeface="Raleway"/>
              <a:sym typeface="Raleway"/>
            </a:endParaRPr>
          </a:p>
          <a:p>
            <a:pPr indent="0" lvl="0" marL="0" rtl="0" algn="r">
              <a:spcBef>
                <a:spcPts val="0"/>
              </a:spcBef>
              <a:spcAft>
                <a:spcPts val="0"/>
              </a:spcAft>
              <a:buNone/>
            </a:pPr>
            <a:r>
              <a:rPr lang="en" sz="2500" u="sng">
                <a:solidFill>
                  <a:schemeClr val="hlink"/>
                </a:solidFill>
                <a:latin typeface="Raleway"/>
                <a:ea typeface="Raleway"/>
                <a:cs typeface="Raleway"/>
                <a:sym typeface="Raleway"/>
                <a:hlinkClick r:id="rId4"/>
              </a:rPr>
              <a:t>disc@bu.edu</a:t>
            </a:r>
            <a:endParaRPr sz="2500">
              <a:latin typeface="Raleway"/>
              <a:ea typeface="Raleway"/>
              <a:cs typeface="Raleway"/>
              <a:sym typeface="Raleway"/>
            </a:endParaRPr>
          </a:p>
          <a:p>
            <a:pPr indent="0" lvl="0" marL="0" rtl="0" algn="r">
              <a:spcBef>
                <a:spcPts val="0"/>
              </a:spcBef>
              <a:spcAft>
                <a:spcPts val="0"/>
              </a:spcAft>
              <a:buNone/>
            </a:pPr>
            <a:r>
              <a:t/>
            </a:r>
            <a:endParaRPr sz="2500">
              <a:latin typeface="Raleway"/>
              <a:ea typeface="Raleway"/>
              <a:cs typeface="Raleway"/>
              <a:sym typeface="Raleway"/>
            </a:endParaRPr>
          </a:p>
          <a:p>
            <a:pPr indent="0" lvl="0" marL="0" rtl="0" algn="r">
              <a:spcBef>
                <a:spcPts val="0"/>
              </a:spcBef>
              <a:spcAft>
                <a:spcPts val="0"/>
              </a:spcAft>
              <a:buNone/>
            </a:pPr>
            <a:r>
              <a:rPr lang="en" sz="2100" u="sng">
                <a:solidFill>
                  <a:schemeClr val="hlink"/>
                </a:solidFill>
                <a:latin typeface="Raleway"/>
                <a:ea typeface="Raleway"/>
                <a:cs typeface="Raleway"/>
                <a:sym typeface="Raleway"/>
                <a:hlinkClick r:id="rId5"/>
              </a:rPr>
              <a:t>https://goo.gl/guLvA6</a:t>
            </a:r>
            <a:r>
              <a:rPr lang="en" sz="2100">
                <a:latin typeface="Raleway"/>
                <a:ea typeface="Raleway"/>
                <a:cs typeface="Raleway"/>
                <a:sym typeface="Raleway"/>
              </a:rPr>
              <a:t> (This presentation)</a:t>
            </a:r>
            <a:endParaRPr sz="2100">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5"/>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5"/>
          <p:cNvSpPr txBox="1"/>
          <p:nvPr>
            <p:ph type="title"/>
          </p:nvPr>
        </p:nvSpPr>
        <p:spPr>
          <a:xfrm>
            <a:off x="263500" y="738975"/>
            <a:ext cx="3867600" cy="639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      </a:t>
            </a:r>
            <a:endParaRPr sz="3000"/>
          </a:p>
          <a:p>
            <a:pPr indent="0" lvl="0" marL="0" rtl="0" algn="ctr">
              <a:spcBef>
                <a:spcPts val="0"/>
              </a:spcBef>
              <a:spcAft>
                <a:spcPts val="0"/>
              </a:spcAft>
              <a:buNone/>
            </a:pPr>
            <a:r>
              <a:rPr lang="en" sz="3000"/>
              <a:t>A Curated Approach</a:t>
            </a:r>
            <a:endParaRPr sz="3000"/>
          </a:p>
        </p:txBody>
      </p:sp>
      <p:sp>
        <p:nvSpPr>
          <p:cNvPr id="90" name="Google Shape;90;p15"/>
          <p:cNvSpPr txBox="1"/>
          <p:nvPr>
            <p:ph idx="1" type="subTitle"/>
          </p:nvPr>
        </p:nvSpPr>
        <p:spPr>
          <a:xfrm>
            <a:off x="263500" y="1285900"/>
            <a:ext cx="3532800" cy="2865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rgbClr val="434343"/>
                </a:solidFill>
              </a:rPr>
              <a:t>“Pivot’s expert editors continuously update an authoritative list of keywords that are carefully matched to each Pivot funding opportunity.”</a:t>
            </a:r>
            <a:endParaRPr sz="2400">
              <a:solidFill>
                <a:srgbClr val="434343"/>
              </a:solidFill>
            </a:endParaRPr>
          </a:p>
        </p:txBody>
      </p:sp>
      <p:pic>
        <p:nvPicPr>
          <p:cNvPr id="91" name="Google Shape;91;p15"/>
          <p:cNvPicPr preferRelativeResize="0"/>
          <p:nvPr/>
        </p:nvPicPr>
        <p:blipFill rotWithShape="1">
          <a:blip r:embed="rId3">
            <a:alphaModFix/>
          </a:blip>
          <a:srcRect b="0" l="4024" r="12307" t="-999"/>
          <a:stretch/>
        </p:blipFill>
        <p:spPr>
          <a:xfrm rot="10800000">
            <a:off x="3796299" y="1624450"/>
            <a:ext cx="4923151" cy="2061725"/>
          </a:xfrm>
          <a:prstGeom prst="rect">
            <a:avLst/>
          </a:prstGeom>
          <a:noFill/>
          <a:ln>
            <a:noFill/>
          </a:ln>
        </p:spPr>
      </p:pic>
      <p:pic>
        <p:nvPicPr>
          <p:cNvPr id="92" name="Google Shape;92;p15"/>
          <p:cNvPicPr preferRelativeResize="0"/>
          <p:nvPr/>
        </p:nvPicPr>
        <p:blipFill rotWithShape="1">
          <a:blip r:embed="rId4">
            <a:alphaModFix/>
          </a:blip>
          <a:srcRect b="23447" l="0" r="7561" t="0"/>
          <a:stretch/>
        </p:blipFill>
        <p:spPr>
          <a:xfrm>
            <a:off x="609750" y="114300"/>
            <a:ext cx="1382350" cy="532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6"/>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6"/>
          <p:cNvSpPr txBox="1"/>
          <p:nvPr>
            <p:ph type="title"/>
          </p:nvPr>
        </p:nvSpPr>
        <p:spPr>
          <a:xfrm>
            <a:off x="263500" y="475700"/>
            <a:ext cx="4045200" cy="844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Publications (Dimensions)</a:t>
            </a:r>
            <a:endParaRPr/>
          </a:p>
        </p:txBody>
      </p:sp>
      <p:sp>
        <p:nvSpPr>
          <p:cNvPr id="99" name="Google Shape;99;p16"/>
          <p:cNvSpPr txBox="1"/>
          <p:nvPr>
            <p:ph idx="1" type="subTitle"/>
          </p:nvPr>
        </p:nvSpPr>
        <p:spPr>
          <a:xfrm>
            <a:off x="263500" y="1323900"/>
            <a:ext cx="3686400" cy="249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2200">
              <a:solidFill>
                <a:srgbClr val="434343"/>
              </a:solidFill>
            </a:endParaRPr>
          </a:p>
          <a:p>
            <a:pPr indent="-368300" lvl="0" marL="457200" rtl="0" algn="l">
              <a:spcBef>
                <a:spcPts val="0"/>
              </a:spcBef>
              <a:spcAft>
                <a:spcPts val="0"/>
              </a:spcAft>
              <a:buClr>
                <a:srgbClr val="434343"/>
              </a:buClr>
              <a:buSzPts val="2200"/>
              <a:buFont typeface="Arial"/>
              <a:buChar char="●"/>
            </a:pPr>
            <a:r>
              <a:rPr lang="en" sz="2200">
                <a:solidFill>
                  <a:srgbClr val="434343"/>
                </a:solidFill>
              </a:rPr>
              <a:t>84+ million articles &amp; books indexed</a:t>
            </a:r>
            <a:endParaRPr sz="2200">
              <a:solidFill>
                <a:srgbClr val="434343"/>
              </a:solidFill>
            </a:endParaRPr>
          </a:p>
          <a:p>
            <a:pPr indent="-368300" lvl="0" marL="457200" rtl="0" algn="l">
              <a:spcBef>
                <a:spcPts val="0"/>
              </a:spcBef>
              <a:spcAft>
                <a:spcPts val="0"/>
              </a:spcAft>
              <a:buClr>
                <a:srgbClr val="434343"/>
              </a:buClr>
              <a:buSzPts val="2200"/>
              <a:buFont typeface="Arial"/>
              <a:buChar char="●"/>
            </a:pPr>
            <a:r>
              <a:rPr lang="en" sz="2200">
                <a:solidFill>
                  <a:srgbClr val="434343"/>
                </a:solidFill>
              </a:rPr>
              <a:t>View abstracts</a:t>
            </a:r>
            <a:endParaRPr sz="2200">
              <a:solidFill>
                <a:srgbClr val="434343"/>
              </a:solidFill>
            </a:endParaRPr>
          </a:p>
          <a:p>
            <a:pPr indent="-368300" lvl="0" marL="457200" rtl="0" algn="l">
              <a:spcBef>
                <a:spcPts val="0"/>
              </a:spcBef>
              <a:spcAft>
                <a:spcPts val="0"/>
              </a:spcAft>
              <a:buClr>
                <a:srgbClr val="434343"/>
              </a:buClr>
              <a:buSzPts val="2200"/>
              <a:buFont typeface="Arial"/>
              <a:buChar char="●"/>
            </a:pPr>
            <a:r>
              <a:rPr lang="en" sz="2200">
                <a:solidFill>
                  <a:srgbClr val="434343"/>
                </a:solidFill>
              </a:rPr>
              <a:t>Find @BU (full text via the Library)</a:t>
            </a:r>
            <a:endParaRPr sz="2200">
              <a:solidFill>
                <a:srgbClr val="434343"/>
              </a:solidFill>
            </a:endParaRPr>
          </a:p>
          <a:p>
            <a:pPr indent="-368300" lvl="0" marL="457200" rtl="0" algn="l">
              <a:spcBef>
                <a:spcPts val="0"/>
              </a:spcBef>
              <a:spcAft>
                <a:spcPts val="0"/>
              </a:spcAft>
              <a:buClr>
                <a:srgbClr val="434343"/>
              </a:buClr>
              <a:buSzPts val="2200"/>
              <a:buFont typeface="Arial"/>
              <a:buChar char="●"/>
            </a:pPr>
            <a:r>
              <a:rPr lang="en" sz="2200">
                <a:solidFill>
                  <a:srgbClr val="434343"/>
                </a:solidFill>
              </a:rPr>
              <a:t>Journal Lists</a:t>
            </a:r>
            <a:endParaRPr sz="2200">
              <a:solidFill>
                <a:srgbClr val="434343"/>
              </a:solidFill>
            </a:endParaRPr>
          </a:p>
          <a:p>
            <a:pPr indent="-368300" lvl="0" marL="457200" rtl="0" algn="l">
              <a:spcBef>
                <a:spcPts val="0"/>
              </a:spcBef>
              <a:spcAft>
                <a:spcPts val="0"/>
              </a:spcAft>
              <a:buClr>
                <a:srgbClr val="434343"/>
              </a:buClr>
              <a:buSzPts val="2200"/>
              <a:buFont typeface="Arial"/>
              <a:buChar char="●"/>
            </a:pPr>
            <a:r>
              <a:rPr lang="en" sz="2200">
                <a:solidFill>
                  <a:srgbClr val="434343"/>
                </a:solidFill>
              </a:rPr>
              <a:t>Utilizes Multiple Classification Schemes</a:t>
            </a:r>
            <a:endParaRPr sz="2200">
              <a:solidFill>
                <a:srgbClr val="434343"/>
              </a:solidFill>
            </a:endParaRPr>
          </a:p>
          <a:p>
            <a:pPr indent="0" lvl="0" marL="0" rtl="0" algn="ctr">
              <a:spcBef>
                <a:spcPts val="0"/>
              </a:spcBef>
              <a:spcAft>
                <a:spcPts val="0"/>
              </a:spcAft>
              <a:buNone/>
            </a:pPr>
            <a:r>
              <a:t/>
            </a:r>
            <a:endParaRPr sz="2200">
              <a:solidFill>
                <a:srgbClr val="434343"/>
              </a:solidFill>
            </a:endParaRPr>
          </a:p>
        </p:txBody>
      </p:sp>
      <p:pic>
        <p:nvPicPr>
          <p:cNvPr id="100" name="Google Shape;100;p16"/>
          <p:cNvPicPr preferRelativeResize="0"/>
          <p:nvPr/>
        </p:nvPicPr>
        <p:blipFill>
          <a:blip r:embed="rId3">
            <a:alphaModFix/>
          </a:blip>
          <a:stretch>
            <a:fillRect/>
          </a:stretch>
        </p:blipFill>
        <p:spPr>
          <a:xfrm>
            <a:off x="4308700" y="1323898"/>
            <a:ext cx="4566600" cy="2495700"/>
          </a:xfrm>
          <a:prstGeom prst="rect">
            <a:avLst/>
          </a:prstGeom>
          <a:noFill/>
          <a:ln>
            <a:noFill/>
          </a:ln>
        </p:spPr>
      </p:pic>
      <p:pic>
        <p:nvPicPr>
          <p:cNvPr id="101" name="Google Shape;101;p16"/>
          <p:cNvPicPr preferRelativeResize="0"/>
          <p:nvPr/>
        </p:nvPicPr>
        <p:blipFill rotWithShape="1">
          <a:blip r:embed="rId4">
            <a:alphaModFix/>
          </a:blip>
          <a:srcRect b="0" l="24351" r="0" t="8416"/>
          <a:stretch/>
        </p:blipFill>
        <p:spPr>
          <a:xfrm>
            <a:off x="8175913" y="4272675"/>
            <a:ext cx="538725" cy="571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7"/>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Dimensions to Find a Journal to Publish in</a:t>
            </a:r>
            <a:endParaRPr sz="2200"/>
          </a:p>
        </p:txBody>
      </p:sp>
      <p:sp>
        <p:nvSpPr>
          <p:cNvPr id="107" name="Google Shape;107;p17"/>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108" name="Google Shape;108;p17"/>
          <p:cNvPicPr preferRelativeResize="0"/>
          <p:nvPr/>
        </p:nvPicPr>
        <p:blipFill rotWithShape="1">
          <a:blip r:embed="rId3">
            <a:alphaModFix/>
          </a:blip>
          <a:srcRect b="0" l="24351" r="0" t="8416"/>
          <a:stretch/>
        </p:blipFill>
        <p:spPr>
          <a:xfrm>
            <a:off x="1241075" y="425888"/>
            <a:ext cx="881750" cy="935525"/>
          </a:xfrm>
          <a:prstGeom prst="rect">
            <a:avLst/>
          </a:prstGeom>
          <a:noFill/>
          <a:ln>
            <a:noFill/>
          </a:ln>
        </p:spPr>
      </p:pic>
      <p:pic>
        <p:nvPicPr>
          <p:cNvPr id="109" name="Google Shape;109;p17"/>
          <p:cNvPicPr preferRelativeResize="0"/>
          <p:nvPr/>
        </p:nvPicPr>
        <p:blipFill rotWithShape="1">
          <a:blip r:embed="rId4">
            <a:alphaModFix/>
          </a:blip>
          <a:srcRect b="31294" l="0" r="0" t="24882"/>
          <a:stretch/>
        </p:blipFill>
        <p:spPr>
          <a:xfrm>
            <a:off x="1310000" y="1985900"/>
            <a:ext cx="6608627" cy="2172049"/>
          </a:xfrm>
          <a:prstGeom prst="rect">
            <a:avLst/>
          </a:prstGeom>
          <a:noFill/>
          <a:ln>
            <a:noFill/>
          </a:ln>
        </p:spPr>
      </p:pic>
      <p:sp>
        <p:nvSpPr>
          <p:cNvPr id="110" name="Google Shape;110;p17"/>
          <p:cNvSpPr/>
          <p:nvPr/>
        </p:nvSpPr>
        <p:spPr>
          <a:xfrm>
            <a:off x="1241075" y="2227675"/>
            <a:ext cx="1494000" cy="1563000"/>
          </a:xfrm>
          <a:prstGeom prst="rect">
            <a:avLst/>
          </a:prstGeom>
          <a:noFill/>
          <a:ln cap="flat" cmpd="sng" w="476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7"/>
          <p:cNvSpPr txBox="1"/>
          <p:nvPr/>
        </p:nvSpPr>
        <p:spPr>
          <a:xfrm>
            <a:off x="299420" y="2145025"/>
            <a:ext cx="941700" cy="85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rPr>
              <a:t>Select a journal from the list.</a:t>
            </a:r>
            <a:endParaRPr sz="1200">
              <a:solidFill>
                <a:srgbClr val="FF0000"/>
              </a:solidFill>
            </a:endParaRPr>
          </a:p>
        </p:txBody>
      </p:sp>
      <p:sp>
        <p:nvSpPr>
          <p:cNvPr id="112" name="Google Shape;112;p17"/>
          <p:cNvSpPr/>
          <p:nvPr/>
        </p:nvSpPr>
        <p:spPr>
          <a:xfrm rot="-1435889">
            <a:off x="7510027" y="2647786"/>
            <a:ext cx="1407392" cy="121141"/>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7"/>
          <p:cNvSpPr txBox="1"/>
          <p:nvPr/>
        </p:nvSpPr>
        <p:spPr>
          <a:xfrm>
            <a:off x="7918625" y="2729046"/>
            <a:ext cx="1090800" cy="142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Click on individual titles, then Analytic View to see statistics about a publication.</a:t>
            </a:r>
            <a:endParaRPr>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18"/>
          <p:cNvSpPr txBox="1"/>
          <p:nvPr>
            <p:ph type="title"/>
          </p:nvPr>
        </p:nvSpPr>
        <p:spPr>
          <a:xfrm>
            <a:off x="457200" y="605675"/>
            <a:ext cx="1953000" cy="231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200"/>
              <a:t>Use Dimensions to Find a Journal to Publish in</a:t>
            </a:r>
            <a:endParaRPr sz="2200"/>
          </a:p>
          <a:p>
            <a:pPr indent="0" lvl="0" marL="0" rtl="0" algn="l">
              <a:spcBef>
                <a:spcPts val="0"/>
              </a:spcBef>
              <a:spcAft>
                <a:spcPts val="0"/>
              </a:spcAft>
              <a:buNone/>
            </a:pPr>
            <a:r>
              <a:t/>
            </a:r>
            <a:endParaRPr/>
          </a:p>
        </p:txBody>
      </p:sp>
      <p:sp>
        <p:nvSpPr>
          <p:cNvPr id="119" name="Google Shape;119;p18"/>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120" name="Google Shape;120;p18"/>
          <p:cNvPicPr preferRelativeResize="0"/>
          <p:nvPr/>
        </p:nvPicPr>
        <p:blipFill rotWithShape="1">
          <a:blip r:embed="rId3">
            <a:alphaModFix/>
          </a:blip>
          <a:srcRect b="0" l="24351" r="0" t="8416"/>
          <a:stretch/>
        </p:blipFill>
        <p:spPr>
          <a:xfrm>
            <a:off x="992825" y="3510225"/>
            <a:ext cx="881750" cy="935525"/>
          </a:xfrm>
          <a:prstGeom prst="rect">
            <a:avLst/>
          </a:prstGeom>
          <a:noFill/>
          <a:ln>
            <a:noFill/>
          </a:ln>
        </p:spPr>
      </p:pic>
      <p:pic>
        <p:nvPicPr>
          <p:cNvPr id="121" name="Google Shape;121;p18"/>
          <p:cNvPicPr preferRelativeResize="0"/>
          <p:nvPr/>
        </p:nvPicPr>
        <p:blipFill rotWithShape="1">
          <a:blip r:embed="rId4">
            <a:alphaModFix/>
          </a:blip>
          <a:srcRect b="0" l="0" r="0" t="7484"/>
          <a:stretch/>
        </p:blipFill>
        <p:spPr>
          <a:xfrm>
            <a:off x="2585100" y="605675"/>
            <a:ext cx="5971601" cy="4143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9"/>
          <p:cNvSpPr txBox="1"/>
          <p:nvPr>
            <p:ph type="title"/>
          </p:nvPr>
        </p:nvSpPr>
        <p:spPr>
          <a:xfrm>
            <a:off x="391875" y="575950"/>
            <a:ext cx="1861500" cy="257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Dimensions to Find a Journal to Publish in</a:t>
            </a:r>
            <a:endParaRPr sz="2200"/>
          </a:p>
          <a:p>
            <a:pPr indent="0" lvl="0" marL="0" rtl="0" algn="l">
              <a:spcBef>
                <a:spcPts val="0"/>
              </a:spcBef>
              <a:spcAft>
                <a:spcPts val="0"/>
              </a:spcAft>
              <a:buNone/>
            </a:pPr>
            <a:r>
              <a:t/>
            </a:r>
            <a:endParaRPr/>
          </a:p>
        </p:txBody>
      </p:sp>
      <p:sp>
        <p:nvSpPr>
          <p:cNvPr id="127" name="Google Shape;127;p19"/>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128" name="Google Shape;128;p19"/>
          <p:cNvPicPr preferRelativeResize="0"/>
          <p:nvPr/>
        </p:nvPicPr>
        <p:blipFill rotWithShape="1">
          <a:blip r:embed="rId3">
            <a:alphaModFix/>
          </a:blip>
          <a:srcRect b="11488" l="0" r="0" t="0"/>
          <a:stretch/>
        </p:blipFill>
        <p:spPr>
          <a:xfrm>
            <a:off x="3023638" y="684350"/>
            <a:ext cx="5094525" cy="3538249"/>
          </a:xfrm>
          <a:prstGeom prst="rect">
            <a:avLst/>
          </a:prstGeom>
          <a:noFill/>
          <a:ln>
            <a:noFill/>
          </a:ln>
        </p:spPr>
      </p:pic>
      <p:pic>
        <p:nvPicPr>
          <p:cNvPr id="129" name="Google Shape;129;p19"/>
          <p:cNvPicPr preferRelativeResize="0"/>
          <p:nvPr/>
        </p:nvPicPr>
        <p:blipFill rotWithShape="1">
          <a:blip r:embed="rId4">
            <a:alphaModFix/>
          </a:blip>
          <a:srcRect b="0" l="24351" r="0" t="8416"/>
          <a:stretch/>
        </p:blipFill>
        <p:spPr>
          <a:xfrm>
            <a:off x="881750" y="3287075"/>
            <a:ext cx="881750" cy="935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0"/>
          <p:cNvSpPr txBox="1"/>
          <p:nvPr>
            <p:ph type="title"/>
          </p:nvPr>
        </p:nvSpPr>
        <p:spPr>
          <a:xfrm>
            <a:off x="555175" y="575950"/>
            <a:ext cx="2090100" cy="154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Use Pivot to Find a Journal to Publish in:</a:t>
            </a:r>
            <a:endParaRPr sz="2200"/>
          </a:p>
          <a:p>
            <a:pPr indent="0" lvl="0" marL="0" rtl="0" algn="l">
              <a:spcBef>
                <a:spcPts val="0"/>
              </a:spcBef>
              <a:spcAft>
                <a:spcPts val="0"/>
              </a:spcAft>
              <a:buNone/>
            </a:pPr>
            <a:r>
              <a:t/>
            </a:r>
            <a:endParaRPr sz="1000"/>
          </a:p>
          <a:p>
            <a:pPr indent="0" lvl="0" marL="0" rtl="0" algn="l">
              <a:spcBef>
                <a:spcPts val="0"/>
              </a:spcBef>
              <a:spcAft>
                <a:spcPts val="0"/>
              </a:spcAft>
              <a:buNone/>
            </a:pPr>
            <a:r>
              <a:rPr i="1" lang="en" sz="2200"/>
              <a:t>Papers Invited</a:t>
            </a:r>
            <a:endParaRPr i="1" sz="2200"/>
          </a:p>
          <a:p>
            <a:pPr indent="0" lvl="0" marL="0" rtl="0" algn="l">
              <a:spcBef>
                <a:spcPts val="0"/>
              </a:spcBef>
              <a:spcAft>
                <a:spcPts val="0"/>
              </a:spcAft>
              <a:buNone/>
            </a:pPr>
            <a:r>
              <a:t/>
            </a:r>
            <a:endParaRPr/>
          </a:p>
        </p:txBody>
      </p:sp>
      <p:sp>
        <p:nvSpPr>
          <p:cNvPr id="135" name="Google Shape;135;p20"/>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136" name="Google Shape;136;p20"/>
          <p:cNvPicPr preferRelativeResize="0"/>
          <p:nvPr/>
        </p:nvPicPr>
        <p:blipFill>
          <a:blip r:embed="rId3">
            <a:alphaModFix/>
          </a:blip>
          <a:stretch>
            <a:fillRect/>
          </a:stretch>
        </p:blipFill>
        <p:spPr>
          <a:xfrm>
            <a:off x="4005950" y="509225"/>
            <a:ext cx="3623352" cy="3932149"/>
          </a:xfrm>
          <a:prstGeom prst="rect">
            <a:avLst/>
          </a:prstGeom>
          <a:noFill/>
          <a:ln>
            <a:noFill/>
          </a:ln>
        </p:spPr>
      </p:pic>
      <p:pic>
        <p:nvPicPr>
          <p:cNvPr id="137" name="Google Shape;137;p20"/>
          <p:cNvPicPr preferRelativeResize="0"/>
          <p:nvPr/>
        </p:nvPicPr>
        <p:blipFill rotWithShape="1">
          <a:blip r:embed="rId4">
            <a:alphaModFix/>
          </a:blip>
          <a:srcRect b="23447" l="0" r="7561" t="0"/>
          <a:stretch/>
        </p:blipFill>
        <p:spPr>
          <a:xfrm>
            <a:off x="789375" y="3657600"/>
            <a:ext cx="1382350" cy="532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1"/>
          <p:cNvSpPr/>
          <p:nvPr/>
        </p:nvSpPr>
        <p:spPr>
          <a:xfrm>
            <a:off x="100" y="-25800"/>
            <a:ext cx="4572000" cy="5143500"/>
          </a:xfrm>
          <a:prstGeom prst="rect">
            <a:avLst/>
          </a:prstGeom>
          <a:solidFill>
            <a:srgbClr val="F3F3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1"/>
          <p:cNvSpPr txBox="1"/>
          <p:nvPr>
            <p:ph type="title"/>
          </p:nvPr>
        </p:nvSpPr>
        <p:spPr>
          <a:xfrm>
            <a:off x="380075" y="724200"/>
            <a:ext cx="4045200" cy="725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Grants (Dimensions)</a:t>
            </a:r>
            <a:endParaRPr/>
          </a:p>
        </p:txBody>
      </p:sp>
      <p:sp>
        <p:nvSpPr>
          <p:cNvPr id="144" name="Google Shape;144;p21"/>
          <p:cNvSpPr txBox="1"/>
          <p:nvPr>
            <p:ph idx="1" type="subTitle"/>
          </p:nvPr>
        </p:nvSpPr>
        <p:spPr>
          <a:xfrm>
            <a:off x="263500" y="1418850"/>
            <a:ext cx="3837000" cy="3000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Clr>
                <a:srgbClr val="434343"/>
              </a:buClr>
              <a:buSzPts val="2200"/>
              <a:buChar char="●"/>
            </a:pPr>
            <a:r>
              <a:rPr lang="en" sz="2200">
                <a:solidFill>
                  <a:srgbClr val="434343"/>
                </a:solidFill>
              </a:rPr>
              <a:t>No standardized metadata schema.</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Grants from 174 countries.</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Compare funders and research organizations.</a:t>
            </a:r>
            <a:endParaRPr sz="2200">
              <a:solidFill>
                <a:srgbClr val="434343"/>
              </a:solidFill>
            </a:endParaRPr>
          </a:p>
          <a:p>
            <a:pPr indent="-368300" lvl="0" marL="457200" rtl="0" algn="l">
              <a:spcBef>
                <a:spcPts val="0"/>
              </a:spcBef>
              <a:spcAft>
                <a:spcPts val="0"/>
              </a:spcAft>
              <a:buClr>
                <a:srgbClr val="434343"/>
              </a:buClr>
              <a:buSzPts val="2200"/>
              <a:buChar char="●"/>
            </a:pPr>
            <a:r>
              <a:rPr lang="en" sz="2200">
                <a:solidFill>
                  <a:srgbClr val="434343"/>
                </a:solidFill>
              </a:rPr>
              <a:t>Visualization tools to help you track specific research areas over time.</a:t>
            </a:r>
            <a:endParaRPr sz="2200">
              <a:solidFill>
                <a:srgbClr val="434343"/>
              </a:solidFill>
            </a:endParaRPr>
          </a:p>
        </p:txBody>
      </p:sp>
      <p:pic>
        <p:nvPicPr>
          <p:cNvPr id="145" name="Google Shape;145;p21"/>
          <p:cNvPicPr preferRelativeResize="0"/>
          <p:nvPr/>
        </p:nvPicPr>
        <p:blipFill>
          <a:blip r:embed="rId3">
            <a:alphaModFix/>
          </a:blip>
          <a:stretch>
            <a:fillRect/>
          </a:stretch>
        </p:blipFill>
        <p:spPr>
          <a:xfrm rot="10800000">
            <a:off x="4425275" y="1517997"/>
            <a:ext cx="4566600" cy="2495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